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417" r:id="rId2"/>
    <p:sldId id="434" r:id="rId3"/>
    <p:sldId id="410" r:id="rId4"/>
    <p:sldId id="411" r:id="rId5"/>
    <p:sldId id="443" r:id="rId6"/>
    <p:sldId id="436" r:id="rId7"/>
    <p:sldId id="445" r:id="rId8"/>
    <p:sldId id="446" r:id="rId9"/>
    <p:sldId id="449" r:id="rId10"/>
    <p:sldId id="460" r:id="rId11"/>
    <p:sldId id="451" r:id="rId12"/>
    <p:sldId id="462" r:id="rId13"/>
    <p:sldId id="463" r:id="rId14"/>
    <p:sldId id="464" r:id="rId15"/>
    <p:sldId id="453" r:id="rId16"/>
    <p:sldId id="454" r:id="rId17"/>
    <p:sldId id="455" r:id="rId18"/>
    <p:sldId id="456" r:id="rId19"/>
    <p:sldId id="457" r:id="rId20"/>
    <p:sldId id="458" r:id="rId2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26983" y="6475413"/>
            <a:ext cx="766235" cy="184666"/>
          </a:xfrm>
          <a:ln/>
        </p:spPr>
        <p:txBody>
          <a:bodyPr/>
          <a:lstStyle>
            <a:lvl1pPr>
              <a:defRPr/>
            </a:lvl1pPr>
          </a:lstStyle>
          <a:p>
            <a:pPr marL="228600" indent="-228600">
              <a:buFont typeface="+mj-lt"/>
              <a:buAutoNum type="arabicPeriod"/>
              <a:defRPr/>
            </a:pPr>
            <a:r>
              <a:rPr lang="en-US" altLang="ja-JP" dirty="0" smtClean="0"/>
              <a:t>Slide </a:t>
            </a:r>
            <a:fld id="{9389016A-55A8-41F3-A301-F0C788D1E75C}" type="slidenum">
              <a:rPr lang="en-US" altLang="ja-JP" smtClean="0"/>
              <a:pPr marL="228600" indent="-228600">
                <a:buFont typeface="+mj-lt"/>
                <a:buAutoNum type="arabicPeriod"/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11-13-0201-05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03" cy="276999"/>
          </a:xfrm>
          <a:noFill/>
        </p:spPr>
        <p:txBody>
          <a:bodyPr/>
          <a:lstStyle/>
          <a:p>
            <a:r>
              <a:rPr lang="en-US" altLang="ja-JP" dirty="0" smtClean="0"/>
              <a:t>March 21, 2013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Handling of Large Objects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2013-03-21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039504" y="533400"/>
            <a:ext cx="321113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Conceptual Objects (2)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296400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</a:t>
            </a:r>
            <a:r>
              <a:rPr lang="en-CA" sz="1600" i="1" dirty="0" smtClean="0"/>
              <a:t>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How to recover objects?</a:t>
            </a:r>
            <a:endParaRPr lang="en-CA" sz="1600" b="1" dirty="0" smtClean="0"/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Within single frame: separator symbol </a:t>
            </a:r>
            <a:r>
              <a:rPr lang="en-CA" sz="1600" dirty="0" smtClean="0"/>
              <a:t>(‘</a:t>
            </a:r>
            <a:r>
              <a:rPr lang="en-CA" sz="1600" dirty="0" smtClean="0">
                <a:sym typeface="Symbol"/>
              </a:rPr>
              <a:t></a:t>
            </a:r>
            <a:r>
              <a:rPr lang="en-CA" sz="1600" dirty="0" smtClean="0">
                <a:sym typeface="Symbol"/>
              </a:rPr>
              <a:t>’) allows unique recovery of multiple objects</a:t>
            </a:r>
            <a:endParaRPr lang="en-CA" sz="1600" dirty="0" smtClean="0"/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Object spread over multiple frames: parse till ‘</a:t>
            </a:r>
            <a:r>
              <a:rPr lang="en-CA" sz="1600" dirty="0" smtClean="0">
                <a:sym typeface="Symbol"/>
              </a:rPr>
              <a:t></a:t>
            </a:r>
            <a:r>
              <a:rPr lang="en-CA" sz="1600" dirty="0" smtClean="0">
                <a:sym typeface="Symbol"/>
              </a:rPr>
              <a:t>’-symbol found (assuming only one object to spread across) </a:t>
            </a:r>
            <a:endParaRPr lang="en-CA" sz="1600" b="1" dirty="0" smtClean="0"/>
          </a:p>
          <a:p>
            <a:r>
              <a:rPr lang="en-CA" sz="1600" u="sng" dirty="0" smtClean="0"/>
              <a:t>Note: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Up to implementation to partition to one’s needs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/>
              <a:t>Representation with multiple </a:t>
            </a:r>
            <a:r>
              <a:rPr lang="en-CA" sz="1600" dirty="0" smtClean="0"/>
              <a:t>‘</a:t>
            </a:r>
            <a:r>
              <a:rPr lang="en-CA" sz="1600" dirty="0" smtClean="0">
                <a:sym typeface="Symbol"/>
              </a:rPr>
              <a:t>’-</a:t>
            </a:r>
            <a:r>
              <a:rPr lang="en-CA" sz="1600" dirty="0" smtClean="0">
                <a:sym typeface="Symbol"/>
              </a:rPr>
              <a:t>symbols in the end possible (“padding”) </a:t>
            </a:r>
            <a:endParaRPr lang="en-CA" sz="1600" dirty="0" smtClean="0"/>
          </a:p>
          <a:p>
            <a:r>
              <a:rPr lang="en-CA" sz="1600" u="sng" dirty="0" smtClean="0"/>
              <a:t> </a:t>
            </a:r>
            <a:endParaRPr lang="en-CA" sz="1600" u="sng" dirty="0" smtClean="0"/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65"/>
          <p:cNvGrpSpPr/>
          <p:nvPr/>
        </p:nvGrpSpPr>
        <p:grpSpPr>
          <a:xfrm>
            <a:off x="914400" y="1524000"/>
            <a:ext cx="5346700" cy="2910435"/>
            <a:chOff x="152400" y="2667000"/>
            <a:chExt cx="5346700" cy="2910435"/>
          </a:xfrm>
        </p:grpSpPr>
        <p:grpSp>
          <p:nvGrpSpPr>
            <p:cNvPr id="4" name="Group 19"/>
            <p:cNvGrpSpPr/>
            <p:nvPr/>
          </p:nvGrpSpPr>
          <p:grpSpPr>
            <a:xfrm>
              <a:off x="152400" y="2667000"/>
              <a:ext cx="5334000" cy="338554"/>
              <a:chOff x="152400" y="2819400"/>
              <a:chExt cx="5334000" cy="338554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b="1" dirty="0" smtClean="0"/>
                <a:t>250</a:t>
              </a:r>
              <a:endParaRPr lang="en-CA" b="1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24400" y="5041900"/>
              <a:ext cx="7747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124200" y="4495800"/>
              <a:ext cx="1600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992928" y="2667000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49728" y="266700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265688" y="3962400"/>
              <a:ext cx="1012" cy="16150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7432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937327" y="3962400"/>
              <a:ext cx="2475" cy="16069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213</a:t>
            </a:r>
            <a:endParaRPr lang="en-CA" b="1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76</a:t>
            </a:r>
            <a:endParaRPr lang="en-CA" b="1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2324472" y="5029200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848472" y="5029200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5448672" y="5029200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181472" y="4724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867272" y="4724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933328" y="4724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250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457328" y="4724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213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638800" y="47244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76</a:t>
            </a:r>
            <a:endParaRPr lang="en-US" dirty="0"/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2362200" y="1371600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191000" y="10668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539</a:t>
            </a:r>
            <a:endParaRPr lang="en-US" dirty="0"/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1685925" y="44291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0</a:t>
            </a:r>
            <a:endParaRPr lang="en-CA" b="1" dirty="0"/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1019391" y="44327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72" name="TextBox 71"/>
          <p:cNvSpPr txBox="1"/>
          <p:nvPr/>
        </p:nvSpPr>
        <p:spPr>
          <a:xfrm>
            <a:off x="381000" y="44196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4</a:t>
            </a:r>
            <a:endParaRPr lang="en-US" sz="1600" dirty="0"/>
          </a:p>
        </p:txBody>
      </p:sp>
      <p:cxnSp>
        <p:nvCxnSpPr>
          <p:cNvPr id="87" name="Straight Arrow Connector 86"/>
          <p:cNvCxnSpPr/>
          <p:nvPr/>
        </p:nvCxnSpPr>
        <p:spPr bwMode="auto">
          <a:xfrm>
            <a:off x="6324600" y="4572000"/>
            <a:ext cx="457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8" name="Rectangle 87"/>
          <p:cNvSpPr/>
          <p:nvPr/>
        </p:nvSpPr>
        <p:spPr bwMode="auto">
          <a:xfrm>
            <a:off x="6768947" y="4332383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CA" sz="1600" dirty="0" smtClean="0"/>
              <a:t>end-of-object indicator (‘</a:t>
            </a:r>
            <a:r>
              <a:rPr lang="en-CA" sz="1600" dirty="0" smtClean="0">
                <a:sym typeface="Symbol"/>
              </a:rPr>
              <a:t></a:t>
            </a:r>
            <a:r>
              <a:rPr lang="en-CA" sz="1600" dirty="0" smtClean="0">
                <a:sym typeface="Symbol"/>
              </a:rPr>
              <a:t>’,  EOF, etc.) </a:t>
            </a:r>
            <a:r>
              <a:rPr lang="en-CA" sz="1600" dirty="0" smtClean="0"/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ight Brace 88"/>
          <p:cNvSpPr/>
          <p:nvPr/>
        </p:nvSpPr>
        <p:spPr bwMode="auto">
          <a:xfrm>
            <a:off x="6400800" y="2590800"/>
            <a:ext cx="1524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6705600" y="31242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CA" sz="1600" dirty="0" smtClean="0"/>
              <a:t>o</a:t>
            </a:r>
            <a:r>
              <a:rPr lang="en-CA" sz="1600" dirty="0" smtClean="0"/>
              <a:t>bject “segments” (in order)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45839" y="533400"/>
            <a:ext cx="49984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Modes (1)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363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General mechanism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After AEAD protection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Now with Information elements: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</a:t>
            </a:r>
            <a:r>
              <a:rPr lang="en-CA" sz="1600" i="1" dirty="0" smtClean="0"/>
              <a:t>r...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</a:t>
            </a:r>
            <a:r>
              <a:rPr lang="en-CA" sz="1600" i="1" dirty="0" smtClean="0"/>
              <a:t>r...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o</a:t>
            </a:r>
            <a:r>
              <a:rPr lang="en-CA" sz="1600" i="1" dirty="0" smtClean="0"/>
              <a:t>r...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Main problem:</a:t>
            </a:r>
            <a:r>
              <a:rPr lang="en-CA" sz="1600" dirty="0" smtClean="0"/>
              <a:t> How to pinpoint the portions that are encrypted? (only problem for recipient)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Security of object (=confidentiality) determined by Object Type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Object Type and Header fields (length info) visible, also to parties without access to keying material</a:t>
            </a:r>
          </a:p>
          <a:p>
            <a:r>
              <a:rPr lang="en-CA" sz="1600" u="sng" dirty="0" smtClean="0"/>
              <a:t>Consequences:</a:t>
            </a:r>
            <a:r>
              <a:rPr lang="en-CA" sz="1600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One cannot decide on case-by-case basis whether or not to encrypt object of specific object type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Object types to be encrypted need to be clustered (since Object Types in increasing order)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Never possible to encrypt “vendor-specific” information element (Type:=0xFF), even if, e.g., privacy info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Party who monitors traffic can “jump” over secured object and parse remaining (unsecured) IEs.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0" y="1371600"/>
            <a:ext cx="3657601" cy="338554"/>
            <a:chOff x="152400" y="2819400"/>
            <a:chExt cx="5333988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485898" y="2819400"/>
              <a:ext cx="400049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</a:t>
              </a:r>
              <a:r>
                <a:rPr lang="en-CA" dirty="0" smtClean="0"/>
                <a:t>Header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4" name="Group 19"/>
          <p:cNvGrpSpPr/>
          <p:nvPr/>
        </p:nvGrpSpPr>
        <p:grpSpPr>
          <a:xfrm>
            <a:off x="-1600200" y="1371600"/>
            <a:ext cx="9372600" cy="1079218"/>
            <a:chOff x="152400" y="2078736"/>
            <a:chExt cx="9372600" cy="1079218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5410200" y="2078736"/>
              <a:ext cx="41148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Payload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grpSp>
        <p:nvGrpSpPr>
          <p:cNvPr id="37" name="Group 19"/>
          <p:cNvGrpSpPr/>
          <p:nvPr/>
        </p:nvGrpSpPr>
        <p:grpSpPr>
          <a:xfrm>
            <a:off x="0" y="2108200"/>
            <a:ext cx="3657601" cy="338554"/>
            <a:chOff x="152400" y="2819400"/>
            <a:chExt cx="5334001" cy="338554"/>
          </a:xfrm>
        </p:grpSpPr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485901" y="2819400"/>
              <a:ext cx="40005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</a:t>
              </a:r>
              <a:r>
                <a:rPr lang="en-CA" dirty="0" smtClean="0"/>
                <a:t>Header</a:t>
              </a:r>
              <a:endParaRPr lang="en-CA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3657600" y="2108200"/>
            <a:ext cx="41148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Secured Payload</a:t>
            </a:r>
            <a:endParaRPr lang="en-CA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838200" y="2057400"/>
            <a:ext cx="7696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7924800" y="2514600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7083821" y="2895600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Authentication of entire frame</a:t>
            </a:r>
            <a:endParaRPr lang="en-US" dirty="0"/>
          </a:p>
        </p:txBody>
      </p:sp>
      <p:cxnSp>
        <p:nvCxnSpPr>
          <p:cNvPr id="60" name="Straight Arrow Connector 59"/>
          <p:cNvCxnSpPr/>
          <p:nvPr/>
        </p:nvCxnSpPr>
        <p:spPr bwMode="auto">
          <a:xfrm flipV="1">
            <a:off x="3657600" y="2438400"/>
            <a:ext cx="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73" name="Group 72"/>
          <p:cNvGrpSpPr/>
          <p:nvPr/>
        </p:nvGrpSpPr>
        <p:grpSpPr>
          <a:xfrm>
            <a:off x="838200" y="3124200"/>
            <a:ext cx="7696200" cy="457200"/>
            <a:chOff x="838200" y="3581400"/>
            <a:chExt cx="7696200" cy="457200"/>
          </a:xfrm>
        </p:grpSpPr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9144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50292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16002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22860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2971800" y="36576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64" name="Rectangle 6"/>
            <p:cNvSpPr>
              <a:spLocks noChangeArrowheads="1"/>
            </p:cNvSpPr>
            <p:nvPr/>
          </p:nvSpPr>
          <p:spPr bwMode="auto">
            <a:xfrm>
              <a:off x="43434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65" name="Rectangle 6"/>
            <p:cNvSpPr>
              <a:spLocks noChangeArrowheads="1"/>
            </p:cNvSpPr>
            <p:nvPr/>
          </p:nvSpPr>
          <p:spPr bwMode="auto">
            <a:xfrm>
              <a:off x="3657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57150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64008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7086600" y="36576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838200" y="35814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838200" y="3962400"/>
            <a:ext cx="7696200" cy="457200"/>
            <a:chOff x="838200" y="4419600"/>
            <a:chExt cx="7696200" cy="457200"/>
          </a:xfrm>
        </p:grpSpPr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838200" y="4800600"/>
            <a:ext cx="7696200" cy="457200"/>
            <a:chOff x="838200" y="5257800"/>
            <a:chExt cx="7696200" cy="457200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838200" y="5638800"/>
            <a:ext cx="7696200" cy="457200"/>
            <a:chOff x="838200" y="5943600"/>
            <a:chExt cx="7696200" cy="457200"/>
          </a:xfrm>
        </p:grpSpPr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13" name="Right Arrow 112"/>
          <p:cNvSpPr/>
          <p:nvPr/>
        </p:nvSpPr>
        <p:spPr bwMode="auto">
          <a:xfrm rot="5400000">
            <a:off x="3924300" y="1714500"/>
            <a:ext cx="266700" cy="26670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45839" y="533400"/>
            <a:ext cx="49984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Modes (2)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How </a:t>
            </a:r>
            <a:r>
              <a:rPr lang="en-CA" sz="1600" dirty="0" smtClean="0"/>
              <a:t>to pinpoint the portions that are encrypted? (only problem for recipient</a:t>
            </a:r>
            <a:r>
              <a:rPr lang="en-CA" sz="1600" dirty="0" smtClean="0"/>
              <a:t>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Recipient can easily find this “</a:t>
            </a:r>
            <a:r>
              <a:rPr lang="en-CA" sz="1600" i="1" dirty="0" smtClean="0"/>
              <a:t>L</a:t>
            </a:r>
            <a:r>
              <a:rPr lang="en-CA" sz="1600" dirty="0" smtClean="0"/>
              <a:t>”-symbol: simply parse received message (and remove)</a:t>
            </a:r>
          </a:p>
          <a:p>
            <a:endParaRPr lang="en-CA" sz="1600" dirty="0" smtClean="0"/>
          </a:p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9" name="Group 108"/>
          <p:cNvGrpSpPr/>
          <p:nvPr/>
        </p:nvGrpSpPr>
        <p:grpSpPr>
          <a:xfrm>
            <a:off x="762000" y="1524000"/>
            <a:ext cx="7696200" cy="457200"/>
            <a:chOff x="838200" y="4419600"/>
            <a:chExt cx="7696200" cy="457200"/>
          </a:xfrm>
        </p:grpSpPr>
        <p:sp>
          <p:nvSpPr>
            <p:cNvPr id="74" name="Rectangle 6"/>
            <p:cNvSpPr>
              <a:spLocks noChangeArrowheads="1"/>
            </p:cNvSpPr>
            <p:nvPr/>
          </p:nvSpPr>
          <p:spPr bwMode="auto">
            <a:xfrm>
              <a:off x="9144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7" name="Rectangle 6"/>
            <p:cNvSpPr>
              <a:spLocks noChangeArrowheads="1"/>
            </p:cNvSpPr>
            <p:nvPr/>
          </p:nvSpPr>
          <p:spPr bwMode="auto">
            <a:xfrm>
              <a:off x="50292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16002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286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971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3434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36576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57150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6400800" y="4495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7086600" y="4495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86" name="Rectangle 85"/>
            <p:cNvSpPr/>
            <p:nvPr/>
          </p:nvSpPr>
          <p:spPr bwMode="auto">
            <a:xfrm>
              <a:off x="838200" y="44196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0" name="Group 109"/>
          <p:cNvGrpSpPr/>
          <p:nvPr/>
        </p:nvGrpSpPr>
        <p:grpSpPr>
          <a:xfrm>
            <a:off x="838200" y="5029200"/>
            <a:ext cx="7696200" cy="457200"/>
            <a:chOff x="838200" y="5257800"/>
            <a:chExt cx="7696200" cy="457200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2" name="Group 110"/>
          <p:cNvGrpSpPr/>
          <p:nvPr/>
        </p:nvGrpSpPr>
        <p:grpSpPr>
          <a:xfrm>
            <a:off x="838200" y="5791200"/>
            <a:ext cx="7696200" cy="457200"/>
            <a:chOff x="838200" y="5943600"/>
            <a:chExt cx="7696200" cy="457200"/>
          </a:xfrm>
        </p:grpSpPr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914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99" name="Rectangle 6"/>
            <p:cNvSpPr>
              <a:spLocks noChangeArrowheads="1"/>
            </p:cNvSpPr>
            <p:nvPr/>
          </p:nvSpPr>
          <p:spPr bwMode="auto">
            <a:xfrm>
              <a:off x="50292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16002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1" name="Rectangle 6"/>
            <p:cNvSpPr>
              <a:spLocks noChangeArrowheads="1"/>
            </p:cNvSpPr>
            <p:nvPr/>
          </p:nvSpPr>
          <p:spPr bwMode="auto">
            <a:xfrm>
              <a:off x="22860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29718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3434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36576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57150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6400800" y="60198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7086600" y="60198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08" name="Rectangle 107"/>
            <p:cNvSpPr/>
            <p:nvPr/>
          </p:nvSpPr>
          <p:spPr bwMode="auto">
            <a:xfrm>
              <a:off x="838200" y="59436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9" name="Straight Arrow Connector 108"/>
          <p:cNvCxnSpPr/>
          <p:nvPr/>
        </p:nvCxnSpPr>
        <p:spPr bwMode="auto">
          <a:xfrm>
            <a:off x="2209800" y="2133600"/>
            <a:ext cx="480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4495800" y="2133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  <p:sp>
        <p:nvSpPr>
          <p:cNvPr id="112" name="Rectangle 6"/>
          <p:cNvSpPr>
            <a:spLocks noChangeArrowheads="1"/>
          </p:cNvSpPr>
          <p:nvPr/>
        </p:nvSpPr>
        <p:spPr bwMode="auto">
          <a:xfrm>
            <a:off x="3810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0</a:t>
            </a:r>
            <a:endParaRPr lang="en-CA" dirty="0"/>
          </a:p>
        </p:txBody>
      </p:sp>
      <p:sp>
        <p:nvSpPr>
          <p:cNvPr id="114" name="Rectangle 6"/>
          <p:cNvSpPr>
            <a:spLocks noChangeArrowheads="1"/>
          </p:cNvSpPr>
          <p:nvPr/>
        </p:nvSpPr>
        <p:spPr bwMode="auto">
          <a:xfrm>
            <a:off x="49530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7</a:t>
            </a:r>
            <a:endParaRPr lang="en-CA" dirty="0"/>
          </a:p>
        </p:txBody>
      </p:sp>
      <p:sp>
        <p:nvSpPr>
          <p:cNvPr id="115" name="Rectangle 6"/>
          <p:cNvSpPr>
            <a:spLocks noChangeArrowheads="1"/>
          </p:cNvSpPr>
          <p:nvPr/>
        </p:nvSpPr>
        <p:spPr bwMode="auto">
          <a:xfrm>
            <a:off x="10668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</a:t>
            </a:r>
            <a:endParaRPr lang="en-CA" dirty="0"/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2209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3</a:t>
            </a:r>
            <a:endParaRPr lang="en-CA" dirty="0"/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2895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4</a:t>
            </a:r>
            <a:endParaRPr lang="en-CA" dirty="0"/>
          </a:p>
        </p:txBody>
      </p:sp>
      <p:sp>
        <p:nvSpPr>
          <p:cNvPr id="118" name="Rectangle 6"/>
          <p:cNvSpPr>
            <a:spLocks noChangeArrowheads="1"/>
          </p:cNvSpPr>
          <p:nvPr/>
        </p:nvSpPr>
        <p:spPr bwMode="auto">
          <a:xfrm>
            <a:off x="42672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6</a:t>
            </a:r>
            <a:endParaRPr lang="en-CA" dirty="0"/>
          </a:p>
        </p:txBody>
      </p:sp>
      <p:sp>
        <p:nvSpPr>
          <p:cNvPr id="119" name="Rectangle 6"/>
          <p:cNvSpPr>
            <a:spLocks noChangeArrowheads="1"/>
          </p:cNvSpPr>
          <p:nvPr/>
        </p:nvSpPr>
        <p:spPr bwMode="auto">
          <a:xfrm>
            <a:off x="35814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5</a:t>
            </a:r>
            <a:endParaRPr lang="en-CA" dirty="0"/>
          </a:p>
        </p:txBody>
      </p:sp>
      <p:sp>
        <p:nvSpPr>
          <p:cNvPr id="120" name="Rectangle 6"/>
          <p:cNvSpPr>
            <a:spLocks noChangeArrowheads="1"/>
          </p:cNvSpPr>
          <p:nvPr/>
        </p:nvSpPr>
        <p:spPr bwMode="auto">
          <a:xfrm>
            <a:off x="56388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8</a:t>
            </a:r>
            <a:endParaRPr lang="en-CA" dirty="0"/>
          </a:p>
        </p:txBody>
      </p:sp>
      <p:sp>
        <p:nvSpPr>
          <p:cNvPr id="121" name="Rectangle 6"/>
          <p:cNvSpPr>
            <a:spLocks noChangeArrowheads="1"/>
          </p:cNvSpPr>
          <p:nvPr/>
        </p:nvSpPr>
        <p:spPr bwMode="auto">
          <a:xfrm>
            <a:off x="6324600" y="26670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9</a:t>
            </a:r>
            <a:endParaRPr lang="en-CA" dirty="0"/>
          </a:p>
        </p:txBody>
      </p:sp>
      <p:sp>
        <p:nvSpPr>
          <p:cNvPr id="122" name="Rectangle 6"/>
          <p:cNvSpPr>
            <a:spLocks noChangeArrowheads="1"/>
          </p:cNvSpPr>
          <p:nvPr/>
        </p:nvSpPr>
        <p:spPr bwMode="auto">
          <a:xfrm>
            <a:off x="7010400" y="2667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A</a:t>
            </a:r>
            <a:endParaRPr lang="en-CA" dirty="0"/>
          </a:p>
        </p:txBody>
      </p:sp>
      <p:sp>
        <p:nvSpPr>
          <p:cNvPr id="123" name="Rectangle 122"/>
          <p:cNvSpPr/>
          <p:nvPr/>
        </p:nvSpPr>
        <p:spPr bwMode="auto">
          <a:xfrm>
            <a:off x="304800" y="2590800"/>
            <a:ext cx="81534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4" name="Rectangle 6"/>
          <p:cNvSpPr>
            <a:spLocks noChangeArrowheads="1"/>
          </p:cNvSpPr>
          <p:nvPr/>
        </p:nvSpPr>
        <p:spPr bwMode="auto">
          <a:xfrm>
            <a:off x="1752600" y="2590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1447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22098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7" name="Rectangle 6"/>
          <p:cNvSpPr>
            <a:spLocks noChangeArrowheads="1"/>
          </p:cNvSpPr>
          <p:nvPr/>
        </p:nvSpPr>
        <p:spPr bwMode="auto">
          <a:xfrm>
            <a:off x="1961934" y="3425378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</a:t>
            </a:r>
            <a:endParaRPr lang="en-CA" b="1" dirty="0"/>
          </a:p>
        </p:txBody>
      </p:sp>
      <p:sp>
        <p:nvSpPr>
          <p:cNvPr id="128" name="Rectangle 6"/>
          <p:cNvSpPr>
            <a:spLocks noChangeArrowheads="1"/>
          </p:cNvSpPr>
          <p:nvPr/>
        </p:nvSpPr>
        <p:spPr bwMode="auto">
          <a:xfrm>
            <a:off x="1295400" y="34290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2</a:t>
            </a:r>
            <a:endParaRPr lang="en-CA" dirty="0"/>
          </a:p>
        </p:txBody>
      </p:sp>
      <p:sp>
        <p:nvSpPr>
          <p:cNvPr id="130" name="Rectangle 6"/>
          <p:cNvSpPr>
            <a:spLocks noChangeArrowheads="1"/>
          </p:cNvSpPr>
          <p:nvPr/>
        </p:nvSpPr>
        <p:spPr bwMode="auto">
          <a:xfrm>
            <a:off x="2641600" y="3429000"/>
            <a:ext cx="678352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sp>
        <p:nvSpPr>
          <p:cNvPr id="131" name="Rectangle 6"/>
          <p:cNvSpPr>
            <a:spLocks noChangeArrowheads="1"/>
          </p:cNvSpPr>
          <p:nvPr/>
        </p:nvSpPr>
        <p:spPr bwMode="auto">
          <a:xfrm>
            <a:off x="457200" y="3352800"/>
            <a:ext cx="457200" cy="457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“L”</a:t>
            </a:r>
            <a:endParaRPr lang="en-CA" i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2819400" y="3733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990600" y="3429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ym typeface="Symbol"/>
              </a:rPr>
              <a:t></a:t>
            </a:r>
            <a:endParaRPr lang="en-CA" dirty="0" smtClean="0"/>
          </a:p>
        </p:txBody>
      </p:sp>
      <p:sp>
        <p:nvSpPr>
          <p:cNvPr id="134" name="Rectangle 133"/>
          <p:cNvSpPr/>
          <p:nvPr/>
        </p:nvSpPr>
        <p:spPr bwMode="auto">
          <a:xfrm>
            <a:off x="3962400" y="3352800"/>
            <a:ext cx="2286000" cy="5334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1600" dirty="0" smtClean="0"/>
              <a:t>Encryption indicator IE</a:t>
            </a:r>
          </a:p>
          <a:p>
            <a:pPr algn="ctr"/>
            <a:r>
              <a:rPr lang="en-CA" sz="1600" dirty="0" smtClean="0"/>
              <a:t>(4 octets)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45839" y="533400"/>
            <a:ext cx="49984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Modes (3)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264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YES! Exploit structure in IEs: encryption/decryption is essentially on “unordered” set of IEs. </a:t>
            </a:r>
          </a:p>
          <a:p>
            <a:endParaRPr lang="en-CA" sz="1600" dirty="0" smtClean="0"/>
          </a:p>
          <a:p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Step 2 @sender:</a:t>
            </a:r>
            <a:r>
              <a:rPr lang="en-CA" sz="1600" dirty="0" smtClean="0"/>
              <a:t> encrypt and put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(encryption indicator IE) in place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b="1" dirty="0" smtClean="0"/>
              <a:t>Step 1 @recipient:</a:t>
            </a:r>
            <a:r>
              <a:rPr lang="en-CA" sz="1600" dirty="0" smtClean="0"/>
              <a:t> find encryption indicator, length of encrypted segment, decrypt and remove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Step 2 @recipient:</a:t>
            </a:r>
            <a:r>
              <a:rPr lang="en-CA" sz="1600" dirty="0" smtClean="0"/>
              <a:t> reorder, by exploiting that IEs should be in ascending order.</a:t>
            </a:r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4" name="Group 109"/>
          <p:cNvGrpSpPr/>
          <p:nvPr/>
        </p:nvGrpSpPr>
        <p:grpSpPr>
          <a:xfrm>
            <a:off x="762000" y="1371600"/>
            <a:ext cx="7696200" cy="457200"/>
            <a:chOff x="838200" y="5257800"/>
            <a:chExt cx="7696200" cy="457200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04800" y="3962400"/>
            <a:ext cx="8153400" cy="457200"/>
            <a:chOff x="304800" y="2590800"/>
            <a:chExt cx="8153400" cy="457200"/>
          </a:xfrm>
        </p:grpSpPr>
        <p:sp>
          <p:nvSpPr>
            <p:cNvPr id="112" name="Rectangle 6"/>
            <p:cNvSpPr>
              <a:spLocks noChangeArrowheads="1"/>
            </p:cNvSpPr>
            <p:nvPr/>
          </p:nvSpPr>
          <p:spPr bwMode="auto">
            <a:xfrm>
              <a:off x="381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1066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1752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304800" y="2590800"/>
              <a:ext cx="81534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4" name="Rectangle 6"/>
            <p:cNvSpPr>
              <a:spLocks noChangeArrowheads="1"/>
            </p:cNvSpPr>
            <p:nvPr/>
          </p:nvSpPr>
          <p:spPr bwMode="auto">
            <a:xfrm>
              <a:off x="24384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65" name="Group 109"/>
          <p:cNvGrpSpPr/>
          <p:nvPr/>
        </p:nvGrpSpPr>
        <p:grpSpPr>
          <a:xfrm>
            <a:off x="762000" y="3048000"/>
            <a:ext cx="7696200" cy="457200"/>
            <a:chOff x="838200" y="5257800"/>
            <a:chExt cx="7696200" cy="457200"/>
          </a:xfrm>
        </p:grpSpPr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73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 flipH="1">
            <a:off x="4648200" y="1828800"/>
            <a:ext cx="6858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 flipH="1">
            <a:off x="5334000" y="1828800"/>
            <a:ext cx="19050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8" name="Straight Arrow Connector 137"/>
          <p:cNvCxnSpPr>
            <a:stCxn id="97" idx="2"/>
          </p:cNvCxnSpPr>
          <p:nvPr/>
        </p:nvCxnSpPr>
        <p:spPr bwMode="auto">
          <a:xfrm>
            <a:off x="4610100" y="1828800"/>
            <a:ext cx="13335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>
            <a:off x="6019800" y="1828800"/>
            <a:ext cx="6858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6705600" y="1828800"/>
            <a:ext cx="6096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144" name="Group 109"/>
          <p:cNvGrpSpPr/>
          <p:nvPr/>
        </p:nvGrpSpPr>
        <p:grpSpPr>
          <a:xfrm>
            <a:off x="762000" y="4953000"/>
            <a:ext cx="7696200" cy="457200"/>
            <a:chOff x="838200" y="5257800"/>
            <a:chExt cx="7696200" cy="457200"/>
          </a:xfrm>
        </p:grpSpPr>
        <p:sp>
          <p:nvSpPr>
            <p:cNvPr id="145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46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47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48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49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50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51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52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53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54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56" name="Group 109"/>
          <p:cNvGrpSpPr/>
          <p:nvPr/>
        </p:nvGrpSpPr>
        <p:grpSpPr>
          <a:xfrm>
            <a:off x="762000" y="5943600"/>
            <a:ext cx="7696200" cy="457200"/>
            <a:chOff x="838200" y="5257800"/>
            <a:chExt cx="7696200" cy="457200"/>
          </a:xfrm>
        </p:grpSpPr>
        <p:sp>
          <p:nvSpPr>
            <p:cNvPr id="15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5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5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6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6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6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6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6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6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67" name="Rectangle 16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69" name="Straight Arrow Connector 168"/>
          <p:cNvCxnSpPr>
            <a:stCxn id="152" idx="2"/>
            <a:endCxn id="162" idx="0"/>
          </p:cNvCxnSpPr>
          <p:nvPr/>
        </p:nvCxnSpPr>
        <p:spPr bwMode="auto">
          <a:xfrm flipH="1">
            <a:off x="4606376" y="5334000"/>
            <a:ext cx="13716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1" name="Straight Arrow Connector 170"/>
          <p:cNvCxnSpPr>
            <a:stCxn id="150" idx="2"/>
            <a:endCxn id="158" idx="0"/>
          </p:cNvCxnSpPr>
          <p:nvPr/>
        </p:nvCxnSpPr>
        <p:spPr bwMode="auto">
          <a:xfrm>
            <a:off x="4606376" y="5334000"/>
            <a:ext cx="6858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3" name="Straight Arrow Connector 172"/>
          <p:cNvCxnSpPr>
            <a:stCxn id="153" idx="2"/>
            <a:endCxn id="164" idx="0"/>
          </p:cNvCxnSpPr>
          <p:nvPr/>
        </p:nvCxnSpPr>
        <p:spPr bwMode="auto">
          <a:xfrm flipH="1">
            <a:off x="5977976" y="5334000"/>
            <a:ext cx="6858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5" name="Straight Arrow Connector 174"/>
          <p:cNvCxnSpPr>
            <a:stCxn id="154" idx="2"/>
            <a:endCxn id="165" idx="0"/>
          </p:cNvCxnSpPr>
          <p:nvPr/>
        </p:nvCxnSpPr>
        <p:spPr bwMode="auto">
          <a:xfrm flipH="1">
            <a:off x="6663776" y="5334000"/>
            <a:ext cx="6858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7" name="Straight Arrow Connector 176"/>
          <p:cNvCxnSpPr>
            <a:stCxn id="146" idx="2"/>
            <a:endCxn id="166" idx="0"/>
          </p:cNvCxnSpPr>
          <p:nvPr/>
        </p:nvCxnSpPr>
        <p:spPr bwMode="auto">
          <a:xfrm>
            <a:off x="5292176" y="5334000"/>
            <a:ext cx="205740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45839" y="533400"/>
            <a:ext cx="499848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Encryption Modes (4)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363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Does this also work for other “encryption ON/OFF” combinations?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Encryption indicator IE value not important?</a:t>
            </a:r>
          </a:p>
          <a:p>
            <a:endParaRPr lang="en-CA" sz="1600" dirty="0" smtClean="0"/>
          </a:p>
          <a:p>
            <a:r>
              <a:rPr lang="en-CA" sz="1600" b="1" dirty="0" smtClean="0"/>
              <a:t>Step 1 @sender: </a:t>
            </a:r>
            <a:r>
              <a:rPr lang="en-CA" sz="1600" dirty="0" smtClean="0"/>
              <a:t>massage in right form</a:t>
            </a:r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Step 2 @sender:</a:t>
            </a:r>
            <a:r>
              <a:rPr lang="en-CA" sz="1600" dirty="0" smtClean="0"/>
              <a:t> encrypt and put “</a:t>
            </a:r>
            <a:r>
              <a:rPr lang="en-CA" sz="1600" i="1" dirty="0" smtClean="0"/>
              <a:t>L”</a:t>
            </a:r>
            <a:r>
              <a:rPr lang="en-CA" sz="1600" dirty="0" smtClean="0"/>
              <a:t>-symbol (encryption indicator IE) in place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Alternatives: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o</a:t>
            </a:r>
            <a:r>
              <a:rPr lang="en-CA" sz="1600" dirty="0" smtClean="0"/>
              <a:t>r, e.g., 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09"/>
          <p:cNvGrpSpPr/>
          <p:nvPr/>
        </p:nvGrpSpPr>
        <p:grpSpPr>
          <a:xfrm>
            <a:off x="762000" y="1371600"/>
            <a:ext cx="7696200" cy="457200"/>
            <a:chOff x="838200" y="5257800"/>
            <a:chExt cx="7696200" cy="457200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88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90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91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93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4" name="Group 63"/>
          <p:cNvGrpSpPr/>
          <p:nvPr/>
        </p:nvGrpSpPr>
        <p:grpSpPr>
          <a:xfrm>
            <a:off x="304800" y="3962400"/>
            <a:ext cx="8153400" cy="457200"/>
            <a:chOff x="304800" y="2590800"/>
            <a:chExt cx="8153400" cy="457200"/>
          </a:xfrm>
        </p:grpSpPr>
        <p:sp>
          <p:nvSpPr>
            <p:cNvPr id="112" name="Rectangle 6"/>
            <p:cNvSpPr>
              <a:spLocks noChangeArrowheads="1"/>
            </p:cNvSpPr>
            <p:nvPr/>
          </p:nvSpPr>
          <p:spPr bwMode="auto">
            <a:xfrm>
              <a:off x="381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14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15" name="Rectangle 6"/>
            <p:cNvSpPr>
              <a:spLocks noChangeArrowheads="1"/>
            </p:cNvSpPr>
            <p:nvPr/>
          </p:nvSpPr>
          <p:spPr bwMode="auto">
            <a:xfrm>
              <a:off x="1066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16" name="Rectangle 6"/>
            <p:cNvSpPr>
              <a:spLocks noChangeArrowheads="1"/>
            </p:cNvSpPr>
            <p:nvPr/>
          </p:nvSpPr>
          <p:spPr bwMode="auto">
            <a:xfrm>
              <a:off x="1752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17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18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19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20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21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22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304800" y="2590800"/>
              <a:ext cx="81534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4" name="Rectangle 6"/>
            <p:cNvSpPr>
              <a:spLocks noChangeArrowheads="1"/>
            </p:cNvSpPr>
            <p:nvPr/>
          </p:nvSpPr>
          <p:spPr bwMode="auto">
            <a:xfrm>
              <a:off x="24384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6" name="Group 109"/>
          <p:cNvGrpSpPr/>
          <p:nvPr/>
        </p:nvGrpSpPr>
        <p:grpSpPr>
          <a:xfrm>
            <a:off x="762000" y="3048000"/>
            <a:ext cx="7696200" cy="457200"/>
            <a:chOff x="838200" y="5257800"/>
            <a:chExt cx="7696200" cy="457200"/>
          </a:xfrm>
        </p:grpSpPr>
        <p:sp>
          <p:nvSpPr>
            <p:cNvPr id="66" name="Rectangle 6"/>
            <p:cNvSpPr>
              <a:spLocks noChangeArrowheads="1"/>
            </p:cNvSpPr>
            <p:nvPr/>
          </p:nvSpPr>
          <p:spPr bwMode="auto">
            <a:xfrm>
              <a:off x="9144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67" name="Rectangle 6"/>
            <p:cNvSpPr>
              <a:spLocks noChangeArrowheads="1"/>
            </p:cNvSpPr>
            <p:nvPr/>
          </p:nvSpPr>
          <p:spPr bwMode="auto">
            <a:xfrm>
              <a:off x="50292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68" name="Rectangle 6"/>
            <p:cNvSpPr>
              <a:spLocks noChangeArrowheads="1"/>
            </p:cNvSpPr>
            <p:nvPr/>
          </p:nvSpPr>
          <p:spPr bwMode="auto">
            <a:xfrm>
              <a:off x="16002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69" name="Rectangle 6"/>
            <p:cNvSpPr>
              <a:spLocks noChangeArrowheads="1"/>
            </p:cNvSpPr>
            <p:nvPr/>
          </p:nvSpPr>
          <p:spPr bwMode="auto">
            <a:xfrm>
              <a:off x="2286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70" name="Rectangle 6"/>
            <p:cNvSpPr>
              <a:spLocks noChangeArrowheads="1"/>
            </p:cNvSpPr>
            <p:nvPr/>
          </p:nvSpPr>
          <p:spPr bwMode="auto">
            <a:xfrm>
              <a:off x="29718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71" name="Rectangle 6"/>
            <p:cNvSpPr>
              <a:spLocks noChangeArrowheads="1"/>
            </p:cNvSpPr>
            <p:nvPr/>
          </p:nvSpPr>
          <p:spPr bwMode="auto">
            <a:xfrm>
              <a:off x="43434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72" name="Rectangle 6"/>
            <p:cNvSpPr>
              <a:spLocks noChangeArrowheads="1"/>
            </p:cNvSpPr>
            <p:nvPr/>
          </p:nvSpPr>
          <p:spPr bwMode="auto">
            <a:xfrm>
              <a:off x="3657600" y="5334000"/>
              <a:ext cx="678352" cy="3048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73" name="Rectangle 6"/>
            <p:cNvSpPr>
              <a:spLocks noChangeArrowheads="1"/>
            </p:cNvSpPr>
            <p:nvPr/>
          </p:nvSpPr>
          <p:spPr bwMode="auto">
            <a:xfrm>
              <a:off x="57150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75" name="Rectangle 6"/>
            <p:cNvSpPr>
              <a:spLocks noChangeArrowheads="1"/>
            </p:cNvSpPr>
            <p:nvPr/>
          </p:nvSpPr>
          <p:spPr bwMode="auto">
            <a:xfrm>
              <a:off x="64008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76" name="Rectangle 6"/>
            <p:cNvSpPr>
              <a:spLocks noChangeArrowheads="1"/>
            </p:cNvSpPr>
            <p:nvPr/>
          </p:nvSpPr>
          <p:spPr bwMode="auto">
            <a:xfrm>
              <a:off x="7086600" y="5334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11" name="Rectangle 110"/>
            <p:cNvSpPr/>
            <p:nvPr/>
          </p:nvSpPr>
          <p:spPr bwMode="auto">
            <a:xfrm>
              <a:off x="838200" y="5257800"/>
              <a:ext cx="76962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 flipH="1">
            <a:off x="4648200" y="1828800"/>
            <a:ext cx="6858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 flipH="1">
            <a:off x="5334000" y="1828800"/>
            <a:ext cx="19050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8" name="Straight Arrow Connector 137"/>
          <p:cNvCxnSpPr>
            <a:stCxn id="97" idx="2"/>
          </p:cNvCxnSpPr>
          <p:nvPr/>
        </p:nvCxnSpPr>
        <p:spPr bwMode="auto">
          <a:xfrm>
            <a:off x="4610100" y="1828800"/>
            <a:ext cx="13335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>
            <a:off x="6019800" y="1828800"/>
            <a:ext cx="6858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2" name="Straight Arrow Connector 141"/>
          <p:cNvCxnSpPr/>
          <p:nvPr/>
        </p:nvCxnSpPr>
        <p:spPr bwMode="auto">
          <a:xfrm>
            <a:off x="6705600" y="1828800"/>
            <a:ext cx="609600" cy="1295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77" name="Group 63"/>
          <p:cNvGrpSpPr/>
          <p:nvPr/>
        </p:nvGrpSpPr>
        <p:grpSpPr>
          <a:xfrm>
            <a:off x="304800" y="4876800"/>
            <a:ext cx="8153400" cy="457200"/>
            <a:chOff x="304800" y="2590800"/>
            <a:chExt cx="8153400" cy="457200"/>
          </a:xfrm>
        </p:grpSpPr>
        <p:sp>
          <p:nvSpPr>
            <p:cNvPr id="78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79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81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838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83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15240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85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86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98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304800" y="2590800"/>
              <a:ext cx="81534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0" name="Rectangle 6"/>
            <p:cNvSpPr>
              <a:spLocks noChangeArrowheads="1"/>
            </p:cNvSpPr>
            <p:nvPr/>
          </p:nvSpPr>
          <p:spPr bwMode="auto">
            <a:xfrm>
              <a:off x="3810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  <p:grpSp>
        <p:nvGrpSpPr>
          <p:cNvPr id="101" name="Group 63"/>
          <p:cNvGrpSpPr/>
          <p:nvPr/>
        </p:nvGrpSpPr>
        <p:grpSpPr>
          <a:xfrm>
            <a:off x="304800" y="5791200"/>
            <a:ext cx="8153400" cy="457200"/>
            <a:chOff x="304800" y="2590800"/>
            <a:chExt cx="8153400" cy="457200"/>
          </a:xfrm>
        </p:grpSpPr>
        <p:sp>
          <p:nvSpPr>
            <p:cNvPr id="102" name="Rectangle 6"/>
            <p:cNvSpPr>
              <a:spLocks noChangeArrowheads="1"/>
            </p:cNvSpPr>
            <p:nvPr/>
          </p:nvSpPr>
          <p:spPr bwMode="auto">
            <a:xfrm>
              <a:off x="381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0</a:t>
              </a:r>
              <a:endParaRPr lang="en-CA" dirty="0"/>
            </a:p>
          </p:txBody>
        </p:sp>
        <p:sp>
          <p:nvSpPr>
            <p:cNvPr id="103" name="Rectangle 6"/>
            <p:cNvSpPr>
              <a:spLocks noChangeArrowheads="1"/>
            </p:cNvSpPr>
            <p:nvPr/>
          </p:nvSpPr>
          <p:spPr bwMode="auto">
            <a:xfrm>
              <a:off x="42672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A</a:t>
              </a:r>
              <a:endParaRPr lang="en-CA" dirty="0"/>
            </a:p>
          </p:txBody>
        </p:sp>
        <p:sp>
          <p:nvSpPr>
            <p:cNvPr id="104" name="Rectangle 6"/>
            <p:cNvSpPr>
              <a:spLocks noChangeArrowheads="1"/>
            </p:cNvSpPr>
            <p:nvPr/>
          </p:nvSpPr>
          <p:spPr bwMode="auto">
            <a:xfrm>
              <a:off x="1066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1</a:t>
              </a:r>
              <a:endParaRPr lang="en-CA" dirty="0"/>
            </a:p>
          </p:txBody>
        </p:sp>
        <p:sp>
          <p:nvSpPr>
            <p:cNvPr id="105" name="Rectangle 6"/>
            <p:cNvSpPr>
              <a:spLocks noChangeArrowheads="1"/>
            </p:cNvSpPr>
            <p:nvPr/>
          </p:nvSpPr>
          <p:spPr bwMode="auto">
            <a:xfrm>
              <a:off x="49530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3</a:t>
              </a:r>
              <a:endParaRPr lang="en-CA" dirty="0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22098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4</a:t>
              </a:r>
              <a:endParaRPr lang="en-CA" dirty="0"/>
            </a:p>
          </p:txBody>
        </p:sp>
        <p:sp>
          <p:nvSpPr>
            <p:cNvPr id="107" name="Rectangle 6"/>
            <p:cNvSpPr>
              <a:spLocks noChangeArrowheads="1"/>
            </p:cNvSpPr>
            <p:nvPr/>
          </p:nvSpPr>
          <p:spPr bwMode="auto">
            <a:xfrm>
              <a:off x="35814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7</a:t>
              </a:r>
              <a:endParaRPr lang="en-CA" dirty="0"/>
            </a:p>
          </p:txBody>
        </p:sp>
        <p:sp>
          <p:nvSpPr>
            <p:cNvPr id="108" name="Rectangle 6"/>
            <p:cNvSpPr>
              <a:spLocks noChangeArrowheads="1"/>
            </p:cNvSpPr>
            <p:nvPr/>
          </p:nvSpPr>
          <p:spPr bwMode="auto">
            <a:xfrm>
              <a:off x="2895600" y="2667000"/>
              <a:ext cx="678352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5</a:t>
              </a:r>
              <a:endParaRPr lang="en-CA" dirty="0"/>
            </a:p>
          </p:txBody>
        </p:sp>
        <p:sp>
          <p:nvSpPr>
            <p:cNvPr id="109" name="Rectangle 6"/>
            <p:cNvSpPr>
              <a:spLocks noChangeArrowheads="1"/>
            </p:cNvSpPr>
            <p:nvPr/>
          </p:nvSpPr>
          <p:spPr bwMode="auto">
            <a:xfrm>
              <a:off x="56388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6</a:t>
              </a:r>
              <a:endParaRPr lang="en-CA" dirty="0"/>
            </a:p>
          </p:txBody>
        </p:sp>
        <p:sp>
          <p:nvSpPr>
            <p:cNvPr id="110" name="Rectangle 6"/>
            <p:cNvSpPr>
              <a:spLocks noChangeArrowheads="1"/>
            </p:cNvSpPr>
            <p:nvPr/>
          </p:nvSpPr>
          <p:spPr bwMode="auto">
            <a:xfrm>
              <a:off x="63246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8</a:t>
              </a:r>
              <a:endParaRPr lang="en-CA" dirty="0"/>
            </a:p>
          </p:txBody>
        </p:sp>
        <p:sp>
          <p:nvSpPr>
            <p:cNvPr id="113" name="Rectangle 6"/>
            <p:cNvSpPr>
              <a:spLocks noChangeArrowheads="1"/>
            </p:cNvSpPr>
            <p:nvPr/>
          </p:nvSpPr>
          <p:spPr bwMode="auto">
            <a:xfrm>
              <a:off x="7010400" y="2667000"/>
              <a:ext cx="678352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9</a:t>
              </a:r>
              <a:endParaRPr lang="en-CA" dirty="0"/>
            </a:p>
          </p:txBody>
        </p:sp>
        <p:sp>
          <p:nvSpPr>
            <p:cNvPr id="125" name="Rectangle 124"/>
            <p:cNvSpPr/>
            <p:nvPr/>
          </p:nvSpPr>
          <p:spPr bwMode="auto">
            <a:xfrm>
              <a:off x="304800" y="2590800"/>
              <a:ext cx="8153400" cy="4572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6" name="Rectangle 6"/>
            <p:cNvSpPr>
              <a:spLocks noChangeArrowheads="1"/>
            </p:cNvSpPr>
            <p:nvPr/>
          </p:nvSpPr>
          <p:spPr bwMode="auto">
            <a:xfrm>
              <a:off x="1752600" y="2590800"/>
              <a:ext cx="457200" cy="4572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i="1" dirty="0" smtClean="0"/>
                <a:t>“L”</a:t>
              </a:r>
              <a:endParaRPr lang="en-CA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92085" y="533400"/>
            <a:ext cx="35059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Recommended Approach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      would otherwise not “</a:t>
            </a:r>
            <a:r>
              <a:rPr lang="en-CA" sz="2000" dirty="0" smtClean="0"/>
              <a:t>fit”</a:t>
            </a:r>
          </a:p>
          <a:p>
            <a:pPr marL="342900" indent="-342900"/>
            <a:r>
              <a:rPr lang="en-CA" sz="2000" dirty="0" smtClean="0"/>
              <a:t>2.	</a:t>
            </a:r>
            <a:r>
              <a:rPr lang="en-CA" sz="2000" dirty="0" smtClean="0"/>
              <a:t>Represent “conceptual </a:t>
            </a:r>
            <a:r>
              <a:rPr lang="en-CA" sz="2000" dirty="0" smtClean="0"/>
              <a:t>objects” as </a:t>
            </a:r>
            <a:r>
              <a:rPr lang="en-CA" sz="2000" dirty="0" smtClean="0"/>
              <a:t>described:</a:t>
            </a:r>
            <a:endParaRPr lang="en-CA" sz="2000" dirty="0" smtClean="0"/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</a:t>
            </a:r>
            <a:r>
              <a:rPr lang="en-CA" sz="2000" dirty="0" smtClean="0"/>
              <a:t>“conceptual object</a:t>
            </a:r>
            <a:r>
              <a:rPr lang="en-CA" sz="2000" dirty="0" smtClean="0"/>
              <a:t>” type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Implement </a:t>
            </a:r>
            <a:r>
              <a:rPr lang="en-CA" sz="2000" dirty="0" smtClean="0"/>
              <a:t>end-fragment ‘</a:t>
            </a:r>
            <a:r>
              <a:rPr lang="en-CA" sz="2000" dirty="0" smtClean="0">
                <a:sym typeface="Symbol"/>
              </a:rPr>
              <a:t>’ with “empty” </a:t>
            </a:r>
            <a:r>
              <a:rPr lang="en-CA" sz="2000" dirty="0" smtClean="0">
                <a:sym typeface="Symbol"/>
              </a:rPr>
              <a:t>conceptual </a:t>
            </a:r>
            <a:r>
              <a:rPr lang="en-CA" sz="2000" dirty="0" smtClean="0">
                <a:sym typeface="Symbol"/>
              </a:rPr>
              <a:t>object (which acts as simple separator</a:t>
            </a:r>
            <a:r>
              <a:rPr lang="en-CA" sz="2000" dirty="0" smtClean="0">
                <a:sym typeface="Symbol"/>
              </a:rPr>
              <a:t>)</a:t>
            </a:r>
            <a:endParaRPr lang="en-CA" sz="2000" dirty="0" smtClean="0"/>
          </a:p>
          <a:p>
            <a:pPr marL="457200" indent="-457200"/>
            <a:r>
              <a:rPr lang="en-CA" sz="2000" dirty="0" smtClean="0"/>
              <a:t>3.	Facilitate </a:t>
            </a:r>
            <a:r>
              <a:rPr lang="en-CA" sz="2000" dirty="0" smtClean="0"/>
              <a:t>“aggressive scheme”, as follows: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Allow inclusion of certificate info both in Authentication Request and Association Request (for STA), resp. Authentication Response and Association Response (for AP)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Similar remark for “piggy-backed” info</a:t>
            </a:r>
          </a:p>
          <a:p>
            <a:pPr marL="914400" lvl="1" indent="-457200"/>
            <a:r>
              <a:rPr lang="en-CA" sz="2000" u="sng" dirty="0" smtClean="0"/>
              <a:t>Note:</a:t>
            </a:r>
            <a:r>
              <a:rPr lang="en-CA" sz="2000" dirty="0" smtClean="0"/>
              <a:t>  Whether or not this “aggressive scheme” is exploited, is up to implementer</a:t>
            </a:r>
            <a:r>
              <a:rPr lang="en-CA" sz="2000" dirty="0" smtClean="0"/>
              <a:t>.</a:t>
            </a:r>
            <a:endParaRPr lang="en-CA" sz="2000" u="sng" dirty="0" smtClean="0"/>
          </a:p>
          <a:p>
            <a:pPr lvl="1" indent="-457200">
              <a:buAutoNum type="arabicPeriod" startAt="4"/>
            </a:pPr>
            <a:r>
              <a:rPr lang="en-CA" sz="2000" dirty="0" smtClean="0"/>
              <a:t>Implement flexible encryption scheme as presented:</a:t>
            </a:r>
          </a:p>
          <a:p>
            <a:pPr lvl="2" indent="-457200">
              <a:buFont typeface="Symbol" pitchFamily="18" charset="2"/>
              <a:buChar char="-"/>
            </a:pPr>
            <a:r>
              <a:rPr lang="en-CA" sz="2000" dirty="0" smtClean="0"/>
              <a:t>Introduce </a:t>
            </a:r>
            <a:r>
              <a:rPr lang="en-CA" sz="2000" dirty="0" smtClean="0"/>
              <a:t>new Information Element (IE) as “security indicator element” (4-octets), so as to indicate length of encryption segment following</a:t>
            </a:r>
          </a:p>
          <a:p>
            <a:pPr marL="457200" indent="-457200"/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would otherwise not “fit”.</a:t>
            </a:r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Represent “conceptual objects” as described: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“conceptual object” 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Implement end-fragment ‘</a:t>
            </a:r>
            <a:r>
              <a:rPr lang="en-CA" sz="2000" dirty="0" smtClean="0">
                <a:sym typeface="Symbol"/>
              </a:rPr>
              <a:t>’ with “empty” conceptual object (which acts as simple separator)</a:t>
            </a:r>
            <a:endParaRPr lang="en-CA" sz="2000" dirty="0" smtClean="0"/>
          </a:p>
          <a:p>
            <a:pPr marL="457200" indent="-457200"/>
            <a:r>
              <a:rPr lang="en-CA" sz="2000" dirty="0" smtClean="0"/>
              <a:t>Facilitate “aggressive scheme”, as follows: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Allow inclusion of certificate info both in Authentication Request and Association Request (for STA), resp. Authentication Response and Association Response (for AP)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Similar remark for “piggy-backed” info</a:t>
            </a: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38862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#3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/>
            <a:r>
              <a:rPr lang="en-CA" sz="2000" dirty="0" smtClean="0"/>
              <a:t>Implement flexible encryption scheme as presented: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“security indicator element” (4-octets), so as to indicate length of encryption segment following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2004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81877" y="533400"/>
            <a:ext cx="152638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#1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Instruct the Editor to incorporat</a:t>
            </a:r>
            <a:r>
              <a:rPr lang="en-CA" sz="2000" dirty="0" smtClean="0"/>
              <a:t>e the textual changes contained in 13/311r0 into the</a:t>
            </a:r>
          </a:p>
          <a:p>
            <a:pPr marL="457200" indent="-457200"/>
            <a:r>
              <a:rPr lang="en-CA" sz="2000" dirty="0" smtClean="0"/>
              <a:t>n</a:t>
            </a:r>
            <a:r>
              <a:rPr lang="en-CA" sz="2000" dirty="0" smtClean="0"/>
              <a:t>ext version of the </a:t>
            </a:r>
            <a:r>
              <a:rPr lang="en-CA" sz="2000" dirty="0" err="1" smtClean="0"/>
              <a:t>TGai</a:t>
            </a:r>
            <a:r>
              <a:rPr lang="en-CA" sz="2000" dirty="0" smtClean="0"/>
              <a:t> draft. </a:t>
            </a:r>
          </a:p>
          <a:p>
            <a:pPr marL="457200" indent="-457200"/>
            <a:endParaRPr lang="en-CA" sz="2000" u="sng" dirty="0" smtClean="0"/>
          </a:p>
          <a:p>
            <a:pPr marL="457200" indent="-457200"/>
            <a:r>
              <a:rPr lang="en-CA" sz="2000" u="sng" dirty="0" smtClean="0"/>
              <a:t>Note:</a:t>
            </a:r>
          </a:p>
          <a:p>
            <a:pPr marL="342900" indent="-342900"/>
            <a:r>
              <a:rPr lang="en-CA" sz="2000" dirty="0" smtClean="0"/>
              <a:t>Represent “conceptual objects” as described: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“conceptual object” 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Implement </a:t>
            </a:r>
            <a:r>
              <a:rPr lang="en-CA" sz="2000" dirty="0" smtClean="0"/>
              <a:t>end-segment </a:t>
            </a:r>
            <a:r>
              <a:rPr lang="en-CA" sz="2000" dirty="0" smtClean="0"/>
              <a:t>‘</a:t>
            </a:r>
            <a:r>
              <a:rPr lang="en-CA" sz="2000" dirty="0" smtClean="0">
                <a:sym typeface="Symbol"/>
              </a:rPr>
              <a:t>’ with “empty” conceptual object (which acts as simple separator</a:t>
            </a:r>
            <a:r>
              <a:rPr lang="en-CA" sz="2000" dirty="0" smtClean="0">
                <a:sym typeface="Symbol"/>
              </a:rPr>
              <a:t>)</a:t>
            </a:r>
          </a:p>
          <a:p>
            <a:pPr lvl="1" indent="-457200"/>
            <a:r>
              <a:rPr lang="en-CA" sz="2000" dirty="0" smtClean="0"/>
              <a:t>Implement flexible encryption scheme as presented:</a:t>
            </a:r>
          </a:p>
          <a:p>
            <a:pPr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“security indicator element” (4-octets), so as to indicate length of encryption segment following</a:t>
            </a:r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/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u="sng" dirty="0" smtClean="0"/>
          </a:p>
          <a:p>
            <a:pPr marL="457200" indent="-457200"/>
            <a:endParaRPr lang="en-CA" sz="2000" u="sng" dirty="0" smtClean="0"/>
          </a:p>
          <a:p>
            <a:pPr marL="457200" indent="-457200"/>
            <a:endParaRPr lang="en-CA" sz="2000" u="sn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32004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Motion:</a:t>
            </a:r>
          </a:p>
          <a:p>
            <a:pPr marL="342900" indent="-342900"/>
            <a:r>
              <a:rPr lang="en-CA" sz="2000" b="1" dirty="0" smtClean="0"/>
              <a:t>Seconded: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</a:t>
            </a:r>
            <a:r>
              <a:rPr lang="en-CA" sz="2000" b="1" dirty="0" smtClean="0"/>
              <a:t>: Y/N/A</a:t>
            </a:r>
            <a:endParaRPr lang="en-CA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94223" y="533400"/>
            <a:ext cx="51017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Review Comments on 802.11ai – D0.2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Ref:</a:t>
            </a:r>
            <a:r>
              <a:rPr lang="en-US" sz="1600" dirty="0" smtClean="0"/>
              <a:t> 13/0036r09 (</a:t>
            </a:r>
            <a:r>
              <a:rPr lang="en-US" sz="1600" dirty="0" err="1" smtClean="0"/>
              <a:t>tgai</a:t>
            </a:r>
            <a:r>
              <a:rPr lang="en-US" sz="1600" dirty="0" smtClean="0"/>
              <a:t>-draft-review-combined-comments)</a:t>
            </a:r>
          </a:p>
          <a:p>
            <a:endParaRPr lang="en-US" sz="1600" i="1" dirty="0" smtClean="0"/>
          </a:p>
          <a:p>
            <a:r>
              <a:rPr lang="en-US" sz="1600" b="1" u="sng" dirty="0" smtClean="0"/>
              <a:t>CID #242 </a:t>
            </a:r>
            <a:r>
              <a:rPr lang="en-US" sz="1600" dirty="0" smtClean="0"/>
              <a:t>(David </a:t>
            </a:r>
            <a:r>
              <a:rPr lang="en-US" sz="1600" dirty="0" err="1" smtClean="0"/>
              <a:t>Goodall</a:t>
            </a:r>
            <a:r>
              <a:rPr lang="en-US" sz="1600" dirty="0" smtClean="0"/>
              <a:t>, 13/0016r0):</a:t>
            </a:r>
          </a:p>
          <a:p>
            <a:r>
              <a:rPr lang="en-US" sz="1600" dirty="0" smtClean="0"/>
              <a:t>Comment (8.4.2.184): An X.509v3 certificate may be longer than 253 bytes and therefore requires fragmentation across multiple elements. A certificate chain may require additional fragmentation. </a:t>
            </a:r>
          </a:p>
          <a:p>
            <a:r>
              <a:rPr lang="en-US" sz="1600" u="sng" dirty="0" smtClean="0"/>
              <a:t>Proposed change:</a:t>
            </a:r>
            <a:r>
              <a:rPr lang="en-US" sz="1600" dirty="0" smtClean="0"/>
              <a:t> 11ai will need to provide a mechanism for fragmenting certificates and certificate chains. It may be possible to adopt a mechanism from 11af etc.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algn="ctr"/>
            <a:r>
              <a:rPr lang="en-US" sz="2400" b="1" dirty="0" smtClean="0"/>
              <a:t>Generalized Problem Statement</a:t>
            </a:r>
          </a:p>
          <a:p>
            <a:endParaRPr lang="en-US" sz="1600" b="1" dirty="0" smtClean="0"/>
          </a:p>
          <a:p>
            <a:pPr marL="342900" indent="-342900">
              <a:buAutoNum type="arabicParenR"/>
            </a:pPr>
            <a:r>
              <a:rPr lang="en-US" sz="1600" dirty="0" smtClean="0"/>
              <a:t>How to handle large objects that fit within a single frame?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How to fragment FILS frames, if these become too long due to large objects?</a:t>
            </a:r>
          </a:p>
          <a:p>
            <a:pPr marL="342900" indent="-342900"/>
            <a:endParaRPr lang="en-US" sz="1600" dirty="0" smtClean="0"/>
          </a:p>
          <a:p>
            <a:pPr marL="342900" indent="-342900"/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</a:rPr>
              <a:t>Additional problem statement: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apply tricks to still avoid fragmentation if this would otherwise be required?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facilitate potential implementation of “aggressive scheme” modes?</a:t>
            </a:r>
          </a:p>
          <a:p>
            <a:pPr marL="342900" indent="-342900"/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2400" b="1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881877" y="533400"/>
            <a:ext cx="152638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Motion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Instruct the Editor and the Proposer to implement any further changes in the current</a:t>
            </a:r>
          </a:p>
          <a:p>
            <a:pPr marL="457200" indent="-457200"/>
            <a:r>
              <a:rPr lang="en-CA" sz="2000" dirty="0" smtClean="0"/>
              <a:t>draft to align remaining text with that resulting from implementing motion #1</a:t>
            </a:r>
            <a:r>
              <a:rPr lang="en-CA" sz="2000" dirty="0" smtClean="0"/>
              <a:t>. </a:t>
            </a:r>
          </a:p>
          <a:p>
            <a:pPr marL="457200" indent="-457200"/>
            <a:endParaRPr lang="en-CA" sz="2000" u="sng" dirty="0" smtClean="0"/>
          </a:p>
          <a:p>
            <a:pPr marL="457200" indent="-457200"/>
            <a:r>
              <a:rPr lang="en-CA" sz="2000" dirty="0" smtClean="0"/>
              <a:t>This would effect the following:</a:t>
            </a:r>
            <a:endParaRPr lang="en-CA" sz="2000" dirty="0" smtClean="0"/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Replaces information elements that may currently not “fit” in D0.4 by the corresponding “foreign object” and adapt conversion text between these “conceptual objects” and sequences of “real” information elements. </a:t>
            </a:r>
            <a:r>
              <a:rPr lang="en-CA" sz="2000" dirty="0" smtClean="0">
                <a:solidFill>
                  <a:schemeClr val="accent2"/>
                </a:solidFill>
              </a:rPr>
              <a:t>There seem to be countless examples in the draft where we now have potential errors and that would require clean-up (this would also synch this completely with 13/235r2)</a:t>
            </a:r>
            <a:endParaRPr lang="en-CA" sz="2000" dirty="0" smtClean="0">
              <a:solidFill>
                <a:schemeClr val="accent2"/>
              </a:solidFill>
            </a:endParaRP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This would facilitate automatically allow implementation of the so-called “aggressive </a:t>
            </a:r>
            <a:r>
              <a:rPr lang="en-CA" sz="2000" dirty="0" smtClean="0"/>
              <a:t>scheme” </a:t>
            </a:r>
            <a:r>
              <a:rPr lang="en-CA" sz="2000" dirty="0" smtClean="0"/>
              <a:t>. (Again, whether or not this is exploited by the implementer</a:t>
            </a:r>
          </a:p>
          <a:p>
            <a:pPr marL="457200" indent="-457200"/>
            <a:r>
              <a:rPr lang="en-CA" sz="2000" dirty="0" smtClean="0">
                <a:sym typeface="Symbol"/>
              </a:rPr>
              <a:t>	is up to him.)</a:t>
            </a:r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u="sng" dirty="0" smtClean="0"/>
          </a:p>
          <a:p>
            <a:pPr marL="457200" indent="-457200"/>
            <a:endParaRPr lang="en-CA" sz="2000" u="sng" dirty="0" smtClean="0"/>
          </a:p>
          <a:p>
            <a:pPr marL="457200" indent="-457200"/>
            <a:endParaRPr lang="en-CA" sz="2000" u="sn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3200400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Motion:</a:t>
            </a:r>
          </a:p>
          <a:p>
            <a:pPr marL="342900" indent="-342900"/>
            <a:r>
              <a:rPr lang="en-CA" sz="2000" b="1" dirty="0" smtClean="0"/>
              <a:t>Seconded: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</a:t>
            </a:r>
            <a:r>
              <a:rPr lang="en-CA" sz="2000" b="1" dirty="0" smtClean="0"/>
              <a:t>: Y/N/A</a:t>
            </a:r>
            <a:endParaRPr lang="en-CA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057397" y="533400"/>
            <a:ext cx="11753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Outline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Constructs from 802.11-2012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Frame fragmentation/defragmentation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Management frame body components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Protocol recap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Certificate-based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Protocol including “piggy-backed info”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Application to FILS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large objects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“foreign” objects (e.g., higher-layer “piggy-backed data” along key confirmation flows)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Facilitating “aggressive schemes”</a:t>
            </a:r>
          </a:p>
          <a:p>
            <a:pPr marL="342900" indent="-342900"/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574" y="533400"/>
            <a:ext cx="49269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Channel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Channel w/Fragmentation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Header contains Sequence Control Field</a:t>
            </a:r>
            <a:r>
              <a:rPr lang="en-CA" sz="1600" i="1" dirty="0" smtClean="0"/>
              <a:t> </a:t>
            </a:r>
            <a:r>
              <a:rPr lang="en-CA" sz="1600" dirty="0" smtClean="0"/>
              <a:t>that indicates fragment# (4-bits) and sequence # (12-bits)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(A) partitions frame body and sends individual segments in separate frames,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(B) reconstructs original (conceptual) frame from received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When secure channel used, each segment is individually secured (by originator) or unsecured (by recipient)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Duplicate segments and segments received after time-out are acknowledged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b="1" dirty="0" smtClean="0"/>
              <a:t>802.11-2012 </a:t>
            </a:r>
            <a:r>
              <a:rPr lang="en-CA" sz="1600" dirty="0" smtClean="0"/>
              <a:t>allows fragmentation/defragmentation with individually addressed MSDUs and MMPDUs</a:t>
            </a:r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228600" y="1524000"/>
            <a:ext cx="6732942" cy="2700754"/>
            <a:chOff x="228600" y="1524000"/>
            <a:chExt cx="6732942" cy="2700754"/>
          </a:xfrm>
        </p:grpSpPr>
        <p:grpSp>
          <p:nvGrpSpPr>
            <p:cNvPr id="66" name="Group 65"/>
            <p:cNvGrpSpPr/>
            <p:nvPr/>
          </p:nvGrpSpPr>
          <p:grpSpPr>
            <a:xfrm>
              <a:off x="228600" y="1524000"/>
              <a:ext cx="6732942" cy="2700754"/>
              <a:chOff x="152400" y="2667000"/>
              <a:chExt cx="6732942" cy="2700754"/>
            </a:xfrm>
          </p:grpSpPr>
          <p:cxnSp>
            <p:nvCxnSpPr>
              <p:cNvPr id="61" name="Straight Arrow Connector 60"/>
              <p:cNvCxnSpPr/>
              <p:nvPr/>
            </p:nvCxnSpPr>
            <p:spPr bwMode="auto">
              <a:xfrm>
                <a:off x="533400" y="51816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60" name="Straight Arrow Connector 59"/>
              <p:cNvCxnSpPr/>
              <p:nvPr/>
            </p:nvCxnSpPr>
            <p:spPr bwMode="auto">
              <a:xfrm>
                <a:off x="533400" y="46482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9" name="Straight Arrow Connector 58"/>
              <p:cNvCxnSpPr/>
              <p:nvPr/>
            </p:nvCxnSpPr>
            <p:spPr bwMode="auto">
              <a:xfrm>
                <a:off x="533400" y="41148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grpSp>
            <p:nvGrpSpPr>
              <p:cNvPr id="20" name="Group 19"/>
              <p:cNvGrpSpPr/>
              <p:nvPr/>
            </p:nvGrpSpPr>
            <p:grpSpPr>
              <a:xfrm>
                <a:off x="152400" y="2667000"/>
                <a:ext cx="6732942" cy="338554"/>
                <a:chOff x="152400" y="2819400"/>
                <a:chExt cx="6732942" cy="338554"/>
              </a:xfrm>
            </p:grpSpPr>
            <p:cxnSp>
              <p:nvCxnSpPr>
                <p:cNvPr id="10" name="Straight Arrow Connector 9"/>
                <p:cNvCxnSpPr/>
                <p:nvPr/>
              </p:nvCxnSpPr>
              <p:spPr bwMode="auto">
                <a:xfrm>
                  <a:off x="533400" y="2971800"/>
                  <a:ext cx="5943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6" name="Rectangle 6"/>
                <p:cNvSpPr>
                  <a:spLocks noChangeArrowheads="1"/>
                </p:cNvSpPr>
                <p:nvPr/>
              </p:nvSpPr>
              <p:spPr bwMode="auto">
                <a:xfrm>
                  <a:off x="927100" y="2819400"/>
                  <a:ext cx="678352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HDR</a:t>
                  </a:r>
                  <a:endParaRPr lang="en-CA" dirty="0"/>
                </a:p>
              </p:txBody>
            </p:sp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1600200" y="2819400"/>
                  <a:ext cx="3886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                  Body</a:t>
                  </a:r>
                  <a:endParaRPr lang="en-CA" dirty="0"/>
                </a:p>
              </p:txBody>
            </p:sp>
            <p:sp>
              <p:nvSpPr>
                <p:cNvPr id="8" name="Rectangle 6"/>
                <p:cNvSpPr>
                  <a:spLocks noChangeArrowheads="1"/>
                </p:cNvSpPr>
                <p:nvPr/>
              </p:nvSpPr>
              <p:spPr bwMode="auto">
                <a:xfrm>
                  <a:off x="5486400" y="28194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endParaRPr lang="en-CA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524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A</a:t>
                  </a:r>
                  <a:endParaRPr lang="en-US" sz="16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5532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B</a:t>
                  </a:r>
                  <a:endParaRPr lang="en-US" sz="1600" dirty="0"/>
                </a:p>
              </p:txBody>
            </p:sp>
          </p:grp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927100" y="3962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1600200" y="3962400"/>
                <a:ext cx="15240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5486400" y="39624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24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5532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 bwMode="auto">
              <a:xfrm>
                <a:off x="1600200" y="3962400"/>
                <a:ext cx="0" cy="1295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47244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1242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32" name="Group 31"/>
              <p:cNvGrpSpPr/>
              <p:nvPr/>
            </p:nvGrpSpPr>
            <p:grpSpPr>
              <a:xfrm>
                <a:off x="4724400" y="5041900"/>
                <a:ext cx="1440352" cy="304800"/>
                <a:chOff x="5041900" y="4279900"/>
                <a:chExt cx="1440352" cy="304800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5041900" y="4279900"/>
                  <a:ext cx="7747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  <p:sp>
              <p:nvSpPr>
                <p:cNvPr id="31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799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3124200" y="4495800"/>
                <a:ext cx="3040552" cy="304800"/>
                <a:chOff x="3441700" y="4267200"/>
                <a:chExt cx="3040552" cy="304800"/>
              </a:xfrm>
            </p:grpSpPr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3441700" y="4267200"/>
                  <a:ext cx="1600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  <p:sp>
              <p:nvSpPr>
                <p:cNvPr id="36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672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 bwMode="auto">
              <a:xfrm>
                <a:off x="3124200" y="39624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>
                <a:off x="3124200" y="42672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3" name="TextBox 42"/>
              <p:cNvSpPr txBox="1"/>
              <p:nvPr/>
            </p:nvSpPr>
            <p:spPr>
              <a:xfrm>
                <a:off x="4992928" y="2667000"/>
                <a:ext cx="1847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CA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249728" y="2667000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CA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 bwMode="auto">
              <a:xfrm>
                <a:off x="1600200" y="53340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1600200" y="50292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1600200" y="44958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1600200" y="48006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>
                <a:off x="5486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>
                <a:off x="6172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1600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914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TextBox 61"/>
              <p:cNvSpPr txBox="1"/>
              <p:nvPr/>
            </p:nvSpPr>
            <p:spPr>
              <a:xfrm>
                <a:off x="1524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524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65532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5532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</p:grp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1000125" y="33623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000125" y="38957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51462" y="533400"/>
            <a:ext cx="718722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Management Frame Body Components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 smtClean="0"/>
              <a:t>Information Elements </a:t>
            </a:r>
            <a:r>
              <a:rPr lang="en-CA" sz="1600" dirty="0" smtClean="0"/>
              <a:t>(8.4.2):</a:t>
            </a:r>
          </a:p>
          <a:p>
            <a:r>
              <a:rPr lang="en-CA" sz="1600" dirty="0" smtClean="0"/>
              <a:t>Named objects with format (Type, Length, Value), where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Type: Element-ID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Length: Octet-length of Value field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Value: Variable field.</a:t>
            </a:r>
          </a:p>
          <a:p>
            <a:r>
              <a:rPr lang="en-CA" sz="1600" u="sng" dirty="0" smtClean="0"/>
              <a:t>Fields that are not Information Elements </a:t>
            </a:r>
            <a:r>
              <a:rPr lang="en-CA" sz="1600" dirty="0" smtClean="0"/>
              <a:t>(8.4.1):</a:t>
            </a:r>
          </a:p>
          <a:p>
            <a:r>
              <a:rPr lang="en-CA" sz="1600" dirty="0" smtClean="0"/>
              <a:t>Specified objects with tailored length and value attributes</a:t>
            </a:r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Information elements cannot have size larger than 255 octets, whereas non-information elements can.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dirty="0" smtClean="0"/>
              <a:t>With </a:t>
            </a:r>
            <a:r>
              <a:rPr lang="en-CA" sz="1600" b="1" dirty="0" smtClean="0"/>
              <a:t>802.11-2012</a:t>
            </a:r>
            <a:r>
              <a:rPr lang="en-CA" sz="1600" dirty="0" smtClean="0"/>
              <a:t>, Authentication frames (8.3.3.11) are specified with field elements that are non-IEs, as is the case with </a:t>
            </a:r>
            <a:r>
              <a:rPr lang="en-CA" sz="1600" i="1" dirty="0" smtClean="0"/>
              <a:t>some </a:t>
            </a:r>
            <a:r>
              <a:rPr lang="en-CA" sz="1600" dirty="0" smtClean="0"/>
              <a:t>field elements specified with association request frames (8.3.3.5) and Association Response frames (8.3.3.6). 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21,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547264" y="533400"/>
            <a:ext cx="218604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304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CA" sz="1600" b="1" dirty="0" smtClean="0"/>
              <a:t>Notes:</a:t>
            </a:r>
          </a:p>
          <a:p>
            <a:pPr marL="342900" indent="-342900"/>
            <a:r>
              <a:rPr lang="en-CA" sz="1600" dirty="0" smtClean="0"/>
              <a:t>Our exposition is relative to certificate-based public-key protocol (i.e., without online</a:t>
            </a:r>
          </a:p>
          <a:p>
            <a:pPr marL="342900" indent="-342900"/>
            <a:r>
              <a:rPr lang="en-CA" sz="1600" dirty="0" smtClean="0"/>
              <a:t>third party), but </a:t>
            </a:r>
            <a:r>
              <a:rPr lang="en-CA" sz="1600" i="1" dirty="0" smtClean="0"/>
              <a:t>does leave out details not necessary for current discussion</a:t>
            </a:r>
          </a:p>
          <a:p>
            <a:pPr marL="342900" indent="-342900"/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137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132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7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8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9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10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175694" cy="2281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sz="1600" dirty="0" smtClean="0"/>
                    <a:t>Key Establishment</a:t>
                  </a:r>
                  <a:endParaRPr lang="en-CA" sz="1600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136799" cy="2281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sz="1600" dirty="0" smtClean="0"/>
                    <a:t>Key Confirmation</a:t>
                  </a:r>
                  <a:endParaRPr lang="en-CA" sz="1600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{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, 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A</a:t>
                </a:r>
                <a:r>
                  <a:rPr lang="en-US" sz="1600" i="1" dirty="0" smtClean="0"/>
                  <a:t>,</a:t>
                </a:r>
                <a:r>
                  <a:rPr lang="en-US" sz="1600" dirty="0" smtClean="0"/>
                  <a:t>[</a:t>
                </a:r>
                <a:r>
                  <a:rPr lang="en-US" sz="1600" i="1" dirty="0" err="1" smtClean="0"/>
                  <a:t>Cert</a:t>
                </a:r>
                <a:r>
                  <a:rPr lang="en-US" sz="1600" baseline="-25000" dirty="0" err="1" smtClean="0"/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i="1" dirty="0" err="1" smtClean="0"/>
                  <a:t>,Q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)</a:t>
                </a:r>
                <a:r>
                  <a:rPr lang="en-US" sz="1600" dirty="0" smtClean="0">
                    <a:solidFill>
                      <a:schemeClr val="accent2"/>
                    </a:solidFill>
                  </a:rPr>
                  <a:t>,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i="1" dirty="0" err="1" smtClean="0"/>
                  <a:t>sign</a:t>
                </a:r>
                <a:r>
                  <a:rPr lang="en-US" sz="1600" i="1" baseline="-25000" dirty="0" err="1" smtClean="0"/>
                  <a:t>B</a:t>
                </a:r>
                <a:r>
                  <a:rPr lang="en-US" sz="1600" dirty="0" smtClean="0"/>
                  <a:t>]}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KEK2</a:t>
                </a:r>
                <a:r>
                  <a:rPr lang="en-US" sz="1600" dirty="0" smtClean="0"/>
                  <a:t> </a:t>
                </a: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21,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865098" y="533400"/>
            <a:ext cx="566616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 with “Piggy-Backed Info”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535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confirmation messages can become quite large, due to accumulation of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certificates;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signature; 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“piggy-backed info”.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 (chain) verification has to happen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completion of the key computation (thus, forcing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a serialized implementation, rather than option to carry out computations between A and B in parallel).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Processing of “piggy-backed info” can only be initiated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receipt of STA’s key confirmation message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(thus, precluding optional implementation of “aggressive scheme” modes (see, 13/041r4, Slides 36-37). </a:t>
            </a:r>
          </a:p>
          <a:p>
            <a:pPr marL="342900" indent="-342900">
              <a:buFont typeface="Symbol" pitchFamily="18" charset="2"/>
              <a:buChar char="-"/>
            </a:pP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21,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33498" y="533400"/>
            <a:ext cx="35293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Suggested Protocol Flows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16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Easy fragmentation/defragmentation of Authentication frames (since no 802.11-2012 frame protection);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Fragmentation on Association frames possible (since no 802.11-2012 frame protection of those frames);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objects that do not fit restrictions of IEs can easily be represented as field elements (in 802.11-2012’s 8.4.1 sense).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Intra-frame fragmentation of higher-layer TLV objects (13/133r3) can be handled uniformly and aligned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with 802.11-2012 fragmentation/re-assembly Sequence Control Field approach (details in next slides)</a:t>
            </a:r>
          </a:p>
          <a:p>
            <a:pPr marL="342900" indent="-342900">
              <a:lnSpc>
                <a:spcPct val="150000"/>
              </a:lnSpc>
            </a:pPr>
            <a:r>
              <a:rPr lang="en-GB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Further “ugly” optimization: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Partition certificate that “just does not fit” over 1rst/3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flow, resp. 2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/4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 (thus, not increasing #flows)</a:t>
            </a:r>
            <a:endParaRPr lang="en-GB" sz="16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261084" y="2105611"/>
            <a:ext cx="14478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495800" y="32766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495800" y="38100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6324600" y="2590800"/>
            <a:ext cx="143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5334000" y="2514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5486400" y="2895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21,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039504" y="533400"/>
            <a:ext cx="321113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Conceptual Objects (1)</a:t>
            </a:r>
            <a:endParaRPr lang="en-US" sz="24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</a:t>
            </a:r>
            <a:r>
              <a:rPr lang="en-CA" sz="1600" i="1" dirty="0" smtClean="0"/>
              <a:t>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pPr>
              <a:lnSpc>
                <a:spcPct val="150000"/>
              </a:lnSpc>
            </a:pPr>
            <a:endParaRPr lang="en-CA" sz="1600" b="1" dirty="0" smtClean="0"/>
          </a:p>
          <a:p>
            <a:r>
              <a:rPr lang="en-CA" sz="1600" b="1" dirty="0" smtClean="0"/>
              <a:t>Conversion mechanism: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Represent single object/multiple objects within single frame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Allows recovering of original object from representation</a:t>
            </a:r>
            <a:endParaRPr lang="en-CA" sz="1600" b="1" dirty="0" smtClean="0"/>
          </a:p>
          <a:p>
            <a:pPr>
              <a:buFont typeface="Symbol" pitchFamily="18" charset="2"/>
              <a:buChar char="-"/>
            </a:pPr>
            <a:r>
              <a:rPr lang="en-CA" sz="1600" i="1" dirty="0" smtClean="0"/>
              <a:t> </a:t>
            </a:r>
            <a:r>
              <a:rPr lang="en-CA" sz="1600" dirty="0" smtClean="0"/>
              <a:t>Works also if object spread over multiple frames (bonus)</a:t>
            </a:r>
            <a:r>
              <a:rPr lang="en-CA" sz="1600" b="1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b="1" dirty="0" smtClean="0"/>
              <a:t> </a:t>
            </a:r>
            <a:r>
              <a:rPr lang="en-CA" sz="1600" dirty="0" smtClean="0"/>
              <a:t>Allows reconstruction as soon as segments all received </a:t>
            </a:r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Note:</a:t>
            </a:r>
            <a:r>
              <a:rPr lang="en-CA" sz="1600" dirty="0" smtClean="0"/>
              <a:t> This allows full flexibility on how one could carry objects within a single and across multiple frames</a:t>
            </a:r>
            <a:endParaRPr lang="en-CA" sz="1600" b="1" u="sng" dirty="0" smtClean="0"/>
          </a:p>
        </p:txBody>
      </p:sp>
      <p:grpSp>
        <p:nvGrpSpPr>
          <p:cNvPr id="3" name="Group 65"/>
          <p:cNvGrpSpPr/>
          <p:nvPr/>
        </p:nvGrpSpPr>
        <p:grpSpPr>
          <a:xfrm>
            <a:off x="914400" y="1524000"/>
            <a:ext cx="5346700" cy="2679700"/>
            <a:chOff x="152400" y="2667000"/>
            <a:chExt cx="5346700" cy="2679700"/>
          </a:xfrm>
        </p:grpSpPr>
        <p:grpSp>
          <p:nvGrpSpPr>
            <p:cNvPr id="4" name="Group 19"/>
            <p:cNvGrpSpPr/>
            <p:nvPr/>
          </p:nvGrpSpPr>
          <p:grpSpPr>
            <a:xfrm>
              <a:off x="152400" y="2667000"/>
              <a:ext cx="5334000" cy="338554"/>
              <a:chOff x="152400" y="2819400"/>
              <a:chExt cx="5334000" cy="338554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Body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b="1" dirty="0" smtClean="0"/>
                <a:t>250</a:t>
              </a:r>
              <a:endParaRPr lang="en-CA" b="1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24400" y="5041900"/>
              <a:ext cx="7747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124200" y="4495800"/>
              <a:ext cx="1600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992928" y="2667000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49728" y="266700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260498" y="3962400"/>
              <a:ext cx="6202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935341" y="3962400"/>
              <a:ext cx="4459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213</a:t>
            </a:r>
            <a:endParaRPr lang="en-CA" b="1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b="1" dirty="0" smtClean="0"/>
              <a:t>76</a:t>
            </a:r>
            <a:endParaRPr lang="en-CA" b="1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176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cxnSp>
        <p:nvCxnSpPr>
          <p:cNvPr id="41" name="Straight Arrow Connector 40"/>
          <p:cNvCxnSpPr/>
          <p:nvPr/>
        </p:nvCxnSpPr>
        <p:spPr bwMode="auto">
          <a:xfrm>
            <a:off x="2362200" y="4495800"/>
            <a:ext cx="1524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>
            <a:off x="3886200" y="4495800"/>
            <a:ext cx="1600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3" name="Straight Arrow Connector 52"/>
          <p:cNvCxnSpPr/>
          <p:nvPr/>
        </p:nvCxnSpPr>
        <p:spPr bwMode="auto">
          <a:xfrm>
            <a:off x="5486400" y="4495800"/>
            <a:ext cx="838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1219200" y="4191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905000" y="41910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2971056" y="41910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250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495056" y="41910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213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5676528" y="41910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76</a:t>
            </a:r>
            <a:endParaRPr lang="en-US" dirty="0"/>
          </a:p>
        </p:txBody>
      </p:sp>
      <p:cxnSp>
        <p:nvCxnSpPr>
          <p:cNvPr id="73" name="Straight Arrow Connector 72"/>
          <p:cNvCxnSpPr/>
          <p:nvPr/>
        </p:nvCxnSpPr>
        <p:spPr bwMode="auto">
          <a:xfrm>
            <a:off x="2362200" y="1371600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191000" y="10668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539</a:t>
            </a:r>
            <a:endParaRPr lang="en-US" dirty="0"/>
          </a:p>
        </p:txBody>
      </p:sp>
      <p:sp>
        <p:nvSpPr>
          <p:cNvPr id="78" name="Right Brace 77"/>
          <p:cNvSpPr/>
          <p:nvPr/>
        </p:nvSpPr>
        <p:spPr bwMode="auto">
          <a:xfrm>
            <a:off x="6324600" y="1143000"/>
            <a:ext cx="228600" cy="1219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9" name="Right Brace 78"/>
          <p:cNvSpPr/>
          <p:nvPr/>
        </p:nvSpPr>
        <p:spPr bwMode="auto">
          <a:xfrm>
            <a:off x="6400800" y="2590800"/>
            <a:ext cx="152400" cy="16764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629400" y="762000"/>
            <a:ext cx="2743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Foreign object: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</a:t>
            </a:r>
            <a:r>
              <a:rPr lang="en-US" sz="1600" dirty="0" smtClean="0"/>
              <a:t>may live outside 802.11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</a:t>
            </a:r>
            <a:r>
              <a:rPr lang="en-US" sz="1600" dirty="0" smtClean="0"/>
              <a:t>syntax/semantics unknown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t</a:t>
            </a:r>
            <a:r>
              <a:rPr lang="en-US" sz="1600" dirty="0" smtClean="0"/>
              <a:t>o 802.11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e.g., DHCP, Higher Layer, IP</a:t>
            </a:r>
          </a:p>
          <a:p>
            <a:r>
              <a:rPr lang="en-US" sz="1600" u="sng" dirty="0" smtClean="0"/>
              <a:t>Large object:</a:t>
            </a:r>
          </a:p>
          <a:p>
            <a:pPr>
              <a:buFont typeface="Symbol" pitchFamily="18" charset="2"/>
              <a:buChar char="-"/>
            </a:pPr>
            <a:r>
              <a:rPr lang="en-US" sz="1600" u="sng" dirty="0" smtClean="0"/>
              <a:t> </a:t>
            </a:r>
            <a:r>
              <a:rPr lang="en-US" sz="1600" dirty="0" smtClean="0"/>
              <a:t>may not fit within single IE</a:t>
            </a:r>
          </a:p>
          <a:p>
            <a:r>
              <a:rPr lang="en-US" sz="1600" dirty="0" smtClean="0">
                <a:solidFill>
                  <a:schemeClr val="accent2"/>
                </a:solidFill>
              </a:rPr>
              <a:t>e.g., Certificate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smtClean="0">
                <a:solidFill>
                  <a:schemeClr val="accent2"/>
                </a:solidFill>
              </a:rPr>
              <a:t>chain</a:t>
            </a: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endParaRPr lang="en-US" sz="1600" dirty="0" smtClean="0">
              <a:solidFill>
                <a:schemeClr val="accent2"/>
              </a:solidFill>
            </a:endParaRPr>
          </a:p>
          <a:p>
            <a:r>
              <a:rPr lang="en-US" sz="1600" dirty="0" smtClean="0"/>
              <a:t>Represent as ordered </a:t>
            </a:r>
          </a:p>
          <a:p>
            <a:r>
              <a:rPr lang="en-US" sz="1600" dirty="0" smtClean="0"/>
              <a:t>sequence</a:t>
            </a:r>
            <a:r>
              <a:rPr lang="en-US" sz="1600" dirty="0" smtClean="0">
                <a:solidFill>
                  <a:schemeClr val="accent2"/>
                </a:solidFill>
              </a:rPr>
              <a:t> </a:t>
            </a:r>
            <a:r>
              <a:rPr lang="en-US" sz="1600" dirty="0" smtClean="0"/>
              <a:t>of IEs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“piggy-backing” possible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</a:t>
            </a:r>
            <a:r>
              <a:rPr lang="en-US" sz="1600" dirty="0" smtClean="0"/>
              <a:t>“squeezing” large objects</a:t>
            </a:r>
          </a:p>
          <a:p>
            <a:r>
              <a:rPr lang="en-US" sz="1600" dirty="0" smtClean="0"/>
              <a:t> </a:t>
            </a:r>
            <a:r>
              <a:rPr lang="en-US" sz="1600" dirty="0" smtClean="0"/>
              <a:t>    into frame possible</a:t>
            </a:r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</a:t>
            </a:r>
            <a:r>
              <a:rPr lang="en-US" sz="1600" dirty="0" smtClean="0"/>
              <a:t> “spreading” large objects</a:t>
            </a:r>
          </a:p>
          <a:p>
            <a:r>
              <a:rPr lang="en-US" sz="1600" dirty="0" smtClean="0"/>
              <a:t> </a:t>
            </a:r>
            <a:r>
              <a:rPr lang="en-US" sz="1600" dirty="0" smtClean="0"/>
              <a:t>    over several frames too…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Requires </a:t>
            </a:r>
            <a:r>
              <a:rPr lang="en-US" sz="1600" u="sng" dirty="0" smtClean="0">
                <a:solidFill>
                  <a:srgbClr val="0070C0"/>
                </a:solidFill>
              </a:rPr>
              <a:t>one</a:t>
            </a:r>
            <a:r>
              <a:rPr lang="en-US" sz="1600" dirty="0" smtClean="0">
                <a:solidFill>
                  <a:srgbClr val="0070C0"/>
                </a:solidFill>
              </a:rPr>
              <a:t> new IE</a:t>
            </a:r>
          </a:p>
          <a:p>
            <a:endParaRPr lang="en-US" sz="1600" dirty="0"/>
          </a:p>
        </p:txBody>
      </p:sp>
      <p:sp>
        <p:nvSpPr>
          <p:cNvPr id="81" name="Down Arrow 80"/>
          <p:cNvSpPr/>
          <p:nvPr/>
        </p:nvSpPr>
        <p:spPr bwMode="auto">
          <a:xfrm>
            <a:off x="7543800" y="2819400"/>
            <a:ext cx="304800" cy="457200"/>
          </a:xfrm>
          <a:prstGeom prst="down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6499</TotalTime>
  <Words>2297</Words>
  <Application>Microsoft Office PowerPoint</Application>
  <PresentationFormat>On-screen Show (4:3)</PresentationFormat>
  <Paragraphs>834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802-11-Submission</vt:lpstr>
      <vt:lpstr>FILS Handling of Large Objects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624</cp:revision>
  <cp:lastPrinted>1998-02-10T13:28:06Z</cp:lastPrinted>
  <dcterms:created xsi:type="dcterms:W3CDTF">2011-10-10T06:18:28Z</dcterms:created>
  <dcterms:modified xsi:type="dcterms:W3CDTF">2013-03-21T11:00:37Z</dcterms:modified>
</cp:coreProperties>
</file>