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  <p:sldId id="449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20,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11-13-0201-04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03" cy="276999"/>
          </a:xfrm>
          <a:noFill/>
        </p:spPr>
        <p:txBody>
          <a:bodyPr/>
          <a:lstStyle/>
          <a:p>
            <a:r>
              <a:rPr lang="en-US" altLang="ja-JP" dirty="0" smtClean="0"/>
              <a:t>March 20,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2013-03-20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63188" y="533400"/>
            <a:ext cx="39637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Object Type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Object Type and Header fields (length info) visible, also to parties without access to keying material</a:t>
            </a:r>
          </a:p>
          <a:p>
            <a:r>
              <a:rPr lang="en-CA" sz="1600" u="sng" dirty="0" smtClean="0"/>
              <a:t>Consequences: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One cannot decide on case-by-case basis whether or not to encrypt object of specific object type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Object types to be encrypted need to be clustered (since Object Types in increasing order)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Never possible to encrypt “vendor-specific” information element (Type:=0xFF), even if, e.g., privacy info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Party who monitors traffic can “jump” over secured object and parse remaining (unsecured) IEs.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28194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28194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38989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3528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28194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1242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2362200" y="38862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3528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36576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2954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28700" y="2832100"/>
            <a:ext cx="0" cy="1384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1701800" y="2806700"/>
            <a:ext cx="12700" cy="1397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352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grpSp>
        <p:nvGrpSpPr>
          <p:cNvPr id="4" name="Group 19"/>
          <p:cNvGrpSpPr/>
          <p:nvPr/>
        </p:nvGrpSpPr>
        <p:grpSpPr>
          <a:xfrm>
            <a:off x="914400" y="2036064"/>
            <a:ext cx="5334000" cy="338554"/>
            <a:chOff x="152400" y="2819400"/>
            <a:chExt cx="5334000" cy="338554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2911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191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46672" y="533400"/>
            <a:ext cx="75968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(2) – Towards More Flexibility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Marker (2-octet IE)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No object info (except length) visible to parties without access to keying material</a:t>
            </a:r>
          </a:p>
          <a:p>
            <a:r>
              <a:rPr lang="en-CA" sz="1600" u="sng" dirty="0" smtClean="0"/>
              <a:t>Consequence: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Flexibility as to which objects to encrypt on case-by-case basis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Possible to encrypt multiple objects with non-contiguous Object Types (just re-order after un-securing)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6"/>
                </a:solidFill>
              </a:rPr>
              <a:t>Any</a:t>
            </a: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party who implements “Marker Element” can find, resp. “jump” over, secured object(s) string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Body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33528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33528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44323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8862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3352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6576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2362200" y="44196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8862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41910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6002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16000" y="2044700"/>
            <a:ext cx="0" cy="238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>
            <a:endCxn id="68" idx="3"/>
          </p:cNvCxnSpPr>
          <p:nvPr/>
        </p:nvCxnSpPr>
        <p:spPr bwMode="auto">
          <a:xfrm flipH="1">
            <a:off x="1697743" y="2819400"/>
            <a:ext cx="4057" cy="1765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8862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8862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883378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362200" y="2036064"/>
            <a:ext cx="3886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                  Body</a:t>
            </a:r>
            <a:endParaRPr lang="en-CA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3416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31400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7244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38440" y="2036064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“Marker”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914400" y="28194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685925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>
                <a:sym typeface="Symbol"/>
              </a:rPr>
              <a:t>Length</a:t>
            </a:r>
            <a:endParaRPr lang="en-CA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6703" y="2816578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Marker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7162800" y="2667000"/>
            <a:ext cx="198120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Object Length indicates </a:t>
            </a:r>
            <a:r>
              <a:rPr lang="en-US" sz="1400" u="sng" dirty="0" smtClean="0"/>
              <a:t>total </a:t>
            </a:r>
            <a:r>
              <a:rPr lang="en-US" sz="1400" dirty="0" smtClean="0"/>
              <a:t>length of object segments (2-octet field)</a:t>
            </a:r>
          </a:p>
        </p:txBody>
      </p:sp>
      <p:cxnSp>
        <p:nvCxnSpPr>
          <p:cNvPr id="71" name="Straight Arrow Connector 70"/>
          <p:cNvCxnSpPr>
            <a:stCxn id="69" idx="1"/>
          </p:cNvCxnSpPr>
          <p:nvPr/>
        </p:nvCxnSpPr>
        <p:spPr bwMode="auto">
          <a:xfrm flipH="1">
            <a:off x="6324600" y="3036332"/>
            <a:ext cx="838200" cy="116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2362200" y="2819400"/>
            <a:ext cx="10922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Object Length</a:t>
            </a:r>
            <a:endParaRPr lang="en-CA" dirty="0"/>
          </a:p>
        </p:txBody>
      </p:sp>
      <p:sp>
        <p:nvSpPr>
          <p:cNvPr id="63" name="Rectangle 6"/>
          <p:cNvSpPr>
            <a:spLocks noChangeArrowheads="1"/>
          </p:cNvSpPr>
          <p:nvPr/>
        </p:nvSpPr>
        <p:spPr bwMode="auto">
          <a:xfrm>
            <a:off x="1016000" y="2032000"/>
            <a:ext cx="1346200" cy="3175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362200" y="12192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114800" y="914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92085" y="533400"/>
            <a:ext cx="35059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Recommended Approach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      would otherwise not “fit”</a:t>
            </a:r>
          </a:p>
          <a:p>
            <a:pPr marL="457200" indent="-457200">
              <a:buAutoNum type="arabicPeriod" startAt="2"/>
            </a:pPr>
            <a:r>
              <a:rPr lang="en-CA" sz="2000" dirty="0" smtClean="0"/>
              <a:t>Represent “foreign objects” as described on previous slide (#2):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(4-octets), so</a:t>
            </a:r>
          </a:p>
          <a:p>
            <a:pPr marL="914400" lvl="1" indent="-457200"/>
            <a:r>
              <a:rPr lang="en-CA" sz="2000" dirty="0" smtClean="0"/>
              <a:t>	as to indicate length of encryption segment following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“empty” foreign object (which acts as simple separator), so that foreign object segment’s HDR field reduces to simple 1-octet length field  (i.e., segments now coincide with information elements (802.11-2012, 8.4.2))</a:t>
            </a:r>
            <a:endParaRPr lang="en-CA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CA" sz="2000" dirty="0" smtClean="0"/>
              <a:t>Facilitate “aggressive scheme”, as follows: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AP)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914400" lvl="1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Represent “foreign objects” as described on previous slide (#2):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(4-octets), so</a:t>
            </a:r>
          </a:p>
          <a:p>
            <a:pPr marL="457200" indent="-457200"/>
            <a:r>
              <a:rPr lang="en-CA" sz="2000" dirty="0" smtClean="0"/>
              <a:t>	as to indicate length of encryption segment following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“empty” foreign object (which acts as simple separator), so that foreign object segment’s HDR field reduces to simple 1-octet length field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       (i.e., segments now coincide with information elements (802.11-2012, 8.4.2))</a:t>
            </a: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Facilitate “aggressive scheme”, as follows: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AP)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457200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77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Instruct the Editor to incorporat</a:t>
            </a:r>
            <a:r>
              <a:rPr lang="en-CA" sz="2000" dirty="0" smtClean="0"/>
              <a:t>e the textual changes contained in 13/311r0 into the</a:t>
            </a:r>
          </a:p>
          <a:p>
            <a:pPr marL="457200" indent="-457200"/>
            <a:r>
              <a:rPr lang="en-CA" sz="2000" dirty="0" smtClean="0"/>
              <a:t>n</a:t>
            </a:r>
            <a:r>
              <a:rPr lang="en-CA" sz="2000" dirty="0" smtClean="0"/>
              <a:t>ext version of the </a:t>
            </a:r>
            <a:r>
              <a:rPr lang="en-CA" sz="2000" dirty="0" err="1" smtClean="0"/>
              <a:t>TGai</a:t>
            </a:r>
            <a:r>
              <a:rPr lang="en-CA" sz="2000" dirty="0" smtClean="0"/>
              <a:t> draft. </a:t>
            </a:r>
          </a:p>
          <a:p>
            <a:pPr marL="457200" indent="-457200"/>
            <a:endParaRPr lang="en-CA" sz="2000" u="sng" dirty="0" smtClean="0"/>
          </a:p>
          <a:p>
            <a:pPr marL="457200" indent="-457200"/>
            <a:r>
              <a:rPr lang="en-CA" sz="2000" u="sng" dirty="0" smtClean="0"/>
              <a:t>Note:</a:t>
            </a:r>
          </a:p>
          <a:p>
            <a:pPr marL="457200" indent="-457200"/>
            <a:r>
              <a:rPr lang="en-CA" sz="2000" dirty="0" smtClean="0"/>
              <a:t>This implements the following: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R</a:t>
            </a:r>
            <a:r>
              <a:rPr lang="en-CA" sz="2000" dirty="0" smtClean="0"/>
              <a:t>epresent </a:t>
            </a:r>
            <a:r>
              <a:rPr lang="en-CA" sz="2000" dirty="0" smtClean="0"/>
              <a:t>“</a:t>
            </a:r>
            <a:r>
              <a:rPr lang="en-CA" sz="2000" dirty="0" smtClean="0"/>
              <a:t>foreign </a:t>
            </a:r>
            <a:r>
              <a:rPr lang="en-CA" sz="2000" dirty="0" smtClean="0"/>
              <a:t>objects” as </a:t>
            </a:r>
            <a:r>
              <a:rPr lang="en-CA" sz="2000" dirty="0" smtClean="0"/>
              <a:t>described</a:t>
            </a:r>
            <a:endParaRPr lang="en-CA" sz="20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</a:t>
            </a:r>
            <a:r>
              <a:rPr lang="en-CA" sz="2000" dirty="0" smtClean="0"/>
              <a:t>1 new </a:t>
            </a:r>
            <a:r>
              <a:rPr lang="en-CA" sz="2000" dirty="0" smtClean="0"/>
              <a:t>Information Element (IE) for “foreign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</a:t>
            </a:r>
            <a:r>
              <a:rPr lang="en-CA" sz="2000" dirty="0" smtClean="0"/>
              <a:t>1 new </a:t>
            </a:r>
            <a:r>
              <a:rPr lang="en-CA" sz="2000" dirty="0" smtClean="0"/>
              <a:t>Information Element (IE) as </a:t>
            </a:r>
            <a:r>
              <a:rPr lang="en-CA" sz="2000" dirty="0" smtClean="0"/>
              <a:t>“Security Indicator </a:t>
            </a:r>
            <a:r>
              <a:rPr lang="en-CA" sz="2000" dirty="0" smtClean="0"/>
              <a:t>Element” (4-octets), </a:t>
            </a:r>
            <a:r>
              <a:rPr lang="en-CA" sz="2000" dirty="0" smtClean="0"/>
              <a:t>so as </a:t>
            </a:r>
            <a:r>
              <a:rPr lang="en-CA" sz="2000" dirty="0" smtClean="0"/>
              <a:t>to indicate length of encryption segment following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“empty” foreign object (which acts as simple separator</a:t>
            </a:r>
            <a:r>
              <a:rPr lang="en-CA" sz="2000" dirty="0" smtClean="0">
                <a:sym typeface="Symbol"/>
              </a:rPr>
              <a:t>)</a:t>
            </a:r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Motion:</a:t>
            </a:r>
          </a:p>
          <a:p>
            <a:pPr marL="342900" indent="-342900"/>
            <a:r>
              <a:rPr lang="en-CA" sz="2000" b="1" dirty="0" smtClean="0"/>
              <a:t>Seconded: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</a:t>
            </a:r>
            <a:r>
              <a:rPr lang="en-CA" sz="2000" b="1" dirty="0" smtClean="0"/>
              <a:t>: Y/N/A</a:t>
            </a:r>
            <a:endParaRPr lang="en-C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77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Instruct the Editor and the Proposer to implement any further changes in the current</a:t>
            </a:r>
          </a:p>
          <a:p>
            <a:pPr marL="457200" indent="-457200"/>
            <a:r>
              <a:rPr lang="en-CA" sz="2000" dirty="0" smtClean="0"/>
              <a:t>draft to align remaining text with that resulting from implementing motion #1</a:t>
            </a:r>
            <a:r>
              <a:rPr lang="en-CA" sz="2000" dirty="0" smtClean="0"/>
              <a:t>. </a:t>
            </a:r>
          </a:p>
          <a:p>
            <a:pPr marL="457200" indent="-457200"/>
            <a:endParaRPr lang="en-CA" sz="2000" u="sng" dirty="0" smtClean="0"/>
          </a:p>
          <a:p>
            <a:pPr marL="457200" indent="-457200"/>
            <a:r>
              <a:rPr lang="en-CA" sz="2000" dirty="0" smtClean="0"/>
              <a:t>This would effect the following:</a:t>
            </a:r>
            <a:endParaRPr lang="en-CA" sz="20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Replaces information elements that may currently not “fit” in D0.4 by the corresponding “foreign object” and adapt conversion text between these “foreign objects” and sequences of “real” information elements. </a:t>
            </a:r>
            <a:r>
              <a:rPr lang="en-CA" sz="2000" dirty="0" smtClean="0">
                <a:solidFill>
                  <a:schemeClr val="accent2"/>
                </a:solidFill>
              </a:rPr>
              <a:t>There seem to be countless examples in the draft where we now have potential errors and that would require clean-up</a:t>
            </a:r>
            <a:endParaRPr lang="en-CA" sz="2000" dirty="0" smtClean="0">
              <a:solidFill>
                <a:schemeClr val="accent2"/>
              </a:solidFill>
            </a:endParaRP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This would facilitate automatically allow implementation of the so-called “aggressive </a:t>
            </a:r>
            <a:r>
              <a:rPr lang="en-CA" sz="2000" dirty="0" smtClean="0"/>
              <a:t>scheme” </a:t>
            </a:r>
            <a:r>
              <a:rPr lang="en-CA" sz="2000" dirty="0" smtClean="0"/>
              <a:t>. (Again, whether or not this is exploited by the implementer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	is up to him.)</a:t>
            </a:r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Motion:</a:t>
            </a:r>
          </a:p>
          <a:p>
            <a:pPr marL="342900" indent="-342900"/>
            <a:r>
              <a:rPr lang="en-CA" sz="2000" b="1" dirty="0" smtClean="0"/>
              <a:t>Seconded: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</a:t>
            </a:r>
            <a:r>
              <a:rPr lang="en-CA" sz="2000" b="1" dirty="0" smtClean="0"/>
              <a:t>: Y/N/A</a:t>
            </a:r>
            <a:endParaRPr lang="en-C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X.509v3 certificate may be longer than 253 bytes and therefore requires fragmentation across multiple elements. A certificate chain may require additional fragmentation. </a:t>
            </a:r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will need to provide a mechanism for fragmenting certificates and certificate chains. It may be possible to adopt a mechanism from 11af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Problem Statement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How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</a:rPr>
              <a:t>Additional problem statement: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apply tricks to still avoid fragmentation if this would otherwise be required?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facilitate potential implementation of “aggressive scheme” modes?</a:t>
            </a:r>
          </a:p>
          <a:p>
            <a:pPr marL="342900" indent="-342900"/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Certificate-based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Protocol including “piggy-backed info”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 “piggy-backed data” along key confirmation flows)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Facilitating “aggressive schemes”</a:t>
            </a:r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Value: Variable field.</a:t>
            </a:r>
          </a:p>
          <a:p>
            <a:r>
              <a:rPr lang="en-CA" sz="1600" u="sng" dirty="0" smtClean="0"/>
              <a:t>Fields that are not Information Elements </a:t>
            </a:r>
            <a:r>
              <a:rPr lang="en-CA" sz="1600" dirty="0" smtClean="0"/>
              <a:t>(8.4.1):</a:t>
            </a:r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20,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175694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Establishment</a:t>
                  </a:r>
                  <a:endParaRPr lang="en-CA" sz="1600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136799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Confirmation</a:t>
                  </a:r>
                  <a:endParaRPr lang="en-CA" sz="1600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20,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865098" y="533400"/>
            <a:ext cx="566616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 with “Piggy-Backed Info”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535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signature;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a serialized implementation, rather than option to carry out computations between A and B in parallel).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Processing of “piggy-backed info” can only be initiated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receipt of STA’s key confirmation message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(thus, precluding optional implementation of “aggressive scheme” modes (see, 13/041r4, Slides 36-37). </a:t>
            </a: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20,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with 802.11-2012 fragmentation/re-assembly Sequence Control Field approach (details in next slides)</a:t>
            </a:r>
          </a:p>
          <a:p>
            <a:pPr marL="342900" indent="-342900">
              <a:lnSpc>
                <a:spcPct val="150000"/>
              </a:lnSpc>
            </a:pP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Further “ugly” optimization: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certificate that “just does not fit” over 1rst/3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flow, resp. 2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/4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 (thus, not increasing #flows)</a:t>
            </a:r>
            <a:endParaRPr lang="en-GB" sz="16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88454" y="533400"/>
            <a:ext cx="43132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Foreign Objects (e.g., 13/133r3)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 that indicates end-segment ‘</a:t>
            </a:r>
            <a:r>
              <a:rPr lang="en-CA" sz="1600" dirty="0" smtClean="0">
                <a:sym typeface="Symbol"/>
              </a:rPr>
              <a:t>’ </a:t>
            </a:r>
            <a:r>
              <a:rPr lang="en-CA" sz="1600" dirty="0" smtClean="0"/>
              <a:t>(1-bit) and length field (8-bits)</a:t>
            </a:r>
          </a:p>
          <a:p>
            <a:r>
              <a:rPr lang="en-CA" sz="1600" dirty="0" smtClean="0"/>
              <a:t> 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’ symbol only required if multiple objects in single frame or if single object spread over multiple frames beyond scope of frame fragmentation are possible; </a:t>
            </a:r>
            <a:r>
              <a:rPr lang="en-CA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it is not required if objects, by design, *never* require partitioning (within or </a:t>
            </a:r>
            <a:r>
              <a:rPr lang="en-CA" sz="1600" i="1" dirty="0" err="1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accros</a:t>
            </a:r>
            <a:r>
              <a:rPr lang="en-CA" sz="16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frames)</a:t>
            </a:r>
            <a:endParaRPr lang="en-CA" sz="1600" i="1" dirty="0" smtClean="0"/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object partitions object body into individual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object reconstructs original (conceptual) object from received segments, in order</a:t>
            </a:r>
          </a:p>
          <a:p>
            <a:r>
              <a:rPr lang="en-CA" sz="1600" dirty="0" smtClean="0"/>
              <a:t> 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Reconstruction of partitioned object unique, independent of how the object was partitioned</a:t>
            </a:r>
            <a:endParaRPr lang="en-CA" sz="1600" dirty="0" smtClean="0"/>
          </a:p>
          <a:p>
            <a:r>
              <a:rPr lang="en-CA" sz="1600" dirty="0" smtClean="0"/>
              <a:t>Handling of multiple objects: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>
                <a:latin typeface="+mn-lt"/>
                <a:ea typeface="Tahoma" pitchFamily="34" charset="0"/>
                <a:cs typeface="Tahoma" pitchFamily="34" charset="0"/>
              </a:rPr>
              <a:t>(</a:t>
            </a:r>
            <a:r>
              <a:rPr lang="en-CA" sz="1600" i="1" dirty="0" smtClean="0">
                <a:latin typeface="+mn-lt"/>
              </a:rPr>
              <a:t>Object</a:t>
            </a:r>
            <a:r>
              <a:rPr lang="en-CA" sz="1600" baseline="-25000" dirty="0" smtClean="0">
                <a:latin typeface="+mn-lt"/>
              </a:rPr>
              <a:t>1 </a:t>
            </a:r>
            <a:r>
              <a:rPr lang="en-CA" sz="1600" dirty="0" smtClean="0"/>
              <a:t>|| 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 </a:t>
            </a:r>
            <a:r>
              <a:rPr lang="en-CA" sz="1600" dirty="0" smtClean="0"/>
              <a:t>|| …) ::=</a:t>
            </a:r>
            <a:r>
              <a:rPr lang="en-CA" sz="1600" i="1" dirty="0" smtClean="0"/>
              <a:t>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i="1" baseline="-25000" dirty="0" smtClean="0"/>
              <a:t>1</a:t>
            </a:r>
            <a:r>
              <a:rPr lang="en-CA" sz="1600" dirty="0" smtClean="0"/>
              <a:t>) ||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</a:t>
            </a:r>
            <a:r>
              <a:rPr lang="en-CA" sz="1600" dirty="0" smtClean="0"/>
              <a:t>) || … 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0498" y="3962400"/>
              <a:ext cx="6202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5341" y="3962400"/>
              <a:ext cx="4459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7162800" y="990600"/>
            <a:ext cx="19812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“Foreign object” is called “Higher-Layer  Object” in 13/235r2 and TLV object in 13/133r3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6329</TotalTime>
  <Words>1907</Words>
  <Application>Microsoft Office PowerPoint</Application>
  <PresentationFormat>On-screen Show (4:3)</PresentationFormat>
  <Paragraphs>482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607</cp:revision>
  <cp:lastPrinted>1998-02-10T13:28:06Z</cp:lastPrinted>
  <dcterms:created xsi:type="dcterms:W3CDTF">2011-10-10T06:18:28Z</dcterms:created>
  <dcterms:modified xsi:type="dcterms:W3CDTF">2013-03-21T08:10:31Z</dcterms:modified>
</cp:coreProperties>
</file>