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17" r:id="rId2"/>
    <p:sldId id="434" r:id="rId3"/>
    <p:sldId id="410" r:id="rId4"/>
    <p:sldId id="411" r:id="rId5"/>
    <p:sldId id="443" r:id="rId6"/>
    <p:sldId id="436" r:id="rId7"/>
    <p:sldId id="445" r:id="rId8"/>
    <p:sldId id="446" r:id="rId9"/>
    <p:sldId id="449" r:id="rId10"/>
    <p:sldId id="451" r:id="rId11"/>
    <p:sldId id="452" r:id="rId12"/>
    <p:sldId id="453" r:id="rId13"/>
    <p:sldId id="454" r:id="rId14"/>
    <p:sldId id="455" r:id="rId15"/>
    <p:sldId id="456" r:id="rId16"/>
  </p:sldIdLst>
  <p:sldSz cx="9144000" cy="6858000" type="screen4x3"/>
  <p:notesSz cx="7099300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-65" charset="0"/>
        <a:ea typeface="ＭＳ Ｐゴシック" pitchFamily="-65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67" autoAdjust="0"/>
    <p:restoredTop sz="86444" autoAdjust="0"/>
  </p:normalViewPr>
  <p:slideViewPr>
    <p:cSldViewPr>
      <p:cViewPr>
        <p:scale>
          <a:sx n="75" d="100"/>
          <a:sy n="75" d="100"/>
        </p:scale>
        <p:origin x="-187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567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0"/>
    </p:cViewPr>
  </p:sorterViewPr>
  <p:notesViewPr>
    <p:cSldViewPr>
      <p:cViewPr varScale="1">
        <p:scale>
          <a:sx n="48" d="100"/>
          <a:sy n="48" d="100"/>
        </p:scale>
        <p:origin x="-2676" y="-96"/>
      </p:cViewPr>
      <p:guideLst>
        <p:guide orient="horz" pos="3224"/>
        <p:guide pos="2236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26196" y="199841"/>
            <a:ext cx="236122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802.19-09/1243r1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870431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290588" y="9905482"/>
            <a:ext cx="217809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3B50A7B1-F885-41A3-BA2A-F0C1299C4E7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1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76327" y="112306"/>
            <a:ext cx="225497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 dirty="0" smtClean="0"/>
              <a:t>doc.: IEEE 802.11-1408-r11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1378904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 dirty="0" smtClean="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October 25, 2011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759482" y="9908983"/>
            <a:ext cx="267182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>
                <a:latin typeface="Times New Roman" pitchFamily="18" charset="0"/>
                <a:ea typeface="+mn-ea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pPr>
              <a:defRPr/>
            </a:pPr>
            <a:r>
              <a:rPr lang="en-US" altLang="ja-JP"/>
              <a:t>Page </a:t>
            </a:r>
            <a:fld id="{448928F9-FA9C-4026-9183-38FA09FD77A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589178" y="112306"/>
            <a:ext cx="2842125" cy="230832"/>
          </a:xfrm>
        </p:spPr>
        <p:txBody>
          <a:bodyPr/>
          <a:lstStyle/>
          <a:p>
            <a:pPr>
              <a:defRPr/>
            </a:pPr>
            <a:r>
              <a:rPr lang="en-US" altLang="ja-JP" dirty="0">
                <a:latin typeface="Times New Roman" pitchFamily="-65" charset="0"/>
              </a:rPr>
              <a:t>doc.: IEEE </a:t>
            </a:r>
            <a:r>
              <a:rPr lang="en-US" altLang="ja-JP" dirty="0" smtClean="0">
                <a:latin typeface="Times New Roman" pitchFamily="-65" charset="0"/>
              </a:rPr>
              <a:t>802.19-09/1243r1-draft</a:t>
            </a:r>
            <a:endParaRPr lang="en-US" altLang="ja-JP" dirty="0">
              <a:latin typeface="Times New Roman" pitchFamily="-65" charset="0"/>
            </a:endParaRP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9622" y="112306"/>
            <a:ext cx="870431" cy="230832"/>
          </a:xfrm>
        </p:spPr>
        <p:txBody>
          <a:bodyPr/>
          <a:lstStyle/>
          <a:p>
            <a:pPr>
              <a:defRPr/>
            </a:pPr>
            <a:r>
              <a:rPr lang="en-US" altLang="ja-JP">
                <a:latin typeface="Times New Roman" pitchFamily="-65" charset="0"/>
              </a:rPr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altLang="ja-JP" smtClean="0">
                <a:latin typeface="Times New Roman" pitchFamily="-65" charset="0"/>
              </a:rPr>
              <a:t>Rich Kennedy, Research In Motion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noFill/>
        </p:spPr>
        <p:txBody>
          <a:bodyPr/>
          <a:lstStyle/>
          <a:p>
            <a:r>
              <a:rPr lang="en-US" altLang="ja-JP" smtClean="0"/>
              <a:t>Page </a:t>
            </a:r>
            <a:fld id="{DE2F3C66-9A81-4BE3-8A5A-D6A2CE2B489F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kumimoji="0" lang="ja-JP" altLang="en-US" smtClean="0">
              <a:latin typeface="Times New Roman" pitchFamily="-65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A15865-7CFF-44F9-B81A-26EBC14B72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A41C9FF-428F-4A49-ADD0-84D872BBA7D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0A73CC2F-B557-44EA-BC6D-DBEB1A5BF5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March 19, 2013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A0E9736F-34C7-4D92-95A5-7DB6353CE55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6305E9B-66C5-4B3D-ADEA-476958C13C1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D444DBE2-331F-4B51-9437-E5C223C4823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51E3F839-9B8C-4684-A34B-490A82A348C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Oct/Nov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7E8C7A-A6F6-41AE-9AF9-8965624AE15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9389016A-55A8-41F3-A301-F0C788D1E75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2EE351E9-5561-4C62-8E9D-432F9D8810F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75920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81013F18-279C-43D9-A1F6-39635F429CB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text styles</a:t>
            </a:r>
          </a:p>
          <a:p>
            <a:pPr lvl="1"/>
            <a:r>
              <a:rPr lang="en-US" altLang="ja-JP" smtClean="0"/>
              <a:t>Second level</a:t>
            </a:r>
          </a:p>
          <a:p>
            <a:pPr lvl="2"/>
            <a:r>
              <a:rPr lang="en-US" altLang="ja-JP" smtClean="0"/>
              <a:t>Third level</a:t>
            </a:r>
          </a:p>
          <a:p>
            <a:pPr lvl="3"/>
            <a:r>
              <a:rPr lang="en-US" altLang="ja-JP" smtClean="0"/>
              <a:t>Fourth level</a:t>
            </a:r>
          </a:p>
          <a:p>
            <a:pPr lvl="4"/>
            <a:r>
              <a:rPr lang="en-US" altLang="ja-JP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7592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ja-JP" dirty="0" smtClean="0"/>
              <a:t>November 1, 2011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altLang="ja-JP"/>
              <a:t>Hiroshi Mano , ATRD Root,Lab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altLang="ja-JP"/>
              <a:t>Slide </a:t>
            </a:r>
            <a:fld id="{B2E7F192-D81A-4BD8-992D-9332D6F26BE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072863" y="332601"/>
            <a:ext cx="237263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altLang="ja-JP" sz="1800" b="1" dirty="0"/>
              <a:t>doc.: </a:t>
            </a:r>
            <a:r>
              <a:rPr lang="en-US" altLang="ja-JP" sz="1800" b="1" dirty="0" smtClean="0"/>
              <a:t>11-13-0201-03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CA" dirty="0" smtClean="0">
                <a:latin typeface="Times New Roman" pitchFamily="18" charset="0"/>
                <a:ea typeface="+mn-ea"/>
              </a:rPr>
              <a:t>Submission</a:t>
            </a:r>
            <a:endParaRPr lang="en-US" dirty="0">
              <a:latin typeface="Times New Roman" pitchFamily="18" charset="0"/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pitchFamily="18" charset="0"/>
              <a:ea typeface="+mn-ea"/>
            </a:endParaRPr>
          </a:p>
        </p:txBody>
      </p:sp>
      <p:sp>
        <p:nvSpPr>
          <p:cNvPr id="11" name="テキスト ボックス 10"/>
          <p:cNvSpPr txBox="1"/>
          <p:nvPr userDrawn="1"/>
        </p:nvSpPr>
        <p:spPr>
          <a:xfrm>
            <a:off x="-1808163" y="1539875"/>
            <a:ext cx="184150" cy="27622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28303" cy="276999"/>
          </a:xfrm>
          <a:noFill/>
        </p:spPr>
        <p:txBody>
          <a:bodyPr/>
          <a:lstStyle/>
          <a:p>
            <a:r>
              <a:rPr lang="en-US" altLang="ja-JP" dirty="0" smtClean="0"/>
              <a:t>March 19, 2013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931030" y="6475413"/>
            <a:ext cx="2612895" cy="184666"/>
          </a:xfrm>
          <a:noFill/>
        </p:spPr>
        <p:txBody>
          <a:bodyPr/>
          <a:lstStyle/>
          <a:p>
            <a:r>
              <a:rPr lang="en-US" altLang="ja-JP" dirty="0" smtClean="0"/>
              <a:t>René Struik (Struik Security Consultancy)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ja-JP" smtClean="0"/>
              <a:t>Slide </a:t>
            </a:r>
            <a:fld id="{60BD0153-3F2F-4281-AC7F-5CDE13707436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65" charset="-128"/>
              </a:rPr>
              <a:t>FILS Handling of Large Objects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ja-JP" sz="2000" dirty="0" smtClean="0">
                <a:ea typeface="ＭＳ Ｐゴシック" pitchFamily="-65" charset="-128"/>
              </a:rPr>
              <a:t>Date:</a:t>
            </a:r>
            <a:r>
              <a:rPr lang="en-US" altLang="ja-JP" sz="2000" b="0" dirty="0" smtClean="0">
                <a:ea typeface="ＭＳ Ｐゴシック" pitchFamily="-65" charset="-128"/>
              </a:rPr>
              <a:t> 2013-03-19</a:t>
            </a:r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Group 80"/>
          <p:cNvGraphicFramePr>
            <a:graphicFrameLocks noGrp="1"/>
          </p:cNvGraphicFramePr>
          <p:nvPr/>
        </p:nvGraphicFramePr>
        <p:xfrm>
          <a:off x="533400" y="3429000"/>
          <a:ext cx="8077200" cy="955676"/>
        </p:xfrm>
        <a:graphic>
          <a:graphicData uri="http://schemas.openxmlformats.org/drawingml/2006/table">
            <a:tbl>
              <a:tblPr/>
              <a:tblGrid>
                <a:gridCol w="1143000"/>
                <a:gridCol w="1600200"/>
                <a:gridCol w="1600200"/>
                <a:gridCol w="2057400"/>
                <a:gridCol w="1676400"/>
              </a:tblGrid>
              <a:tr h="3286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Name</a:t>
                      </a:r>
                      <a:endParaRPr kumimoji="1" lang="ja-JP" altLang="ja-JP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Company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Address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Phone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email</a:t>
                      </a:r>
                      <a:endParaRPr kumimoji="1" lang="ja-JP" altLang="ja-JP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70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René Struik</a:t>
                      </a:r>
                      <a:endParaRPr kumimoji="1" lang="ja-JP" altLang="ja-JP" sz="13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Struik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Security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Consultancy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 ON, </a:t>
                      </a: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 </a:t>
                      </a:r>
                      <a:r>
                        <a:rPr kumimoji="1" lang="en-US" altLang="ja-JP" sz="13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Canada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USA:  +1 (415) 690-7363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Toronto:  +1 (647) 867-5658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Skype: rstruik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ja-JP" sz="13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65" charset="0"/>
                          <a:ea typeface="ＭＳ Ｐゴシック" pitchFamily="-65" charset="-128"/>
                          <a:cs typeface="Times New Roman" pitchFamily="-65" charset="0"/>
                        </a:rPr>
                        <a:t>rstruik.ext@gmail.com</a:t>
                      </a:r>
                      <a:endParaRPr kumimoji="1" lang="ja-JP" altLang="ja-JP" sz="13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-65" charset="0"/>
                        <a:ea typeface="ＭＳ 明朝" pitchFamily="-65" charset="-128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19,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663188" y="533400"/>
            <a:ext cx="3963777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Securing Foreign Objects (1)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09260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Conceptual Object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Securing this conceptual object (in key confirmation context)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802.11 Representation as Sequence of Information Elements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b="1" dirty="0" smtClean="0"/>
              <a:t>Notes:</a:t>
            </a:r>
          </a:p>
          <a:p>
            <a:pPr>
              <a:buFont typeface="Wingdings" pitchFamily="2" charset="2"/>
              <a:buChar char="§"/>
            </a:pPr>
            <a:r>
              <a:rPr lang="en-CA" sz="1600" i="1" dirty="0" smtClean="0"/>
              <a:t>  </a:t>
            </a:r>
            <a:r>
              <a:rPr lang="en-CA" sz="1600" dirty="0" smtClean="0"/>
              <a:t>Security of object (=confidentiality) determined by Object Type</a:t>
            </a:r>
          </a:p>
          <a:p>
            <a:pPr>
              <a:buFont typeface="Wingdings" pitchFamily="2" charset="2"/>
              <a:buChar char="§"/>
            </a:pPr>
            <a:r>
              <a:rPr lang="en-CA" sz="1600" i="1" dirty="0" smtClean="0"/>
              <a:t>  </a:t>
            </a:r>
            <a:r>
              <a:rPr lang="en-CA" sz="1600" dirty="0" smtClean="0"/>
              <a:t>Object Type and Header fields (length info) visible, also to parties without access to keying material</a:t>
            </a:r>
          </a:p>
          <a:p>
            <a:r>
              <a:rPr lang="en-CA" sz="1600" u="sng" dirty="0" smtClean="0"/>
              <a:t>Consequences:</a:t>
            </a:r>
            <a:r>
              <a:rPr lang="en-CA" sz="1600" dirty="0" smtClean="0"/>
              <a:t> 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One cannot decide on case-by-case basis whether or not to encrypt object of specific object type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Object types to be encrypted need to be clustered (since Object Types in increasing order)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Never possible to encrypt “vendor-specific” information element (Type:=0xFF), even if, e.g., privacy info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Party who monitors traffic can “jump” over secured object and parse remaining (unsecured) IEs.</a:t>
            </a:r>
            <a:endParaRPr lang="en-CA" sz="1600" u="sng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19"/>
          <p:cNvGrpSpPr/>
          <p:nvPr/>
        </p:nvGrpSpPr>
        <p:grpSpPr>
          <a:xfrm>
            <a:off x="914400" y="1295400"/>
            <a:ext cx="5334000" cy="338554"/>
            <a:chOff x="152400" y="2819400"/>
            <a:chExt cx="5334000" cy="338554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600200" y="2819400"/>
              <a:ext cx="38862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</a:t>
              </a:r>
              <a:r>
                <a:rPr lang="en-CA" dirty="0" smtClean="0"/>
                <a:t>Body</a:t>
              </a:r>
              <a:endParaRPr lang="en-CA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689100" y="2819400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HDR</a:t>
            </a:r>
            <a:r>
              <a:rPr lang="en-CA" baseline="-25000" dirty="0" smtClean="0"/>
              <a:t>1</a:t>
            </a:r>
            <a:endParaRPr lang="en-CA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362200" y="2819400"/>
            <a:ext cx="15240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1</a:t>
            </a:r>
            <a:endParaRPr lang="en-CA" dirty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362200" y="2819400"/>
            <a:ext cx="0" cy="1295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5486400" y="3898900"/>
            <a:ext cx="7747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3</a:t>
            </a:r>
            <a:endParaRPr lang="en-CA" dirty="0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3886200" y="3352800"/>
            <a:ext cx="1600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2</a:t>
            </a:r>
            <a:endParaRPr lang="en-CA" dirty="0"/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3886200" y="2819400"/>
            <a:ext cx="2362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3886200" y="3124200"/>
            <a:ext cx="2362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2362200" y="388620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2362200" y="3352800"/>
            <a:ext cx="3886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2362200" y="3657600"/>
            <a:ext cx="3886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6257926" y="1295400"/>
            <a:ext cx="15874" cy="2908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1028700" y="2832100"/>
            <a:ext cx="0" cy="1384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2362200" y="1600200"/>
            <a:ext cx="12700" cy="2603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Straight Connector 57"/>
          <p:cNvCxnSpPr/>
          <p:nvPr/>
        </p:nvCxnSpPr>
        <p:spPr bwMode="auto">
          <a:xfrm>
            <a:off x="1701800" y="2806700"/>
            <a:ext cx="12700" cy="1397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914400" y="3352800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</p:txBody>
      </p:sp>
      <p:sp>
        <p:nvSpPr>
          <p:cNvPr id="50" name="Rectangle 6"/>
          <p:cNvSpPr>
            <a:spLocks noChangeArrowheads="1"/>
          </p:cNvSpPr>
          <p:nvPr/>
        </p:nvSpPr>
        <p:spPr bwMode="auto">
          <a:xfrm>
            <a:off x="1685925" y="3352800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HDR</a:t>
            </a:r>
            <a:r>
              <a:rPr lang="en-CA" baseline="-25000" dirty="0" smtClean="0"/>
              <a:t>2</a:t>
            </a:r>
            <a:endParaRPr lang="en-CA" dirty="0"/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1685925" y="3895725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HDR</a:t>
            </a:r>
            <a:r>
              <a:rPr lang="en-CA" baseline="-25000" dirty="0" smtClean="0"/>
              <a:t>3</a:t>
            </a:r>
            <a:endParaRPr lang="en-CA" dirty="0"/>
          </a:p>
        </p:txBody>
      </p:sp>
      <p:sp>
        <p:nvSpPr>
          <p:cNvPr id="66" name="Rectangle 6"/>
          <p:cNvSpPr>
            <a:spLocks noChangeArrowheads="1"/>
          </p:cNvSpPr>
          <p:nvPr/>
        </p:nvSpPr>
        <p:spPr bwMode="auto">
          <a:xfrm>
            <a:off x="1020007" y="2819400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1016703" y="3349978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68" name="Rectangle 6"/>
          <p:cNvSpPr>
            <a:spLocks noChangeArrowheads="1"/>
          </p:cNvSpPr>
          <p:nvPr/>
        </p:nvSpPr>
        <p:spPr bwMode="auto">
          <a:xfrm>
            <a:off x="1019391" y="3899347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grpSp>
        <p:nvGrpSpPr>
          <p:cNvPr id="4" name="Group 19"/>
          <p:cNvGrpSpPr/>
          <p:nvPr/>
        </p:nvGrpSpPr>
        <p:grpSpPr>
          <a:xfrm>
            <a:off x="914400" y="2036064"/>
            <a:ext cx="5334000" cy="338554"/>
            <a:chOff x="152400" y="2819400"/>
            <a:chExt cx="5334000" cy="338554"/>
          </a:xfrm>
        </p:grpSpPr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1600200" y="2819400"/>
              <a:ext cx="3886200" cy="304800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</a:t>
              </a:r>
              <a:r>
                <a:rPr lang="en-CA" dirty="0" smtClean="0"/>
                <a:t>Body</a:t>
              </a:r>
              <a:endParaRPr lang="en-CA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cxnSp>
        <p:nvCxnSpPr>
          <p:cNvPr id="24" name="Straight Connector 23"/>
          <p:cNvCxnSpPr/>
          <p:nvPr/>
        </p:nvCxnSpPr>
        <p:spPr bwMode="auto">
          <a:xfrm>
            <a:off x="3873500" y="1308100"/>
            <a:ext cx="0" cy="2895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5486400" y="1304925"/>
            <a:ext cx="0" cy="29114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>
            <a:off x="2362200" y="419100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20" name="TextBox 119"/>
          <p:cNvSpPr txBox="1"/>
          <p:nvPr/>
        </p:nvSpPr>
        <p:spPr>
          <a:xfrm>
            <a:off x="381000" y="28194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1</a:t>
            </a:r>
            <a:endParaRPr lang="en-US" sz="1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381000" y="33528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2</a:t>
            </a:r>
            <a:endParaRPr lang="en-US" sz="1600" dirty="0"/>
          </a:p>
        </p:txBody>
      </p:sp>
      <p:sp>
        <p:nvSpPr>
          <p:cNvPr id="122" name="TextBox 121"/>
          <p:cNvSpPr txBox="1"/>
          <p:nvPr/>
        </p:nvSpPr>
        <p:spPr>
          <a:xfrm>
            <a:off x="381000" y="38862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3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19,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846672" y="533400"/>
            <a:ext cx="759682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Securing Foreign Objects (2) – Towards More Flexibility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914400"/>
            <a:ext cx="9144000" cy="11295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Conceptual Object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Securing this conceptual object (in key confirmation context</a:t>
            </a:r>
            <a:r>
              <a:rPr lang="en-CA" sz="1600" i="1" dirty="0" smtClean="0"/>
              <a:t>)</a:t>
            </a:r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802.11 </a:t>
            </a:r>
            <a:r>
              <a:rPr lang="en-CA" sz="1600" i="1" dirty="0" smtClean="0"/>
              <a:t>Representation as Sequence of Information Elements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b="1" dirty="0" smtClean="0"/>
          </a:p>
          <a:p>
            <a:pPr>
              <a:lnSpc>
                <a:spcPct val="150000"/>
              </a:lnSpc>
            </a:pPr>
            <a:r>
              <a:rPr lang="en-CA" sz="1600" b="1" dirty="0" smtClean="0"/>
              <a:t>Notes:</a:t>
            </a:r>
          </a:p>
          <a:p>
            <a:pPr>
              <a:buFont typeface="Wingdings" pitchFamily="2" charset="2"/>
              <a:buChar char="§"/>
            </a:pPr>
            <a:r>
              <a:rPr lang="en-CA" sz="1600" i="1" dirty="0" smtClean="0"/>
              <a:t>  </a:t>
            </a:r>
            <a:r>
              <a:rPr lang="en-CA" sz="1600" dirty="0" smtClean="0"/>
              <a:t>Security of object (=confidentiality) determined by Marker (2-octet IE)</a:t>
            </a:r>
          </a:p>
          <a:p>
            <a:pPr>
              <a:buFont typeface="Wingdings" pitchFamily="2" charset="2"/>
              <a:buChar char="§"/>
            </a:pPr>
            <a:r>
              <a:rPr lang="en-CA" sz="1600" i="1" dirty="0" smtClean="0"/>
              <a:t>  </a:t>
            </a:r>
            <a:r>
              <a:rPr lang="en-CA" sz="1600" dirty="0" smtClean="0"/>
              <a:t>No object info (except length) visible to parties without access to keying material</a:t>
            </a:r>
          </a:p>
          <a:p>
            <a:r>
              <a:rPr lang="en-CA" sz="1600" u="sng" dirty="0" smtClean="0"/>
              <a:t>Consequence:</a:t>
            </a:r>
            <a:r>
              <a:rPr lang="en-CA" sz="1600" dirty="0" smtClean="0"/>
              <a:t> 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Flexibility as to which objects to encrypt on case-by-case basis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Possible to encrypt multiple objects with non-contiguous Object Types (just re-order after un-securing)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</a:t>
            </a:r>
            <a:r>
              <a:rPr lang="en-CA" sz="1600" dirty="0" smtClean="0">
                <a:solidFill>
                  <a:schemeClr val="accent6"/>
                </a:solidFill>
              </a:rPr>
              <a:t>Any</a:t>
            </a:r>
            <a:r>
              <a:rPr lang="en-CA" sz="1600" dirty="0" smtClean="0"/>
              <a:t> </a:t>
            </a:r>
            <a:r>
              <a:rPr lang="en-CA" sz="1600" dirty="0" smtClean="0">
                <a:solidFill>
                  <a:schemeClr val="accent2">
                    <a:lumMod val="75000"/>
                  </a:schemeClr>
                </a:solidFill>
              </a:rPr>
              <a:t>party who implements “Marker Element” can find, resp. “jump” over, secured object(s) string</a:t>
            </a:r>
            <a:endParaRPr lang="en-CA" sz="1600" u="sng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19"/>
          <p:cNvGrpSpPr/>
          <p:nvPr/>
        </p:nvGrpSpPr>
        <p:grpSpPr>
          <a:xfrm>
            <a:off x="914400" y="1295400"/>
            <a:ext cx="5334000" cy="338554"/>
            <a:chOff x="152400" y="2819400"/>
            <a:chExt cx="5334000" cy="338554"/>
          </a:xfrm>
        </p:grpSpPr>
        <p:sp>
          <p:nvSpPr>
            <p:cNvPr id="7" name="Rectangle 6"/>
            <p:cNvSpPr>
              <a:spLocks noChangeArrowheads="1"/>
            </p:cNvSpPr>
            <p:nvPr/>
          </p:nvSpPr>
          <p:spPr bwMode="auto">
            <a:xfrm>
              <a:off x="1600200" y="2819400"/>
              <a:ext cx="38862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                  </a:t>
              </a:r>
              <a:r>
                <a:rPr lang="en-CA" dirty="0" smtClean="0"/>
                <a:t>Body</a:t>
              </a:r>
              <a:endParaRPr lang="en-CA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52400" y="28194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689100" y="33528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HDR</a:t>
            </a:r>
            <a:r>
              <a:rPr lang="en-CA" baseline="-25000" dirty="0" smtClean="0"/>
              <a:t>1</a:t>
            </a:r>
            <a:endParaRPr lang="en-CA" dirty="0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362200" y="3352800"/>
            <a:ext cx="15240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1</a:t>
            </a:r>
            <a:endParaRPr lang="en-CA" dirty="0"/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362200" y="3352800"/>
            <a:ext cx="0" cy="1295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30" name="Rectangle 29"/>
          <p:cNvSpPr>
            <a:spLocks noChangeArrowheads="1"/>
          </p:cNvSpPr>
          <p:nvPr/>
        </p:nvSpPr>
        <p:spPr bwMode="auto">
          <a:xfrm>
            <a:off x="5486400" y="4432300"/>
            <a:ext cx="7747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3</a:t>
            </a:r>
            <a:endParaRPr lang="en-CA" dirty="0"/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3886200" y="3886200"/>
            <a:ext cx="1600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Body</a:t>
            </a:r>
            <a:r>
              <a:rPr lang="en-CA" baseline="-25000" dirty="0" smtClean="0"/>
              <a:t>2</a:t>
            </a:r>
            <a:endParaRPr lang="en-CA" dirty="0"/>
          </a:p>
        </p:txBody>
      </p:sp>
      <p:cxnSp>
        <p:nvCxnSpPr>
          <p:cNvPr id="38" name="Straight Connector 37"/>
          <p:cNvCxnSpPr/>
          <p:nvPr/>
        </p:nvCxnSpPr>
        <p:spPr bwMode="auto">
          <a:xfrm>
            <a:off x="3886200" y="3352800"/>
            <a:ext cx="2362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39" name="Straight Connector 38"/>
          <p:cNvCxnSpPr/>
          <p:nvPr/>
        </p:nvCxnSpPr>
        <p:spPr bwMode="auto">
          <a:xfrm>
            <a:off x="3886200" y="3657600"/>
            <a:ext cx="2362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>
            <a:off x="2362200" y="441960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49" name="Straight Connector 48"/>
          <p:cNvCxnSpPr/>
          <p:nvPr/>
        </p:nvCxnSpPr>
        <p:spPr bwMode="auto">
          <a:xfrm>
            <a:off x="2362200" y="3886200"/>
            <a:ext cx="3886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2362200" y="4191000"/>
            <a:ext cx="3886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5" name="Straight Connector 54"/>
          <p:cNvCxnSpPr/>
          <p:nvPr/>
        </p:nvCxnSpPr>
        <p:spPr bwMode="auto">
          <a:xfrm>
            <a:off x="6257926" y="1600200"/>
            <a:ext cx="15874" cy="2908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6" name="Straight Connector 55"/>
          <p:cNvCxnSpPr/>
          <p:nvPr/>
        </p:nvCxnSpPr>
        <p:spPr bwMode="auto">
          <a:xfrm>
            <a:off x="1016000" y="2044700"/>
            <a:ext cx="0" cy="23876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>
            <a:off x="2362200" y="1600200"/>
            <a:ext cx="12700" cy="26035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58" name="Straight Connector 57"/>
          <p:cNvCxnSpPr>
            <a:endCxn id="68" idx="3"/>
          </p:cNvCxnSpPr>
          <p:nvPr/>
        </p:nvCxnSpPr>
        <p:spPr bwMode="auto">
          <a:xfrm flipH="1">
            <a:off x="1697743" y="2819400"/>
            <a:ext cx="4057" cy="176574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914400" y="3886200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</p:txBody>
      </p:sp>
      <p:sp>
        <p:nvSpPr>
          <p:cNvPr id="50" name="Rectangle 6"/>
          <p:cNvSpPr>
            <a:spLocks noChangeArrowheads="1"/>
          </p:cNvSpPr>
          <p:nvPr/>
        </p:nvSpPr>
        <p:spPr bwMode="auto">
          <a:xfrm>
            <a:off x="1685925" y="38862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HDR</a:t>
            </a:r>
            <a:r>
              <a:rPr lang="en-CA" baseline="-25000" dirty="0" smtClean="0"/>
              <a:t>2</a:t>
            </a:r>
            <a:endParaRPr lang="en-CA" dirty="0"/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1685925" y="4429125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HDR</a:t>
            </a:r>
            <a:r>
              <a:rPr lang="en-CA" baseline="-25000" dirty="0" smtClean="0"/>
              <a:t>3</a:t>
            </a:r>
            <a:endParaRPr lang="en-CA" dirty="0"/>
          </a:p>
        </p:txBody>
      </p:sp>
      <p:sp>
        <p:nvSpPr>
          <p:cNvPr id="66" name="Rectangle 6"/>
          <p:cNvSpPr>
            <a:spLocks noChangeArrowheads="1"/>
          </p:cNvSpPr>
          <p:nvPr/>
        </p:nvSpPr>
        <p:spPr bwMode="auto">
          <a:xfrm>
            <a:off x="1020007" y="3352800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1016703" y="3883378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68" name="Rectangle 6"/>
          <p:cNvSpPr>
            <a:spLocks noChangeArrowheads="1"/>
          </p:cNvSpPr>
          <p:nvPr/>
        </p:nvSpPr>
        <p:spPr bwMode="auto">
          <a:xfrm>
            <a:off x="1019391" y="4432747"/>
            <a:ext cx="678352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75" name="Rectangle 74"/>
          <p:cNvSpPr>
            <a:spLocks noChangeArrowheads="1"/>
          </p:cNvSpPr>
          <p:nvPr/>
        </p:nvSpPr>
        <p:spPr bwMode="auto">
          <a:xfrm>
            <a:off x="2362200" y="2036064"/>
            <a:ext cx="3886200" cy="304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                  </a:t>
            </a:r>
            <a:r>
              <a:rPr lang="en-CA" dirty="0" smtClean="0"/>
              <a:t>Body</a:t>
            </a:r>
            <a:endParaRPr lang="en-CA" dirty="0"/>
          </a:p>
        </p:txBody>
      </p:sp>
      <p:cxnSp>
        <p:nvCxnSpPr>
          <p:cNvPr id="24" name="Straight Connector 23"/>
          <p:cNvCxnSpPr/>
          <p:nvPr/>
        </p:nvCxnSpPr>
        <p:spPr bwMode="auto">
          <a:xfrm>
            <a:off x="3873500" y="1308100"/>
            <a:ext cx="0" cy="34163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23" name="Straight Connector 22"/>
          <p:cNvCxnSpPr/>
          <p:nvPr/>
        </p:nvCxnSpPr>
        <p:spPr bwMode="auto">
          <a:xfrm>
            <a:off x="5486400" y="1304925"/>
            <a:ext cx="0" cy="314007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cxnSp>
        <p:nvCxnSpPr>
          <p:cNvPr id="118" name="Straight Connector 117"/>
          <p:cNvCxnSpPr/>
          <p:nvPr/>
        </p:nvCxnSpPr>
        <p:spPr bwMode="auto">
          <a:xfrm>
            <a:off x="2362200" y="4724400"/>
            <a:ext cx="312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ysDot"/>
            <a:round/>
            <a:headEnd type="none" w="sm" len="sm"/>
            <a:tailEnd type="none" w="sm" len="sm"/>
          </a:ln>
          <a:effectLst/>
        </p:spPr>
      </p:cxnSp>
      <p:sp>
        <p:nvSpPr>
          <p:cNvPr id="120" name="TextBox 119"/>
          <p:cNvSpPr txBox="1"/>
          <p:nvPr/>
        </p:nvSpPr>
        <p:spPr>
          <a:xfrm>
            <a:off x="381000" y="33528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1</a:t>
            </a:r>
            <a:endParaRPr lang="en-US" sz="1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381000" y="38862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2</a:t>
            </a:r>
            <a:endParaRPr lang="en-US" sz="1600" dirty="0"/>
          </a:p>
        </p:txBody>
      </p:sp>
      <p:sp>
        <p:nvSpPr>
          <p:cNvPr id="122" name="TextBox 121"/>
          <p:cNvSpPr txBox="1"/>
          <p:nvPr/>
        </p:nvSpPr>
        <p:spPr>
          <a:xfrm>
            <a:off x="381000" y="44196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3</a:t>
            </a:r>
            <a:endParaRPr lang="en-US" sz="1600" dirty="0"/>
          </a:p>
        </p:txBody>
      </p:sp>
      <p:sp>
        <p:nvSpPr>
          <p:cNvPr id="45" name="Rectangle 6"/>
          <p:cNvSpPr>
            <a:spLocks noChangeArrowheads="1"/>
          </p:cNvSpPr>
          <p:nvPr/>
        </p:nvSpPr>
        <p:spPr bwMode="auto">
          <a:xfrm>
            <a:off x="338440" y="2036064"/>
            <a:ext cx="678352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“Marker”</a:t>
            </a:r>
            <a:endParaRPr lang="en-CA" dirty="0"/>
          </a:p>
        </p:txBody>
      </p:sp>
      <p:sp>
        <p:nvSpPr>
          <p:cNvPr id="46" name="TextBox 45"/>
          <p:cNvSpPr txBox="1"/>
          <p:nvPr/>
        </p:nvSpPr>
        <p:spPr>
          <a:xfrm>
            <a:off x="381000" y="28194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0</a:t>
            </a:r>
            <a:endParaRPr lang="en-US" sz="1600" dirty="0"/>
          </a:p>
        </p:txBody>
      </p:sp>
      <p:sp>
        <p:nvSpPr>
          <p:cNvPr id="47" name="TextBox 46"/>
          <p:cNvSpPr txBox="1"/>
          <p:nvPr/>
        </p:nvSpPr>
        <p:spPr>
          <a:xfrm>
            <a:off x="914400" y="2819400"/>
            <a:ext cx="18473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600" dirty="0"/>
          </a:p>
        </p:txBody>
      </p:sp>
      <p:sp>
        <p:nvSpPr>
          <p:cNvPr id="53" name="Rectangle 6"/>
          <p:cNvSpPr>
            <a:spLocks noChangeArrowheads="1"/>
          </p:cNvSpPr>
          <p:nvPr/>
        </p:nvSpPr>
        <p:spPr bwMode="auto">
          <a:xfrm>
            <a:off x="1685925" y="2819400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>
                <a:sym typeface="Symbol"/>
              </a:rPr>
              <a:t></a:t>
            </a:r>
            <a:r>
              <a:rPr lang="en-CA" dirty="0" smtClean="0">
                <a:sym typeface="Symbol"/>
              </a:rPr>
              <a:t>Length</a:t>
            </a:r>
            <a:endParaRPr lang="en-CA" dirty="0"/>
          </a:p>
        </p:txBody>
      </p:sp>
      <p:sp>
        <p:nvSpPr>
          <p:cNvPr id="59" name="Rectangle 6"/>
          <p:cNvSpPr>
            <a:spLocks noChangeArrowheads="1"/>
          </p:cNvSpPr>
          <p:nvPr/>
        </p:nvSpPr>
        <p:spPr bwMode="auto">
          <a:xfrm>
            <a:off x="1016703" y="2816578"/>
            <a:ext cx="678352" cy="3048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Marker</a:t>
            </a:r>
            <a:endParaRPr lang="en-CA" dirty="0"/>
          </a:p>
        </p:txBody>
      </p:sp>
      <p:sp>
        <p:nvSpPr>
          <p:cNvPr id="69" name="TextBox 68"/>
          <p:cNvSpPr txBox="1"/>
          <p:nvPr/>
        </p:nvSpPr>
        <p:spPr>
          <a:xfrm>
            <a:off x="7162800" y="2667000"/>
            <a:ext cx="1981200" cy="73866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Object Length </a:t>
            </a:r>
            <a:r>
              <a:rPr lang="en-US" sz="1400" dirty="0" smtClean="0"/>
              <a:t>indicates </a:t>
            </a:r>
            <a:r>
              <a:rPr lang="en-US" sz="1400" u="sng" dirty="0" smtClean="0"/>
              <a:t>total </a:t>
            </a:r>
            <a:r>
              <a:rPr lang="en-US" sz="1400" dirty="0" smtClean="0"/>
              <a:t>length of object segments (2-octet field)</a:t>
            </a:r>
          </a:p>
        </p:txBody>
      </p:sp>
      <p:cxnSp>
        <p:nvCxnSpPr>
          <p:cNvPr id="71" name="Straight Arrow Connector 70"/>
          <p:cNvCxnSpPr>
            <a:stCxn id="69" idx="1"/>
          </p:cNvCxnSpPr>
          <p:nvPr/>
        </p:nvCxnSpPr>
        <p:spPr bwMode="auto">
          <a:xfrm flipH="1">
            <a:off x="6324600" y="3036332"/>
            <a:ext cx="838200" cy="116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2362200" y="2819400"/>
            <a:ext cx="1092200" cy="3048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Object Length</a:t>
            </a:r>
            <a:endParaRPr lang="en-CA" dirty="0"/>
          </a:p>
        </p:txBody>
      </p:sp>
      <p:sp>
        <p:nvSpPr>
          <p:cNvPr id="63" name="Rectangle 6"/>
          <p:cNvSpPr>
            <a:spLocks noChangeArrowheads="1"/>
          </p:cNvSpPr>
          <p:nvPr/>
        </p:nvSpPr>
        <p:spPr bwMode="auto">
          <a:xfrm>
            <a:off x="1016000" y="2032000"/>
            <a:ext cx="1346200" cy="317500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i="1" dirty="0" smtClean="0"/>
              <a:t>L</a:t>
            </a:r>
            <a:endParaRPr lang="en-CA" i="1" dirty="0"/>
          </a:p>
        </p:txBody>
      </p:sp>
      <p:cxnSp>
        <p:nvCxnSpPr>
          <p:cNvPr id="65" name="Straight Arrow Connector 64"/>
          <p:cNvCxnSpPr/>
          <p:nvPr/>
        </p:nvCxnSpPr>
        <p:spPr bwMode="auto">
          <a:xfrm>
            <a:off x="2362200" y="1219200"/>
            <a:ext cx="38862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72" name="TextBox 71"/>
          <p:cNvSpPr txBox="1"/>
          <p:nvPr/>
        </p:nvSpPr>
        <p:spPr>
          <a:xfrm>
            <a:off x="4114800" y="914400"/>
            <a:ext cx="279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L</a:t>
            </a:r>
            <a:endParaRPr lang="en-U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19,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892085" y="533400"/>
            <a:ext cx="350596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Recommended Approach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Use existing frame fragmentation  mechanism (802.11-2012) to handle frames that</a:t>
            </a:r>
          </a:p>
          <a:p>
            <a:pPr marL="342900" indent="-342900"/>
            <a:r>
              <a:rPr lang="en-CA" sz="2000" dirty="0" smtClean="0"/>
              <a:t>      would otherwise not “fit”</a:t>
            </a:r>
          </a:p>
          <a:p>
            <a:pPr marL="457200" indent="-457200">
              <a:buAutoNum type="arabicPeriod" startAt="2"/>
            </a:pPr>
            <a:r>
              <a:rPr lang="en-CA" sz="2000" dirty="0" smtClean="0"/>
              <a:t>Represent “foreign objects” as described on previous slide (#2):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CA" sz="2000" dirty="0" smtClean="0"/>
              <a:t>Introduce new Information Element (IE) for “foreign object” type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CA" sz="2000" dirty="0" smtClean="0"/>
              <a:t>Introduce new Information Element (IE) as “Marker Element” </a:t>
            </a:r>
            <a:r>
              <a:rPr lang="en-CA" sz="2000" dirty="0" smtClean="0"/>
              <a:t>(4-octets</a:t>
            </a:r>
            <a:r>
              <a:rPr lang="en-CA" sz="2000" dirty="0" smtClean="0"/>
              <a:t>), so</a:t>
            </a:r>
          </a:p>
          <a:p>
            <a:pPr marL="914400" lvl="1" indent="-457200"/>
            <a:r>
              <a:rPr lang="en-CA" sz="2000" dirty="0" smtClean="0"/>
              <a:t>	as to indicate length of encryption segment following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CA" sz="2000" dirty="0" smtClean="0"/>
              <a:t>Implement end-fragment ‘</a:t>
            </a:r>
            <a:r>
              <a:rPr lang="en-CA" sz="2000" dirty="0" smtClean="0">
                <a:sym typeface="Symbol"/>
              </a:rPr>
              <a:t>’ with </a:t>
            </a:r>
            <a:r>
              <a:rPr lang="en-CA" sz="2000" dirty="0" smtClean="0">
                <a:sym typeface="Symbol"/>
              </a:rPr>
              <a:t>“empty” foreign object (which acts as simple separator), </a:t>
            </a:r>
            <a:r>
              <a:rPr lang="en-CA" sz="2000" dirty="0" smtClean="0">
                <a:sym typeface="Symbol"/>
              </a:rPr>
              <a:t>so that foreign object segment’s HDR field reduces to simple 1-octet length field  (i.e., segments now coincide with information elements (802.11-2012, 8.4.2))</a:t>
            </a:r>
            <a:endParaRPr lang="en-CA" sz="2000" dirty="0" smtClean="0"/>
          </a:p>
          <a:p>
            <a:pPr marL="457200" indent="-457200">
              <a:buFont typeface="+mj-lt"/>
              <a:buAutoNum type="arabicPeriod" startAt="2"/>
            </a:pPr>
            <a:r>
              <a:rPr lang="en-CA" sz="2000" dirty="0" smtClean="0"/>
              <a:t>Facilitate “aggressive scheme”, as follows:</a:t>
            </a:r>
          </a:p>
          <a:p>
            <a:pPr marL="914400" lvl="1" indent="-457200">
              <a:buFont typeface="Symbol" pitchFamily="18" charset="2"/>
              <a:buChar char="-"/>
            </a:pPr>
            <a:r>
              <a:rPr lang="en-CA" sz="2000" dirty="0" smtClean="0"/>
              <a:t>Allow inclusion of certificate info both in Authentication Request and Association Request (for STA), resp. Authentication Response and Association Response (for AP</a:t>
            </a:r>
            <a:r>
              <a:rPr lang="en-CA" sz="2000" dirty="0" smtClean="0"/>
              <a:t>)</a:t>
            </a:r>
            <a:endParaRPr lang="en-CA" sz="2000" dirty="0" smtClean="0"/>
          </a:p>
          <a:p>
            <a:pPr marL="914400" lvl="1" indent="-457200">
              <a:buFont typeface="Symbol" pitchFamily="18" charset="2"/>
              <a:buChar char="-"/>
            </a:pPr>
            <a:r>
              <a:rPr lang="en-CA" sz="2000" dirty="0" smtClean="0"/>
              <a:t>Similar remark for “piggy-backed” info</a:t>
            </a:r>
          </a:p>
          <a:p>
            <a:pPr marL="914400" lvl="1" indent="-457200"/>
            <a:r>
              <a:rPr lang="en-CA" sz="2000" u="sng" dirty="0" smtClean="0"/>
              <a:t>Note:</a:t>
            </a:r>
            <a:r>
              <a:rPr lang="en-CA" sz="2000" dirty="0" smtClean="0"/>
              <a:t>  Whether or not this “aggressive scheme” is exploited, is up to implementer.</a:t>
            </a:r>
            <a:endParaRPr lang="en-CA" sz="2000" u="sng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19,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672685" y="533400"/>
            <a:ext cx="194476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Straw Poll #1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CA" sz="2000" dirty="0" smtClean="0"/>
              <a:t>Use existing frame fragmentation  mechanism (802.11-2012) to handle frames that</a:t>
            </a:r>
          </a:p>
          <a:p>
            <a:pPr marL="342900" indent="-342900"/>
            <a:r>
              <a:rPr lang="en-CA" sz="2000" dirty="0" smtClean="0"/>
              <a:t>would otherwise not “fit”.</a:t>
            </a:r>
          </a:p>
          <a:p>
            <a:pPr marL="342900" indent="-3429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19,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672685" y="533400"/>
            <a:ext cx="194476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Straw Poll #2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CA" sz="2000" dirty="0" smtClean="0"/>
              <a:t>Represent “foreign objects” as described on previous slide (#2):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Introduce new Information Element (IE) for “foreign object” type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Introduce new Information Element (IE) as “Marker Element” </a:t>
            </a:r>
            <a:r>
              <a:rPr lang="en-CA" sz="2000" dirty="0" smtClean="0"/>
              <a:t>(4-octets</a:t>
            </a:r>
            <a:r>
              <a:rPr lang="en-CA" sz="2000" dirty="0" smtClean="0"/>
              <a:t>), so</a:t>
            </a:r>
          </a:p>
          <a:p>
            <a:pPr marL="457200" indent="-457200"/>
            <a:r>
              <a:rPr lang="en-CA" sz="2000" dirty="0" smtClean="0"/>
              <a:t>	as to indicate length of encryption segment following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Implement end-fragment ‘</a:t>
            </a:r>
            <a:r>
              <a:rPr lang="en-CA" sz="2000" dirty="0" smtClean="0">
                <a:sym typeface="Symbol"/>
              </a:rPr>
              <a:t>’ with </a:t>
            </a:r>
            <a:r>
              <a:rPr lang="en-CA" sz="2000" dirty="0" smtClean="0">
                <a:sym typeface="Symbol"/>
              </a:rPr>
              <a:t>“empty” foreign object (which acts as simple separator), </a:t>
            </a:r>
            <a:r>
              <a:rPr lang="en-CA" sz="2000" dirty="0" smtClean="0">
                <a:sym typeface="Symbol"/>
              </a:rPr>
              <a:t>so that foreign object segment’s HDR field reduces to simple 1-octet length field</a:t>
            </a:r>
          </a:p>
          <a:p>
            <a:pPr marL="457200" indent="-457200"/>
            <a:r>
              <a:rPr lang="en-CA" sz="2000" dirty="0" smtClean="0">
                <a:sym typeface="Symbol"/>
              </a:rPr>
              <a:t>       (i.e., segments now coincide with information elements (802.11-2012, 8.4.2))</a:t>
            </a:r>
          </a:p>
          <a:p>
            <a:pPr marL="457200" indent="-457200"/>
            <a:endParaRPr lang="en-CA" sz="2000" dirty="0" smtClean="0">
              <a:sym typeface="Symbol"/>
            </a:endParaRPr>
          </a:p>
          <a:p>
            <a:pPr marL="457200" indent="-457200"/>
            <a:endParaRPr lang="en-CA" sz="2000" dirty="0" smtClean="0">
              <a:sym typeface="Symbol"/>
            </a:endParaRPr>
          </a:p>
          <a:p>
            <a:pPr marL="457200" indent="-457200"/>
            <a:endParaRPr lang="en-CA" sz="2000" dirty="0" smtClean="0">
              <a:sym typeface="Symbol"/>
            </a:endParaRPr>
          </a:p>
          <a:p>
            <a:pPr marL="457200" indent="-457200"/>
            <a:endParaRPr lang="en-CA" sz="2000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0" y="32004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19,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3672685" y="533400"/>
            <a:ext cx="194476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Straw Poll #3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CA" sz="2000" dirty="0" smtClean="0"/>
              <a:t>Facilitate “aggressive scheme”, as follows: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Allow inclusion of certificate info both in Authentication Request and Association Request (for STA), resp. Authentication Response and Association Response (for AP)</a:t>
            </a:r>
          </a:p>
          <a:p>
            <a:pPr marL="457200" indent="-457200">
              <a:buFont typeface="Symbol" pitchFamily="18" charset="2"/>
              <a:buChar char="-"/>
            </a:pPr>
            <a:r>
              <a:rPr lang="en-CA" sz="2000" dirty="0" smtClean="0"/>
              <a:t>Similar remark for “piggy-backed” info</a:t>
            </a:r>
          </a:p>
          <a:p>
            <a:pPr marL="457200" indent="-457200"/>
            <a:r>
              <a:rPr lang="en-CA" sz="2000" u="sng" dirty="0" smtClean="0"/>
              <a:t>Note:</a:t>
            </a:r>
            <a:r>
              <a:rPr lang="en-CA" sz="2000" dirty="0" smtClean="0"/>
              <a:t>  Whether or not this “aggressive scheme” is exploited, is up to implementer.</a:t>
            </a:r>
            <a:endParaRPr lang="en-CA" sz="2000" u="sng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0" y="3200400"/>
            <a:ext cx="9144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dirty="0" smtClean="0"/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Yes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No 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“Don’t Care”</a:t>
            </a:r>
          </a:p>
          <a:p>
            <a:pPr marL="342900" indent="-342900">
              <a:buFont typeface="Symbol" pitchFamily="18" charset="2"/>
              <a:buChar char="-"/>
            </a:pPr>
            <a:r>
              <a:rPr lang="en-CA" sz="2000" dirty="0" smtClean="0"/>
              <a:t>Need more information</a:t>
            </a:r>
          </a:p>
          <a:p>
            <a:pPr marL="342900" indent="-342900"/>
            <a:endParaRPr lang="en-CA" sz="2000" b="1" dirty="0" smtClean="0"/>
          </a:p>
          <a:p>
            <a:pPr marL="342900" indent="-342900"/>
            <a:r>
              <a:rPr lang="en-CA" sz="2000" b="1" dirty="0" smtClean="0"/>
              <a:t>Result: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19,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094223" y="533400"/>
            <a:ext cx="510171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Review Comments on 802.11ai – D0.2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dirty="0" smtClean="0"/>
              <a:t>Ref:</a:t>
            </a:r>
            <a:r>
              <a:rPr lang="en-US" sz="1600" dirty="0" smtClean="0"/>
              <a:t> 13/0036r09 (</a:t>
            </a:r>
            <a:r>
              <a:rPr lang="en-US" sz="1600" dirty="0" err="1" smtClean="0"/>
              <a:t>tgai</a:t>
            </a:r>
            <a:r>
              <a:rPr lang="en-US" sz="1600" dirty="0" smtClean="0"/>
              <a:t>-draft-review-combined-comments)</a:t>
            </a:r>
          </a:p>
          <a:p>
            <a:endParaRPr lang="en-US" sz="1600" i="1" dirty="0" smtClean="0"/>
          </a:p>
          <a:p>
            <a:r>
              <a:rPr lang="en-US" sz="1600" b="1" u="sng" dirty="0" smtClean="0"/>
              <a:t>CID #242 </a:t>
            </a:r>
            <a:r>
              <a:rPr lang="en-US" sz="1600" dirty="0" smtClean="0"/>
              <a:t>(David </a:t>
            </a:r>
            <a:r>
              <a:rPr lang="en-US" sz="1600" dirty="0" err="1" smtClean="0"/>
              <a:t>Goodall</a:t>
            </a:r>
            <a:r>
              <a:rPr lang="en-US" sz="1600" dirty="0" smtClean="0"/>
              <a:t>, 13/0016r0):</a:t>
            </a:r>
          </a:p>
          <a:p>
            <a:r>
              <a:rPr lang="en-US" sz="1600" dirty="0" smtClean="0"/>
              <a:t>Comment (8.4.2.184): An X.509v3 certificate may be longer than 253 bytes and therefore requires fragmentation across multiple elements. A certificate chain may require additional fragmentation. </a:t>
            </a:r>
          </a:p>
          <a:p>
            <a:r>
              <a:rPr lang="en-US" sz="1600" u="sng" dirty="0" smtClean="0"/>
              <a:t>Proposed change:</a:t>
            </a:r>
            <a:r>
              <a:rPr lang="en-US" sz="1600" dirty="0" smtClean="0"/>
              <a:t> 11ai will need to provide a mechanism for fragmenting certificates and certificate chains. It may be possible to adopt a mechanism from 11af etc.</a:t>
            </a:r>
          </a:p>
          <a:p>
            <a:endParaRPr lang="en-US" sz="1600" dirty="0" smtClean="0"/>
          </a:p>
          <a:p>
            <a:endParaRPr lang="en-US" sz="1600" dirty="0" smtClean="0"/>
          </a:p>
          <a:p>
            <a:pPr algn="ctr"/>
            <a:r>
              <a:rPr lang="en-US" sz="2400" b="1" dirty="0" smtClean="0"/>
              <a:t>Generalized Problem Statement</a:t>
            </a:r>
          </a:p>
          <a:p>
            <a:endParaRPr lang="en-US" sz="1600" b="1" dirty="0" smtClean="0"/>
          </a:p>
          <a:p>
            <a:pPr marL="342900" indent="-342900">
              <a:buAutoNum type="arabicParenR"/>
            </a:pPr>
            <a:r>
              <a:rPr lang="en-US" sz="1600" dirty="0" smtClean="0"/>
              <a:t>How to handle large objects that fit within a single frame?</a:t>
            </a:r>
          </a:p>
          <a:p>
            <a:pPr marL="342900" indent="-342900">
              <a:buAutoNum type="arabicParenR"/>
            </a:pPr>
            <a:r>
              <a:rPr lang="en-US" sz="1600" dirty="0" smtClean="0"/>
              <a:t>How to fragment FILS frames, if these become too long due to large objects?</a:t>
            </a:r>
          </a:p>
          <a:p>
            <a:pPr marL="342900" indent="-342900"/>
            <a:endParaRPr lang="en-US" sz="1600" dirty="0" smtClean="0"/>
          </a:p>
          <a:p>
            <a:pPr marL="342900" indent="-342900"/>
            <a:r>
              <a:rPr lang="en-US" sz="1600" i="1" dirty="0" smtClean="0">
                <a:solidFill>
                  <a:schemeClr val="accent2">
                    <a:lumMod val="75000"/>
                  </a:schemeClr>
                </a:solidFill>
              </a:rPr>
              <a:t>Additional problem statement:</a:t>
            </a:r>
          </a:p>
          <a:p>
            <a:pPr marL="342900" indent="-342900">
              <a:buFont typeface="+mj-lt"/>
              <a:buAutoNum type="arabicParenR" startAt="3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How to apply tricks to still avoid fragmentation if this would otherwise be required?</a:t>
            </a:r>
          </a:p>
          <a:p>
            <a:pPr marL="342900" indent="-342900">
              <a:buFont typeface="+mj-lt"/>
              <a:buAutoNum type="arabicParenR" startAt="3"/>
            </a:pPr>
            <a:r>
              <a:rPr lang="en-US" sz="1600" dirty="0" smtClean="0">
                <a:solidFill>
                  <a:schemeClr val="accent2">
                    <a:lumMod val="75000"/>
                  </a:schemeClr>
                </a:solidFill>
              </a:rPr>
              <a:t>How to facilitate potential implementation of “aggressive scheme” modes?</a:t>
            </a:r>
          </a:p>
          <a:p>
            <a:pPr marL="342900" indent="-342900"/>
            <a:endParaRPr lang="en-US" sz="1600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n-US" sz="2400" b="1" dirty="0" smtClean="0"/>
          </a:p>
          <a:p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 </a:t>
            </a:r>
            <a:endParaRPr lang="en-US" sz="16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19,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4057397" y="533400"/>
            <a:ext cx="117532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Outline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Constructs from 802.11-2012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Frame fragmentation/defragmentation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Management frame body components</a:t>
            </a:r>
          </a:p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Protocol recap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Certificate-based protocol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Protocol including “piggy-backed info”</a:t>
            </a:r>
          </a:p>
          <a:p>
            <a:pPr marL="342900" indent="-342900">
              <a:buFont typeface="+mj-lt"/>
              <a:buAutoNum type="arabicPeriod"/>
            </a:pPr>
            <a:r>
              <a:rPr lang="en-CA" sz="2000" dirty="0" smtClean="0"/>
              <a:t>Application to FILS protocol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Handling of large objects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Handling of “foreign” objects (e.g., higher-layer “piggy-backed data” along key confirmation flows)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2000" dirty="0" smtClean="0"/>
              <a:t>Facilitating “aggressive schemes”</a:t>
            </a:r>
          </a:p>
          <a:p>
            <a:pPr marL="342900" indent="-342900"/>
            <a:endParaRPr lang="en-CA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19,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181574" y="533400"/>
            <a:ext cx="4926990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Frame Fragmentation (802.11-2012)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Conceptual Channel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802.11 Channel w/Fragmentation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b="1" dirty="0" smtClean="0"/>
              <a:t>Notes: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Header contains Sequence Control Field</a:t>
            </a:r>
            <a:r>
              <a:rPr lang="en-CA" sz="1600" i="1" dirty="0" smtClean="0"/>
              <a:t> </a:t>
            </a:r>
            <a:r>
              <a:rPr lang="en-CA" sz="1600" dirty="0" smtClean="0"/>
              <a:t>that indicates fragment# (4-bits) and sequence # (12-bits)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Originator (A) partitions frame body and sends individual segments in separate frames, in order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Recipient (B) reconstructs original (conceptual) frame from received segments, in order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When secure channel used, each segment is individually secured (by originator) or unsecured (by recipient)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Duplicate segments and segments received after time-out are acknowledged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r>
              <a:rPr lang="en-CA" sz="1600" b="1" dirty="0" smtClean="0"/>
              <a:t>802.11-2012 </a:t>
            </a:r>
            <a:r>
              <a:rPr lang="en-CA" sz="1600" dirty="0" smtClean="0"/>
              <a:t>allows fragmentation/defragmentation with individually addressed MSDUs and MMPDUs</a:t>
            </a:r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53" name="Group 52"/>
          <p:cNvGrpSpPr/>
          <p:nvPr/>
        </p:nvGrpSpPr>
        <p:grpSpPr>
          <a:xfrm>
            <a:off x="228600" y="1524000"/>
            <a:ext cx="6732942" cy="2700754"/>
            <a:chOff x="228600" y="1524000"/>
            <a:chExt cx="6732942" cy="2700754"/>
          </a:xfrm>
        </p:grpSpPr>
        <p:grpSp>
          <p:nvGrpSpPr>
            <p:cNvPr id="66" name="Group 65"/>
            <p:cNvGrpSpPr/>
            <p:nvPr/>
          </p:nvGrpSpPr>
          <p:grpSpPr>
            <a:xfrm>
              <a:off x="228600" y="1524000"/>
              <a:ext cx="6732942" cy="2700754"/>
              <a:chOff x="152400" y="2667000"/>
              <a:chExt cx="6732942" cy="2700754"/>
            </a:xfrm>
          </p:grpSpPr>
          <p:cxnSp>
            <p:nvCxnSpPr>
              <p:cNvPr id="61" name="Straight Arrow Connector 60"/>
              <p:cNvCxnSpPr/>
              <p:nvPr/>
            </p:nvCxnSpPr>
            <p:spPr bwMode="auto">
              <a:xfrm>
                <a:off x="533400" y="5181600"/>
                <a:ext cx="59436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60" name="Straight Arrow Connector 59"/>
              <p:cNvCxnSpPr/>
              <p:nvPr/>
            </p:nvCxnSpPr>
            <p:spPr bwMode="auto">
              <a:xfrm>
                <a:off x="533400" y="4648200"/>
                <a:ext cx="59436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cxnSp>
            <p:nvCxnSpPr>
              <p:cNvPr id="59" name="Straight Arrow Connector 58"/>
              <p:cNvCxnSpPr/>
              <p:nvPr/>
            </p:nvCxnSpPr>
            <p:spPr bwMode="auto">
              <a:xfrm>
                <a:off x="533400" y="4114800"/>
                <a:ext cx="5943600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 w="med" len="med"/>
              </a:ln>
              <a:effectLst/>
            </p:spPr>
          </p:cxnSp>
          <p:grpSp>
            <p:nvGrpSpPr>
              <p:cNvPr id="20" name="Group 19"/>
              <p:cNvGrpSpPr/>
              <p:nvPr/>
            </p:nvGrpSpPr>
            <p:grpSpPr>
              <a:xfrm>
                <a:off x="152400" y="2667000"/>
                <a:ext cx="6732942" cy="338554"/>
                <a:chOff x="152400" y="2819400"/>
                <a:chExt cx="6732942" cy="338554"/>
              </a:xfrm>
            </p:grpSpPr>
            <p:cxnSp>
              <p:nvCxnSpPr>
                <p:cNvPr id="10" name="Straight Arrow Connector 9"/>
                <p:cNvCxnSpPr/>
                <p:nvPr/>
              </p:nvCxnSpPr>
              <p:spPr bwMode="auto">
                <a:xfrm>
                  <a:off x="533400" y="2971800"/>
                  <a:ext cx="5943600" cy="0"/>
                </a:xfrm>
                <a:prstGeom prst="straightConnector1">
                  <a:avLst/>
                </a:prstGeom>
                <a:solidFill>
                  <a:schemeClr val="accent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triangle" w="med" len="med"/>
                </a:ln>
                <a:effectLst/>
              </p:spPr>
            </p:cxnSp>
            <p:sp>
              <p:nvSpPr>
                <p:cNvPr id="6" name="Rectangle 6"/>
                <p:cNvSpPr>
                  <a:spLocks noChangeArrowheads="1"/>
                </p:cNvSpPr>
                <p:nvPr/>
              </p:nvSpPr>
              <p:spPr bwMode="auto">
                <a:xfrm>
                  <a:off x="927100" y="2819400"/>
                  <a:ext cx="678352" cy="304800"/>
                </a:xfrm>
                <a:prstGeom prst="rect">
                  <a:avLst/>
                </a:prstGeom>
                <a:solidFill>
                  <a:srgbClr val="FFC00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HDR</a:t>
                  </a:r>
                  <a:endParaRPr lang="en-CA" dirty="0"/>
                </a:p>
              </p:txBody>
            </p:sp>
            <p:sp>
              <p:nvSpPr>
                <p:cNvPr id="7" name="Rectangle 6"/>
                <p:cNvSpPr>
                  <a:spLocks noChangeArrowheads="1"/>
                </p:cNvSpPr>
                <p:nvPr/>
              </p:nvSpPr>
              <p:spPr bwMode="auto">
                <a:xfrm>
                  <a:off x="1600200" y="2819400"/>
                  <a:ext cx="3886200" cy="304800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                  </a:t>
                  </a:r>
                  <a:r>
                    <a:rPr lang="en-CA" dirty="0" smtClean="0"/>
                    <a:t>Body</a:t>
                  </a:r>
                  <a:endParaRPr lang="en-CA" dirty="0"/>
                </a:p>
              </p:txBody>
            </p:sp>
            <p:sp>
              <p:nvSpPr>
                <p:cNvPr id="8" name="Rectangle 6"/>
                <p:cNvSpPr>
                  <a:spLocks noChangeArrowheads="1"/>
                </p:cNvSpPr>
                <p:nvPr/>
              </p:nvSpPr>
              <p:spPr bwMode="auto">
                <a:xfrm>
                  <a:off x="5486400" y="2819400"/>
                  <a:ext cx="678352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FCS</a:t>
                  </a:r>
                  <a:endParaRPr lang="en-CA" dirty="0"/>
                </a:p>
              </p:txBody>
            </p:sp>
            <p:sp>
              <p:nvSpPr>
                <p:cNvPr id="11" name="TextBox 10"/>
                <p:cNvSpPr txBox="1"/>
                <p:nvPr/>
              </p:nvSpPr>
              <p:spPr>
                <a:xfrm>
                  <a:off x="152400" y="2819400"/>
                  <a:ext cx="33214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A</a:t>
                  </a:r>
                  <a:endParaRPr lang="en-US" sz="1600" dirty="0"/>
                </a:p>
              </p:txBody>
            </p:sp>
            <p:sp>
              <p:nvSpPr>
                <p:cNvPr id="12" name="TextBox 11"/>
                <p:cNvSpPr txBox="1"/>
                <p:nvPr/>
              </p:nvSpPr>
              <p:spPr>
                <a:xfrm>
                  <a:off x="6553200" y="2819400"/>
                  <a:ext cx="332142" cy="338554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600" dirty="0" smtClean="0"/>
                    <a:t>B</a:t>
                  </a:r>
                  <a:endParaRPr lang="en-US" sz="1600" dirty="0"/>
                </a:p>
              </p:txBody>
            </p:sp>
          </p:grpSp>
          <p:sp>
            <p:nvSpPr>
              <p:cNvPr id="13" name="Rectangle 6"/>
              <p:cNvSpPr>
                <a:spLocks noChangeArrowheads="1"/>
              </p:cNvSpPr>
              <p:nvPr/>
            </p:nvSpPr>
            <p:spPr bwMode="auto">
              <a:xfrm>
                <a:off x="927100" y="3962400"/>
                <a:ext cx="678352" cy="304800"/>
              </a:xfrm>
              <a:prstGeom prst="rect">
                <a:avLst/>
              </a:prstGeom>
              <a:solidFill>
                <a:srgbClr val="FFC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HDR</a:t>
                </a:r>
                <a:r>
                  <a:rPr lang="en-CA" baseline="-25000" dirty="0" smtClean="0"/>
                  <a:t>1</a:t>
                </a:r>
                <a:endParaRPr lang="en-CA" dirty="0"/>
              </a:p>
            </p:txBody>
          </p:sp>
          <p:sp>
            <p:nvSpPr>
              <p:cNvPr id="14" name="Rectangle 13"/>
              <p:cNvSpPr>
                <a:spLocks noChangeArrowheads="1"/>
              </p:cNvSpPr>
              <p:nvPr/>
            </p:nvSpPr>
            <p:spPr bwMode="auto">
              <a:xfrm>
                <a:off x="1600200" y="3962400"/>
                <a:ext cx="15240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Body</a:t>
                </a:r>
                <a:r>
                  <a:rPr lang="en-CA" baseline="-25000" dirty="0" smtClean="0"/>
                  <a:t>1</a:t>
                </a:r>
                <a:endParaRPr lang="en-CA" dirty="0"/>
              </a:p>
            </p:txBody>
          </p:sp>
          <p:sp>
            <p:nvSpPr>
              <p:cNvPr id="15" name="Rectangle 6"/>
              <p:cNvSpPr>
                <a:spLocks noChangeArrowheads="1"/>
              </p:cNvSpPr>
              <p:nvPr/>
            </p:nvSpPr>
            <p:spPr bwMode="auto">
              <a:xfrm>
                <a:off x="5486400" y="3962400"/>
                <a:ext cx="678352" cy="304800"/>
              </a:xfrm>
              <a:prstGeom prst="rect">
                <a:avLst/>
              </a:prstGeom>
              <a:solidFill>
                <a:srgbClr val="00B0F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FCS</a:t>
                </a:r>
                <a:r>
                  <a:rPr lang="en-CA" baseline="-25000" dirty="0" smtClean="0"/>
                  <a:t>1</a:t>
                </a:r>
                <a:endParaRPr lang="en-CA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152400" y="39624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endParaRPr lang="en-US" sz="1600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553200" y="39624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  <a:endParaRPr lang="en-US" sz="1600" dirty="0"/>
              </a:p>
            </p:txBody>
          </p:sp>
          <p:cxnSp>
            <p:nvCxnSpPr>
              <p:cNvPr id="22" name="Straight Connector 21"/>
              <p:cNvCxnSpPr/>
              <p:nvPr/>
            </p:nvCxnSpPr>
            <p:spPr bwMode="auto">
              <a:xfrm>
                <a:off x="1600200" y="3962400"/>
                <a:ext cx="0" cy="12954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3" name="Straight Connector 22"/>
              <p:cNvCxnSpPr/>
              <p:nvPr/>
            </p:nvCxnSpPr>
            <p:spPr bwMode="auto">
              <a:xfrm>
                <a:off x="4724400" y="2667000"/>
                <a:ext cx="0" cy="2667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24" name="Straight Connector 23"/>
              <p:cNvCxnSpPr/>
              <p:nvPr/>
            </p:nvCxnSpPr>
            <p:spPr bwMode="auto">
              <a:xfrm>
                <a:off x="3124200" y="2667000"/>
                <a:ext cx="0" cy="26670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grpSp>
            <p:nvGrpSpPr>
              <p:cNvPr id="32" name="Group 31"/>
              <p:cNvGrpSpPr/>
              <p:nvPr/>
            </p:nvGrpSpPr>
            <p:grpSpPr>
              <a:xfrm>
                <a:off x="4724400" y="5041900"/>
                <a:ext cx="1440352" cy="304800"/>
                <a:chOff x="5041900" y="4279900"/>
                <a:chExt cx="1440352" cy="304800"/>
              </a:xfrm>
            </p:grpSpPr>
            <p:sp>
              <p:nvSpPr>
                <p:cNvPr id="30" name="Rectangle 29"/>
                <p:cNvSpPr>
                  <a:spLocks noChangeArrowheads="1"/>
                </p:cNvSpPr>
                <p:nvPr/>
              </p:nvSpPr>
              <p:spPr bwMode="auto">
                <a:xfrm>
                  <a:off x="5041900" y="4279900"/>
                  <a:ext cx="774700" cy="304800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Body</a:t>
                  </a:r>
                  <a:r>
                    <a:rPr lang="en-CA" baseline="-25000" dirty="0" smtClean="0"/>
                    <a:t>3</a:t>
                  </a:r>
                  <a:endParaRPr lang="en-CA" dirty="0"/>
                </a:p>
              </p:txBody>
            </p:sp>
            <p:sp>
              <p:nvSpPr>
                <p:cNvPr id="31" name="Rectangle 6"/>
                <p:cNvSpPr>
                  <a:spLocks noChangeArrowheads="1"/>
                </p:cNvSpPr>
                <p:nvPr/>
              </p:nvSpPr>
              <p:spPr bwMode="auto">
                <a:xfrm>
                  <a:off x="5803900" y="4279900"/>
                  <a:ext cx="678352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FCS</a:t>
                  </a:r>
                  <a:r>
                    <a:rPr lang="en-CA" baseline="-25000" dirty="0" smtClean="0"/>
                    <a:t>3</a:t>
                  </a:r>
                  <a:endParaRPr lang="en-CA" dirty="0"/>
                </a:p>
              </p:txBody>
            </p:sp>
          </p:grpSp>
          <p:grpSp>
            <p:nvGrpSpPr>
              <p:cNvPr id="33" name="Group 32"/>
              <p:cNvGrpSpPr/>
              <p:nvPr/>
            </p:nvGrpSpPr>
            <p:grpSpPr>
              <a:xfrm>
                <a:off x="3124200" y="4495800"/>
                <a:ext cx="3040552" cy="304800"/>
                <a:chOff x="3441700" y="4267200"/>
                <a:chExt cx="3040552" cy="304800"/>
              </a:xfrm>
            </p:grpSpPr>
            <p:sp>
              <p:nvSpPr>
                <p:cNvPr id="35" name="Rectangle 34"/>
                <p:cNvSpPr>
                  <a:spLocks noChangeArrowheads="1"/>
                </p:cNvSpPr>
                <p:nvPr/>
              </p:nvSpPr>
              <p:spPr bwMode="auto">
                <a:xfrm>
                  <a:off x="3441700" y="4267200"/>
                  <a:ext cx="1600200" cy="304800"/>
                </a:xfrm>
                <a:prstGeom prst="rect">
                  <a:avLst/>
                </a:prstGeom>
                <a:solidFill>
                  <a:srgbClr val="92D05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Body</a:t>
                  </a:r>
                  <a:r>
                    <a:rPr lang="en-CA" baseline="-25000" dirty="0" smtClean="0"/>
                    <a:t>2</a:t>
                  </a:r>
                  <a:endParaRPr lang="en-CA" dirty="0"/>
                </a:p>
              </p:txBody>
            </p:sp>
            <p:sp>
              <p:nvSpPr>
                <p:cNvPr id="36" name="Rectangle 6"/>
                <p:cNvSpPr>
                  <a:spLocks noChangeArrowheads="1"/>
                </p:cNvSpPr>
                <p:nvPr/>
              </p:nvSpPr>
              <p:spPr bwMode="auto">
                <a:xfrm>
                  <a:off x="5803900" y="4267200"/>
                  <a:ext cx="678352" cy="304800"/>
                </a:xfrm>
                <a:prstGeom prst="rect">
                  <a:avLst/>
                </a:prstGeom>
                <a:solidFill>
                  <a:srgbClr val="00B0F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pPr algn="ctr"/>
                  <a:r>
                    <a:rPr lang="en-CA" dirty="0" smtClean="0"/>
                    <a:t>FCS</a:t>
                  </a:r>
                  <a:r>
                    <a:rPr lang="en-CA" baseline="-25000" dirty="0" smtClean="0"/>
                    <a:t>2</a:t>
                  </a:r>
                  <a:endParaRPr lang="en-CA" dirty="0"/>
                </a:p>
              </p:txBody>
            </p:sp>
          </p:grpSp>
          <p:cxnSp>
            <p:nvCxnSpPr>
              <p:cNvPr id="38" name="Straight Connector 37"/>
              <p:cNvCxnSpPr/>
              <p:nvPr/>
            </p:nvCxnSpPr>
            <p:spPr bwMode="auto">
              <a:xfrm>
                <a:off x="3124200" y="3962400"/>
                <a:ext cx="2362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 bwMode="auto">
              <a:xfrm>
                <a:off x="3124200" y="4267200"/>
                <a:ext cx="2362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43" name="TextBox 42"/>
              <p:cNvSpPr txBox="1"/>
              <p:nvPr/>
            </p:nvSpPr>
            <p:spPr>
              <a:xfrm>
                <a:off x="4992928" y="2667000"/>
                <a:ext cx="1847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endParaRPr lang="en-CA" dirty="0"/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2249728" y="2667000"/>
                <a:ext cx="184731" cy="27699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:endParaRPr lang="en-CA" dirty="0"/>
              </a:p>
            </p:txBody>
          </p:sp>
          <p:cxnSp>
            <p:nvCxnSpPr>
              <p:cNvPr id="47" name="Straight Connector 46"/>
              <p:cNvCxnSpPr/>
              <p:nvPr/>
            </p:nvCxnSpPr>
            <p:spPr bwMode="auto">
              <a:xfrm>
                <a:off x="1600200" y="5334000"/>
                <a:ext cx="3124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8" name="Straight Connector 47"/>
              <p:cNvCxnSpPr/>
              <p:nvPr/>
            </p:nvCxnSpPr>
            <p:spPr bwMode="auto">
              <a:xfrm>
                <a:off x="1600200" y="5029200"/>
                <a:ext cx="3124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49" name="Straight Connector 48"/>
              <p:cNvCxnSpPr/>
              <p:nvPr/>
            </p:nvCxnSpPr>
            <p:spPr bwMode="auto">
              <a:xfrm>
                <a:off x="1600200" y="4495800"/>
                <a:ext cx="3886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2" name="Straight Connector 51"/>
              <p:cNvCxnSpPr/>
              <p:nvPr/>
            </p:nvCxnSpPr>
            <p:spPr bwMode="auto">
              <a:xfrm>
                <a:off x="1600200" y="4800600"/>
                <a:ext cx="3886200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 bwMode="auto">
              <a:xfrm>
                <a:off x="54864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6" name="Straight Connector 55"/>
              <p:cNvCxnSpPr/>
              <p:nvPr/>
            </p:nvCxnSpPr>
            <p:spPr bwMode="auto">
              <a:xfrm>
                <a:off x="61722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 bwMode="auto">
              <a:xfrm>
                <a:off x="16002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58" name="Straight Connector 57"/>
              <p:cNvCxnSpPr/>
              <p:nvPr/>
            </p:nvCxnSpPr>
            <p:spPr bwMode="auto">
              <a:xfrm>
                <a:off x="914400" y="2819400"/>
                <a:ext cx="0" cy="251460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ysDot"/>
                <a:round/>
                <a:headEnd type="none" w="sm" len="sm"/>
                <a:tailEnd type="none" w="sm" len="sm"/>
              </a:ln>
              <a:effectLst/>
            </p:spPr>
          </p:cxnSp>
          <p:sp>
            <p:nvSpPr>
              <p:cNvPr id="62" name="TextBox 61"/>
              <p:cNvSpPr txBox="1"/>
              <p:nvPr/>
            </p:nvSpPr>
            <p:spPr>
              <a:xfrm>
                <a:off x="152400" y="44958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endParaRPr lang="en-US" sz="1600" dirty="0"/>
              </a:p>
            </p:txBody>
          </p:sp>
          <p:sp>
            <p:nvSpPr>
              <p:cNvPr id="63" name="TextBox 62"/>
              <p:cNvSpPr txBox="1"/>
              <p:nvPr/>
            </p:nvSpPr>
            <p:spPr>
              <a:xfrm>
                <a:off x="152400" y="50292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A</a:t>
                </a:r>
                <a:endParaRPr lang="en-US" sz="1600" dirty="0"/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6553200" y="44958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  <a:endParaRPr lang="en-US" sz="1600" dirty="0"/>
              </a:p>
            </p:txBody>
          </p:sp>
          <p:sp>
            <p:nvSpPr>
              <p:cNvPr id="65" name="TextBox 64"/>
              <p:cNvSpPr txBox="1"/>
              <p:nvPr/>
            </p:nvSpPr>
            <p:spPr>
              <a:xfrm>
                <a:off x="6553200" y="5029200"/>
                <a:ext cx="3321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B</a:t>
                </a:r>
                <a:endParaRPr lang="en-US" sz="1600" dirty="0"/>
              </a:p>
            </p:txBody>
          </p:sp>
        </p:grpSp>
        <p:sp>
          <p:nvSpPr>
            <p:cNvPr id="50" name="Rectangle 6"/>
            <p:cNvSpPr>
              <a:spLocks noChangeArrowheads="1"/>
            </p:cNvSpPr>
            <p:nvPr/>
          </p:nvSpPr>
          <p:spPr bwMode="auto">
            <a:xfrm>
              <a:off x="1000125" y="3362325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HDR</a:t>
              </a:r>
              <a:r>
                <a:rPr lang="en-CA" baseline="-25000" dirty="0" smtClean="0"/>
                <a:t>2</a:t>
              </a:r>
              <a:endParaRPr lang="en-CA" dirty="0"/>
            </a:p>
          </p:txBody>
        </p:sp>
        <p:sp>
          <p:nvSpPr>
            <p:cNvPr id="51" name="Rectangle 6"/>
            <p:cNvSpPr>
              <a:spLocks noChangeArrowheads="1"/>
            </p:cNvSpPr>
            <p:nvPr/>
          </p:nvSpPr>
          <p:spPr bwMode="auto">
            <a:xfrm>
              <a:off x="1000125" y="3895725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HDR</a:t>
              </a:r>
              <a:r>
                <a:rPr lang="en-CA" baseline="-25000" dirty="0" smtClean="0"/>
                <a:t>3</a:t>
              </a:r>
              <a:endParaRPr lang="en-CA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19,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051462" y="533400"/>
            <a:ext cx="7187225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Management Frame Body Components (802.11-2012)</a:t>
            </a:r>
            <a:endParaRPr lang="en-US" sz="2400" b="1" dirty="0"/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u="sng" dirty="0" smtClean="0"/>
              <a:t>Information Elements </a:t>
            </a:r>
            <a:r>
              <a:rPr lang="en-CA" sz="1600" dirty="0" smtClean="0"/>
              <a:t>(8.4.2):</a:t>
            </a:r>
          </a:p>
          <a:p>
            <a:r>
              <a:rPr lang="en-CA" sz="1600" dirty="0" smtClean="0"/>
              <a:t>Named objects with format (Type, Length, Value), where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 Type: Element-ID (1-octet field);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 Length: Octet-length of Value field (1-octet field);</a:t>
            </a:r>
          </a:p>
          <a:p>
            <a:pPr>
              <a:buFont typeface="Symbol" pitchFamily="18" charset="2"/>
              <a:buChar char="-"/>
            </a:pPr>
            <a:r>
              <a:rPr lang="en-CA" sz="1600" dirty="0" smtClean="0"/>
              <a:t>  Value: Variable field.</a:t>
            </a:r>
          </a:p>
          <a:p>
            <a:r>
              <a:rPr lang="en-CA" sz="1600" u="sng" dirty="0" smtClean="0"/>
              <a:t>Fields that are not Information Elements </a:t>
            </a:r>
            <a:r>
              <a:rPr lang="en-CA" sz="1600" dirty="0" smtClean="0"/>
              <a:t>(8.4.1):</a:t>
            </a:r>
          </a:p>
          <a:p>
            <a:r>
              <a:rPr lang="en-CA" sz="1600" dirty="0" smtClean="0"/>
              <a:t>Specified objects with tailored length and value attributes</a:t>
            </a:r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b="1" dirty="0" smtClean="0"/>
              <a:t>Notes: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Information elements cannot have size larger than 255 octets, whereas non-information elements can.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r>
              <a:rPr lang="en-CA" sz="1600" dirty="0" smtClean="0"/>
              <a:t>With </a:t>
            </a:r>
            <a:r>
              <a:rPr lang="en-CA" sz="1600" b="1" dirty="0" smtClean="0"/>
              <a:t>802.11-2012</a:t>
            </a:r>
            <a:r>
              <a:rPr lang="en-CA" sz="1600" dirty="0" smtClean="0"/>
              <a:t>, Authentication frames (8.3.3.11) are specified with field elements that are non-IEs, as is the case with </a:t>
            </a:r>
            <a:r>
              <a:rPr lang="en-CA" sz="1600" i="1" dirty="0" smtClean="0"/>
              <a:t>some </a:t>
            </a:r>
            <a:r>
              <a:rPr lang="en-CA" sz="1600" dirty="0" smtClean="0"/>
              <a:t>field elements specified with association request frames (8.3.3.5) and Association Response frames (8.3.3.6). </a:t>
            </a:r>
          </a:p>
          <a:p>
            <a:endParaRPr lang="en-CA" sz="1600" dirty="0" smtClean="0"/>
          </a:p>
          <a:p>
            <a:endParaRPr lang="en-CA" sz="1600" dirty="0" smtClean="0"/>
          </a:p>
          <a:p>
            <a:endParaRPr lang="en-CA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r>
              <a:rPr lang="en-US" dirty="0" smtClean="0"/>
              <a:t>March 19, 2013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6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3547264" y="533400"/>
            <a:ext cx="218604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Protocol Recap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0" y="1066800"/>
            <a:ext cx="9144000" cy="53040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>
              <a:solidFill>
                <a:srgbClr val="FF0000"/>
              </a:solidFill>
            </a:endParaRP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r>
              <a:rPr lang="en-CA" sz="1600" b="1" dirty="0" smtClean="0"/>
              <a:t>Notes:</a:t>
            </a:r>
          </a:p>
          <a:p>
            <a:pPr marL="342900" indent="-342900"/>
            <a:r>
              <a:rPr lang="en-CA" sz="1600" dirty="0" smtClean="0"/>
              <a:t>Our exposition is relative to certificate-based public-key protocol (i.e., without online</a:t>
            </a:r>
          </a:p>
          <a:p>
            <a:pPr marL="342900" indent="-342900"/>
            <a:r>
              <a:rPr lang="en-CA" sz="1600" dirty="0" smtClean="0"/>
              <a:t>third party), but </a:t>
            </a:r>
            <a:r>
              <a:rPr lang="en-CA" sz="1600" i="1" dirty="0" smtClean="0"/>
              <a:t>does leave out details not necessary for current discussion</a:t>
            </a:r>
          </a:p>
          <a:p>
            <a:pPr marL="342900" indent="-342900"/>
            <a:endParaRPr lang="en-GB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baseline="-25000" dirty="0" smtClean="0"/>
          </a:p>
        </p:txBody>
      </p:sp>
      <p:grpSp>
        <p:nvGrpSpPr>
          <p:cNvPr id="137" name="Group 136"/>
          <p:cNvGrpSpPr/>
          <p:nvPr/>
        </p:nvGrpSpPr>
        <p:grpSpPr>
          <a:xfrm>
            <a:off x="1143000" y="1219200"/>
            <a:ext cx="6736255" cy="3048000"/>
            <a:chOff x="152400" y="1143000"/>
            <a:chExt cx="6736255" cy="3048000"/>
          </a:xfrm>
        </p:grpSpPr>
        <p:grpSp>
          <p:nvGrpSpPr>
            <p:cNvPr id="132" name="Group 131"/>
            <p:cNvGrpSpPr/>
            <p:nvPr/>
          </p:nvGrpSpPr>
          <p:grpSpPr>
            <a:xfrm>
              <a:off x="152400" y="1371600"/>
              <a:ext cx="6736255" cy="2819400"/>
              <a:chOff x="152400" y="1600200"/>
              <a:chExt cx="6736255" cy="2819400"/>
            </a:xfrm>
          </p:grpSpPr>
          <p:sp>
            <p:nvSpPr>
              <p:cNvPr id="79893" name="Text Box 21"/>
              <p:cNvSpPr txBox="1">
                <a:spLocks noChangeArrowheads="1"/>
              </p:cNvSpPr>
              <p:nvPr/>
            </p:nvSpPr>
            <p:spPr bwMode="auto">
              <a:xfrm>
                <a:off x="669925" y="3338513"/>
                <a:ext cx="18415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1600"/>
              </a:p>
            </p:txBody>
          </p:sp>
          <p:grpSp>
            <p:nvGrpSpPr>
              <p:cNvPr id="7" name="Group 91"/>
              <p:cNvGrpSpPr>
                <a:grpSpLocks noChangeAspect="1"/>
              </p:cNvGrpSpPr>
              <p:nvPr/>
            </p:nvGrpSpPr>
            <p:grpSpPr>
              <a:xfrm>
                <a:off x="152400" y="1600200"/>
                <a:ext cx="6736255" cy="2819400"/>
                <a:chOff x="4890541" y="1326629"/>
                <a:chExt cx="4540144" cy="1900237"/>
              </a:xfrm>
            </p:grpSpPr>
            <p:grpSp>
              <p:nvGrpSpPr>
                <p:cNvPr id="8" name="Group 39"/>
                <p:cNvGrpSpPr/>
                <p:nvPr/>
              </p:nvGrpSpPr>
              <p:grpSpPr>
                <a:xfrm>
                  <a:off x="6172200" y="1326629"/>
                  <a:ext cx="3258485" cy="1900237"/>
                  <a:chOff x="762000" y="995363"/>
                  <a:chExt cx="3258485" cy="1900237"/>
                </a:xfrm>
              </p:grpSpPr>
              <p:grpSp>
                <p:nvGrpSpPr>
                  <p:cNvPr id="9" name="Group 31"/>
                  <p:cNvGrpSpPr/>
                  <p:nvPr/>
                </p:nvGrpSpPr>
                <p:grpSpPr>
                  <a:xfrm>
                    <a:off x="762000" y="995363"/>
                    <a:ext cx="3258485" cy="1900237"/>
                    <a:chOff x="762000" y="995363"/>
                    <a:chExt cx="3258485" cy="1900237"/>
                  </a:xfrm>
                </p:grpSpPr>
                <p:sp>
                  <p:nvSpPr>
                    <p:cNvPr id="44" name="Text Box 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98588" y="995363"/>
                      <a:ext cx="290512" cy="8223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en-GB" sz="2400"/>
                    </a:p>
                    <a:p>
                      <a:pPr>
                        <a:buFontTx/>
                        <a:buChar char="•"/>
                      </a:pPr>
                      <a:endParaRPr lang="en-GB" sz="2400"/>
                    </a:p>
                  </p:txBody>
                </p:sp>
                <p:grpSp>
                  <p:nvGrpSpPr>
                    <p:cNvPr id="10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2000" y="1066801"/>
                      <a:ext cx="457200" cy="304800"/>
                      <a:chOff x="816" y="912"/>
                      <a:chExt cx="288" cy="192"/>
                    </a:xfrm>
                  </p:grpSpPr>
                  <p:sp>
                    <p:nvSpPr>
                      <p:cNvPr id="59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16" y="912"/>
                        <a:ext cx="288" cy="19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CA"/>
                      </a:p>
                    </p:txBody>
                  </p:sp>
                  <p:sp>
                    <p:nvSpPr>
                      <p:cNvPr id="6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82" y="932"/>
                        <a:ext cx="131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1" hangingPunct="1"/>
                        <a:r>
                          <a:rPr lang="en-US" sz="1600" i="1" dirty="0" smtClean="0"/>
                          <a:t>A</a:t>
                        </a:r>
                        <a:endParaRPr lang="en-US" sz="1600" i="1" dirty="0"/>
                      </a:p>
                    </p:txBody>
                  </p:sp>
                </p:grpSp>
                <p:sp>
                  <p:nvSpPr>
                    <p:cNvPr id="46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90600" y="1371600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3284" y="1046721"/>
                      <a:ext cx="457201" cy="304801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8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4394" y="1354867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9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1663014"/>
                      <a:ext cx="2803793" cy="1338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2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0" name="Line 14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990601" y="2009774"/>
                      <a:ext cx="2803793" cy="1274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1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2330665"/>
                      <a:ext cx="2803793" cy="772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none" w="med" len="med"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2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69717" y="1457583"/>
                      <a:ext cx="2824676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Random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i="1" dirty="0" smtClean="0"/>
                        <a:t> Nonce 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endParaRPr lang="en-US" sz="1600" dirty="0" smtClean="0">
                        <a:solidFill>
                          <a:srgbClr val="002060"/>
                        </a:solidFill>
                      </a:endParaRPr>
                    </a:p>
                  </p:txBody>
                </p:sp>
                <p:sp>
                  <p:nvSpPr>
                    <p:cNvPr id="5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01713" y="2665413"/>
                      <a:ext cx="2797816" cy="421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triangl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5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1074" y="2093913"/>
                      <a:ext cx="2773319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{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, 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  <a:r>
                        <a:rPr lang="en-US" sz="1600" i="1" dirty="0" smtClean="0"/>
                        <a:t>,</a:t>
                      </a:r>
                      <a:r>
                        <a:rPr lang="en-US" sz="1600" dirty="0" smtClean="0"/>
                        <a:t>[</a:t>
                      </a:r>
                      <a:r>
                        <a:rPr lang="en-US" sz="1600" i="1" dirty="0" err="1" smtClean="0"/>
                        <a:t>Cert</a:t>
                      </a:r>
                      <a:r>
                        <a:rPr lang="en-US" sz="1600" baseline="-25000" dirty="0" err="1" smtClean="0"/>
                        <a:t>CA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i="1" dirty="0" err="1" smtClean="0"/>
                        <a:t>,Q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dirty="0" smtClean="0"/>
                        <a:t>)</a:t>
                      </a:r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,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1600" i="1" dirty="0" err="1" smtClean="0"/>
                        <a:t>sign</a:t>
                      </a:r>
                      <a:r>
                        <a:rPr lang="en-US" sz="1600" i="1" baseline="-25000" dirty="0" err="1" smtClean="0"/>
                        <a:t>A</a:t>
                      </a:r>
                      <a:r>
                        <a:rPr lang="en-US" sz="1600" dirty="0" smtClean="0"/>
                        <a:t>]}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KEK2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p:txBody>
                </p:sp>
                <p:sp>
                  <p:nvSpPr>
                    <p:cNvPr id="5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3000" y="2438400"/>
                      <a:ext cx="124506" cy="1866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1" hangingPunct="1"/>
                      <a:endParaRPr lang="en-US" dirty="0"/>
                    </a:p>
                  </p:txBody>
                </p:sp>
              </p:grpSp>
              <p:sp>
                <p:nvSpPr>
                  <p:cNvPr id="42" name="Left Brace 41"/>
                  <p:cNvSpPr/>
                  <p:nvPr/>
                </p:nvSpPr>
                <p:spPr bwMode="auto">
                  <a:xfrm>
                    <a:off x="762000" y="16002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3" name="Left Brace 42"/>
                  <p:cNvSpPr/>
                  <p:nvPr/>
                </p:nvSpPr>
                <p:spPr bwMode="auto">
                  <a:xfrm>
                    <a:off x="762000" y="22860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4890541" y="2057400"/>
                  <a:ext cx="1175694" cy="22818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sz="1600" dirty="0" smtClean="0"/>
                    <a:t>Key Establishment</a:t>
                  </a:r>
                  <a:endParaRPr lang="en-CA" sz="1600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4905531" y="2743200"/>
                  <a:ext cx="1136799" cy="22818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sz="1600" dirty="0" smtClean="0"/>
                    <a:t>Key Confirmation</a:t>
                  </a:r>
                  <a:endParaRPr lang="en-CA" sz="1600" dirty="0"/>
                </a:p>
              </p:txBody>
            </p:sp>
          </p:grpSp>
          <p:sp>
            <p:nvSpPr>
              <p:cNvPr id="124" name="Text Box 7"/>
              <p:cNvSpPr txBox="1">
                <a:spLocks noChangeArrowheads="1"/>
              </p:cNvSpPr>
              <p:nvPr/>
            </p:nvSpPr>
            <p:spPr bwMode="auto">
              <a:xfrm>
                <a:off x="6400800" y="1752600"/>
                <a:ext cx="309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600" i="1" dirty="0" smtClean="0"/>
                  <a:t>B</a:t>
                </a:r>
                <a:endParaRPr lang="en-US" sz="1600" i="1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438400" y="2743200"/>
                <a:ext cx="4114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Random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sz="1600" dirty="0" smtClean="0"/>
                  <a:t>,</a:t>
                </a:r>
                <a:r>
                  <a:rPr lang="en-US" sz="1600" i="1" dirty="0" smtClean="0"/>
                  <a:t> Nonce 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B</a:t>
                </a:r>
                <a:endParaRPr lang="en-US" sz="1600" dirty="0" smtClean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28" name="Text Box 19"/>
              <p:cNvSpPr txBox="1">
                <a:spLocks noChangeArrowheads="1"/>
              </p:cNvSpPr>
              <p:nvPr/>
            </p:nvSpPr>
            <p:spPr bwMode="auto">
              <a:xfrm>
                <a:off x="2438400" y="3733800"/>
                <a:ext cx="4114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{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B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, 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A</a:t>
                </a:r>
                <a:r>
                  <a:rPr lang="en-US" sz="1600" i="1" dirty="0" smtClean="0"/>
                  <a:t>,</a:t>
                </a:r>
                <a:r>
                  <a:rPr lang="en-US" sz="1600" dirty="0" smtClean="0"/>
                  <a:t>[</a:t>
                </a:r>
                <a:r>
                  <a:rPr lang="en-US" sz="1600" i="1" dirty="0" err="1" smtClean="0"/>
                  <a:t>Cert</a:t>
                </a:r>
                <a:r>
                  <a:rPr lang="en-US" sz="1600" baseline="-25000" dirty="0" err="1" smtClean="0"/>
                  <a:t>CA</a:t>
                </a:r>
                <a:r>
                  <a:rPr lang="en-US" sz="1600" dirty="0" smtClean="0"/>
                  <a:t>(</a:t>
                </a:r>
                <a:r>
                  <a:rPr lang="en-US" sz="1600" i="1" dirty="0" err="1" smtClean="0"/>
                  <a:t>Id</a:t>
                </a:r>
                <a:r>
                  <a:rPr lang="en-US" sz="1600" baseline="-25000" dirty="0" err="1" smtClean="0"/>
                  <a:t>B</a:t>
                </a:r>
                <a:r>
                  <a:rPr lang="en-US" sz="1600" i="1" dirty="0" err="1" smtClean="0"/>
                  <a:t>,Q</a:t>
                </a:r>
                <a:r>
                  <a:rPr lang="en-US" sz="1600" baseline="-25000" dirty="0" err="1" smtClean="0"/>
                  <a:t>B</a:t>
                </a:r>
                <a:r>
                  <a:rPr lang="en-US" sz="1600" dirty="0" smtClean="0"/>
                  <a:t>)</a:t>
                </a:r>
                <a:r>
                  <a:rPr lang="en-US" sz="1600" dirty="0" smtClean="0">
                    <a:solidFill>
                      <a:schemeClr val="accent2"/>
                    </a:solidFill>
                  </a:rPr>
                  <a:t>,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 </a:t>
                </a:r>
                <a:r>
                  <a:rPr lang="en-US" sz="1600" i="1" dirty="0" err="1" smtClean="0"/>
                  <a:t>sign</a:t>
                </a:r>
                <a:r>
                  <a:rPr lang="en-US" sz="1600" i="1" baseline="-25000" dirty="0" err="1" smtClean="0"/>
                  <a:t>B</a:t>
                </a:r>
                <a:r>
                  <a:rPr lang="en-US" sz="1600" dirty="0" smtClean="0"/>
                  <a:t>]}</a:t>
                </a:r>
                <a:r>
                  <a:rPr lang="en-US" sz="1600" baseline="-25000" dirty="0" smtClean="0">
                    <a:solidFill>
                      <a:srgbClr val="FF0000"/>
                    </a:solidFill>
                  </a:rPr>
                  <a:t>KEK2</a:t>
                </a:r>
                <a:r>
                  <a:rPr lang="en-US" sz="1600" dirty="0" smtClean="0"/>
                  <a:t> </a:t>
                </a:r>
              </a:p>
            </p:txBody>
          </p:sp>
        </p:grpSp>
        <p:sp>
          <p:nvSpPr>
            <p:cNvPr id="135" name="TextBox 134"/>
            <p:cNvSpPr txBox="1"/>
            <p:nvPr/>
          </p:nvSpPr>
          <p:spPr>
            <a:xfrm>
              <a:off x="2142661" y="11430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STA</a:t>
              </a:r>
              <a:endParaRPr lang="en-US" b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365380" y="1143000"/>
              <a:ext cx="3898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AP</a:t>
              </a:r>
              <a:endParaRPr lang="en-US" b="1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r>
              <a:rPr lang="en-US" dirty="0" smtClean="0"/>
              <a:t>March 19, 2013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7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865098" y="533400"/>
            <a:ext cx="5666168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Protocol Recap with “Piggy-Backed Info”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0" y="1066800"/>
            <a:ext cx="9144000" cy="65351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>
              <a:solidFill>
                <a:srgbClr val="FF0000"/>
              </a:solidFill>
            </a:endParaRP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r>
              <a:rPr lang="en-GB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Notes: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Key confirmation messages can become quite large, due to accumulation of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certificates;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signature; 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“piggy-backed info”.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Certificate (chain) verification has to happen </a:t>
            </a:r>
            <a:r>
              <a:rPr lang="en-GB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after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completion of the key computation (thus, forcing</a:t>
            </a:r>
          </a:p>
          <a:p>
            <a:pPr marL="342900" indent="-342900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a serialized implementation, rather than option to carry out computations between A and B in parallel).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Processing of “piggy-backed info” can only be initiated </a:t>
            </a:r>
            <a:r>
              <a:rPr lang="en-GB" sz="1600" i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after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receipt of STA’s key confirmation message</a:t>
            </a:r>
          </a:p>
          <a:p>
            <a:pPr marL="342900" indent="-342900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	(thus, precluding optional implementation of “aggressive scheme” modes (see, 13/041r4, Slides 36-37). </a:t>
            </a:r>
          </a:p>
          <a:p>
            <a:pPr marL="342900" indent="-342900">
              <a:buFont typeface="Symbol" pitchFamily="18" charset="2"/>
              <a:buChar char="-"/>
            </a:pPr>
            <a:endParaRPr lang="en-GB" sz="1600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baseline="-25000" dirty="0" smtClean="0"/>
          </a:p>
        </p:txBody>
      </p:sp>
      <p:grpSp>
        <p:nvGrpSpPr>
          <p:cNvPr id="2" name="Group 136"/>
          <p:cNvGrpSpPr/>
          <p:nvPr/>
        </p:nvGrpSpPr>
        <p:grpSpPr>
          <a:xfrm>
            <a:off x="1143000" y="1219200"/>
            <a:ext cx="6736255" cy="3048000"/>
            <a:chOff x="152400" y="1143000"/>
            <a:chExt cx="6736255" cy="3048000"/>
          </a:xfrm>
        </p:grpSpPr>
        <p:grpSp>
          <p:nvGrpSpPr>
            <p:cNvPr id="3" name="Group 131"/>
            <p:cNvGrpSpPr/>
            <p:nvPr/>
          </p:nvGrpSpPr>
          <p:grpSpPr>
            <a:xfrm>
              <a:off x="152400" y="1371600"/>
              <a:ext cx="6736255" cy="2819400"/>
              <a:chOff x="152400" y="1600200"/>
              <a:chExt cx="6736255" cy="2819400"/>
            </a:xfrm>
          </p:grpSpPr>
          <p:sp>
            <p:nvSpPr>
              <p:cNvPr id="79893" name="Text Box 21"/>
              <p:cNvSpPr txBox="1">
                <a:spLocks noChangeArrowheads="1"/>
              </p:cNvSpPr>
              <p:nvPr/>
            </p:nvSpPr>
            <p:spPr bwMode="auto">
              <a:xfrm>
                <a:off x="669925" y="3338513"/>
                <a:ext cx="18415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1600"/>
              </a:p>
            </p:txBody>
          </p:sp>
          <p:grpSp>
            <p:nvGrpSpPr>
              <p:cNvPr id="4" name="Group 91"/>
              <p:cNvGrpSpPr>
                <a:grpSpLocks noChangeAspect="1"/>
              </p:cNvGrpSpPr>
              <p:nvPr/>
            </p:nvGrpSpPr>
            <p:grpSpPr>
              <a:xfrm>
                <a:off x="152400" y="1600200"/>
                <a:ext cx="6736255" cy="2819400"/>
                <a:chOff x="4890541" y="1326629"/>
                <a:chExt cx="4540144" cy="1900237"/>
              </a:xfrm>
            </p:grpSpPr>
            <p:grpSp>
              <p:nvGrpSpPr>
                <p:cNvPr id="5" name="Group 39"/>
                <p:cNvGrpSpPr/>
                <p:nvPr/>
              </p:nvGrpSpPr>
              <p:grpSpPr>
                <a:xfrm>
                  <a:off x="6172200" y="1326629"/>
                  <a:ext cx="3258485" cy="1900237"/>
                  <a:chOff x="762000" y="995363"/>
                  <a:chExt cx="3258485" cy="1900237"/>
                </a:xfrm>
              </p:grpSpPr>
              <p:grpSp>
                <p:nvGrpSpPr>
                  <p:cNvPr id="6" name="Group 31"/>
                  <p:cNvGrpSpPr/>
                  <p:nvPr/>
                </p:nvGrpSpPr>
                <p:grpSpPr>
                  <a:xfrm>
                    <a:off x="762000" y="995363"/>
                    <a:ext cx="3258485" cy="1900237"/>
                    <a:chOff x="762000" y="995363"/>
                    <a:chExt cx="3258485" cy="1900237"/>
                  </a:xfrm>
                </p:grpSpPr>
                <p:sp>
                  <p:nvSpPr>
                    <p:cNvPr id="44" name="Text Box 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98588" y="995363"/>
                      <a:ext cx="290512" cy="8223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en-GB" sz="2400"/>
                    </a:p>
                    <a:p>
                      <a:pPr>
                        <a:buFontTx/>
                        <a:buChar char="•"/>
                      </a:pPr>
                      <a:endParaRPr lang="en-GB" sz="2400"/>
                    </a:p>
                  </p:txBody>
                </p:sp>
                <p:grpSp>
                  <p:nvGrpSpPr>
                    <p:cNvPr id="7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2000" y="1066801"/>
                      <a:ext cx="457200" cy="304800"/>
                      <a:chOff x="816" y="912"/>
                      <a:chExt cx="288" cy="192"/>
                    </a:xfrm>
                  </p:grpSpPr>
                  <p:sp>
                    <p:nvSpPr>
                      <p:cNvPr id="59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16" y="912"/>
                        <a:ext cx="288" cy="19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CA"/>
                      </a:p>
                    </p:txBody>
                  </p:sp>
                  <p:sp>
                    <p:nvSpPr>
                      <p:cNvPr id="6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82" y="932"/>
                        <a:ext cx="131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1" hangingPunct="1"/>
                        <a:r>
                          <a:rPr lang="en-US" sz="1600" i="1" dirty="0" smtClean="0"/>
                          <a:t>A</a:t>
                        </a:r>
                        <a:endParaRPr lang="en-US" sz="1600" i="1" dirty="0"/>
                      </a:p>
                    </p:txBody>
                  </p:sp>
                </p:grpSp>
                <p:sp>
                  <p:nvSpPr>
                    <p:cNvPr id="46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90600" y="1371600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3284" y="1046721"/>
                      <a:ext cx="457201" cy="304801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8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4394" y="1354867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9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1663014"/>
                      <a:ext cx="2803793" cy="1338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2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0" name="Line 14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990601" y="2009774"/>
                      <a:ext cx="2803793" cy="1274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1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2330665"/>
                      <a:ext cx="2803793" cy="772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none" w="med" len="med"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2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69717" y="1457583"/>
                      <a:ext cx="2824676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Random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i="1" dirty="0" smtClean="0"/>
                        <a:t> Nonce 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endParaRPr lang="en-US" sz="1600" dirty="0" smtClean="0">
                        <a:solidFill>
                          <a:srgbClr val="002060"/>
                        </a:solidFill>
                      </a:endParaRPr>
                    </a:p>
                  </p:txBody>
                </p:sp>
                <p:sp>
                  <p:nvSpPr>
                    <p:cNvPr id="5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01713" y="2665413"/>
                      <a:ext cx="2797816" cy="421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triangl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5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1074" y="2093913"/>
                      <a:ext cx="2773319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{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, 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  <a:r>
                        <a:rPr lang="en-US" sz="1600" i="1" dirty="0" smtClean="0"/>
                        <a:t>,</a:t>
                      </a:r>
                      <a:r>
                        <a:rPr lang="en-US" sz="1600" dirty="0" smtClean="0"/>
                        <a:t>[</a:t>
                      </a:r>
                      <a:r>
                        <a:rPr lang="en-US" sz="1600" i="1" dirty="0" err="1" smtClean="0"/>
                        <a:t>Cert</a:t>
                      </a:r>
                      <a:r>
                        <a:rPr lang="en-US" sz="1600" baseline="-25000" dirty="0" err="1" smtClean="0"/>
                        <a:t>CA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i="1" dirty="0" err="1" smtClean="0"/>
                        <a:t>,Q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dirty="0" smtClean="0"/>
                        <a:t>)</a:t>
                      </a:r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,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1600" i="1" dirty="0" err="1" smtClean="0"/>
                        <a:t>sign</a:t>
                      </a:r>
                      <a:r>
                        <a:rPr lang="en-US" sz="1600" i="1" baseline="-25000" dirty="0" err="1" smtClean="0"/>
                        <a:t>A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Text</a:t>
                      </a:r>
                      <a:r>
                        <a:rPr lang="en-US" sz="1600" i="1" baseline="-250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</a:t>
                      </a:r>
                      <a:r>
                        <a:rPr lang="en-US" sz="1600" dirty="0" smtClean="0"/>
                        <a:t>]}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KEK2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p:txBody>
                </p:sp>
                <p:sp>
                  <p:nvSpPr>
                    <p:cNvPr id="5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3000" y="2438400"/>
                      <a:ext cx="124506" cy="1866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1" hangingPunct="1"/>
                      <a:endParaRPr lang="en-US" dirty="0"/>
                    </a:p>
                  </p:txBody>
                </p:sp>
              </p:grpSp>
              <p:sp>
                <p:nvSpPr>
                  <p:cNvPr id="42" name="Left Brace 41"/>
                  <p:cNvSpPr/>
                  <p:nvPr/>
                </p:nvSpPr>
                <p:spPr bwMode="auto">
                  <a:xfrm>
                    <a:off x="762000" y="16002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3" name="Left Brace 42"/>
                  <p:cNvSpPr/>
                  <p:nvPr/>
                </p:nvSpPr>
                <p:spPr bwMode="auto">
                  <a:xfrm>
                    <a:off x="762000" y="22860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4890541" y="2057400"/>
                  <a:ext cx="13548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Establishment</a:t>
                  </a:r>
                  <a:endParaRPr lang="en-CA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4905531" y="2743200"/>
                  <a:ext cx="131157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Confirmation</a:t>
                  </a:r>
                  <a:endParaRPr lang="en-CA" dirty="0"/>
                </a:p>
              </p:txBody>
            </p:sp>
          </p:grpSp>
          <p:sp>
            <p:nvSpPr>
              <p:cNvPr id="124" name="Text Box 7"/>
              <p:cNvSpPr txBox="1">
                <a:spLocks noChangeArrowheads="1"/>
              </p:cNvSpPr>
              <p:nvPr/>
            </p:nvSpPr>
            <p:spPr bwMode="auto">
              <a:xfrm>
                <a:off x="6400800" y="1752600"/>
                <a:ext cx="309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600" i="1" dirty="0" smtClean="0"/>
                  <a:t>B</a:t>
                </a:r>
                <a:endParaRPr lang="en-US" sz="1600" i="1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438400" y="2743200"/>
                <a:ext cx="4114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Random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sz="1600" dirty="0" smtClean="0"/>
                  <a:t>,</a:t>
                </a:r>
                <a:r>
                  <a:rPr lang="en-US" sz="1600" i="1" dirty="0" smtClean="0"/>
                  <a:t> Nonce 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B</a:t>
                </a:r>
                <a:endParaRPr lang="en-US" sz="1600" dirty="0" smtClean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28" name="Text Box 19"/>
              <p:cNvSpPr txBox="1">
                <a:spLocks noChangeArrowheads="1"/>
              </p:cNvSpPr>
              <p:nvPr/>
            </p:nvSpPr>
            <p:spPr bwMode="auto">
              <a:xfrm>
                <a:off x="2438400" y="3733800"/>
                <a:ext cx="4114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endParaRPr lang="en-US" sz="1600" dirty="0" smtClean="0"/>
              </a:p>
            </p:txBody>
          </p:sp>
        </p:grpSp>
        <p:sp>
          <p:nvSpPr>
            <p:cNvPr id="135" name="TextBox 134"/>
            <p:cNvSpPr txBox="1"/>
            <p:nvPr/>
          </p:nvSpPr>
          <p:spPr>
            <a:xfrm>
              <a:off x="2142661" y="11430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STA</a:t>
              </a:r>
              <a:endParaRPr lang="en-US" b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365380" y="1143000"/>
              <a:ext cx="3898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AP</a:t>
              </a:r>
              <a:endParaRPr lang="en-US" b="1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581400" y="3581400"/>
            <a:ext cx="38270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US" sz="1600" dirty="0" smtClean="0"/>
              <a:t>{</a:t>
            </a:r>
            <a:r>
              <a:rPr lang="en-US" sz="1600" i="1" dirty="0" smtClean="0">
                <a:solidFill>
                  <a:srgbClr val="002060"/>
                </a:solidFill>
              </a:rPr>
              <a:t>N</a:t>
            </a:r>
            <a:r>
              <a:rPr lang="en-US" sz="1600" i="1" baseline="-25000" dirty="0" smtClean="0">
                <a:solidFill>
                  <a:srgbClr val="002060"/>
                </a:solidFill>
              </a:rPr>
              <a:t>B</a:t>
            </a:r>
            <a:r>
              <a:rPr lang="en-US" sz="1600" i="1" dirty="0" smtClean="0">
                <a:solidFill>
                  <a:srgbClr val="002060"/>
                </a:solidFill>
              </a:rPr>
              <a:t>, N</a:t>
            </a:r>
            <a:r>
              <a:rPr lang="en-US" sz="1600" i="1" baseline="-25000" dirty="0" smtClean="0">
                <a:solidFill>
                  <a:srgbClr val="002060"/>
                </a:solidFill>
              </a:rPr>
              <a:t>A</a:t>
            </a:r>
            <a:r>
              <a:rPr lang="en-US" sz="1600" i="1" dirty="0" smtClean="0"/>
              <a:t>,</a:t>
            </a:r>
            <a:r>
              <a:rPr lang="en-US" sz="1600" dirty="0" smtClean="0"/>
              <a:t>[</a:t>
            </a:r>
            <a:r>
              <a:rPr lang="en-US" sz="1600" i="1" dirty="0" err="1" smtClean="0"/>
              <a:t>Cert</a:t>
            </a:r>
            <a:r>
              <a:rPr lang="en-US" sz="1600" baseline="-25000" dirty="0" err="1" smtClean="0"/>
              <a:t>CA</a:t>
            </a:r>
            <a:r>
              <a:rPr lang="en-US" sz="1600" dirty="0" smtClean="0"/>
              <a:t>(</a:t>
            </a:r>
            <a:r>
              <a:rPr lang="en-US" sz="1600" i="1" dirty="0" err="1" smtClean="0"/>
              <a:t>Id</a:t>
            </a:r>
            <a:r>
              <a:rPr lang="en-US" sz="1600" baseline="-25000" dirty="0" err="1" smtClean="0"/>
              <a:t>B</a:t>
            </a:r>
            <a:r>
              <a:rPr lang="en-US" sz="1600" i="1" dirty="0" err="1" smtClean="0"/>
              <a:t>,Q</a:t>
            </a:r>
            <a:r>
              <a:rPr lang="en-US" sz="1600" baseline="-25000" dirty="0" err="1" smtClean="0"/>
              <a:t>B</a:t>
            </a:r>
            <a:r>
              <a:rPr lang="en-US" sz="1600" dirty="0" smtClean="0"/>
              <a:t>)</a:t>
            </a:r>
            <a:r>
              <a:rPr lang="en-US" sz="1600" dirty="0" smtClean="0">
                <a:solidFill>
                  <a:schemeClr val="accent2"/>
                </a:solidFill>
              </a:rPr>
              <a:t>,</a:t>
            </a:r>
            <a:r>
              <a:rPr lang="en-US" sz="1600" i="1" dirty="0" smtClean="0">
                <a:solidFill>
                  <a:schemeClr val="accent2"/>
                </a:solidFill>
              </a:rPr>
              <a:t> </a:t>
            </a:r>
            <a:r>
              <a:rPr lang="en-US" sz="1600" i="1" dirty="0" err="1" smtClean="0"/>
              <a:t>sign</a:t>
            </a:r>
            <a:r>
              <a:rPr lang="en-US" sz="1600" i="1" baseline="-25000" dirty="0" err="1" smtClean="0"/>
              <a:t>B</a:t>
            </a:r>
            <a:r>
              <a:rPr lang="en-US" sz="1600" dirty="0" smtClean="0"/>
              <a:t>, </a:t>
            </a:r>
            <a:r>
              <a:rPr lang="en-US" sz="1600" i="1" dirty="0" err="1" smtClean="0">
                <a:solidFill>
                  <a:schemeClr val="accent1">
                    <a:lumMod val="50000"/>
                  </a:schemeClr>
                </a:solidFill>
              </a:rPr>
              <a:t>Text</a:t>
            </a:r>
            <a:r>
              <a:rPr lang="en-US" sz="1600" i="1" baseline="-25000" dirty="0" err="1" smtClean="0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en-US" sz="1600" dirty="0" smtClean="0"/>
              <a:t>]}</a:t>
            </a:r>
            <a:r>
              <a:rPr lang="en-US" sz="1600" baseline="-25000" dirty="0" smtClean="0">
                <a:solidFill>
                  <a:srgbClr val="FF0000"/>
                </a:solidFill>
              </a:rPr>
              <a:t>KEK2</a:t>
            </a:r>
            <a:r>
              <a:rPr lang="en-US" sz="1600" dirty="0" smtClean="0"/>
              <a:t> 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r>
              <a:rPr lang="en-US" dirty="0" smtClean="0"/>
              <a:t>March 19, 2013</a:t>
            </a:r>
            <a:endParaRPr lang="en-US" dirty="0"/>
          </a:p>
        </p:txBody>
      </p:sp>
      <p:sp>
        <p:nvSpPr>
          <p:cNvPr id="2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5892558" y="6475413"/>
            <a:ext cx="2651367" cy="184666"/>
          </a:xfrm>
        </p:spPr>
        <p:txBody>
          <a:bodyPr/>
          <a:lstStyle/>
          <a:p>
            <a:r>
              <a:rPr lang="en-US" dirty="0"/>
              <a:t>Ren</a:t>
            </a:r>
            <a:r>
              <a:rPr lang="en-US" dirty="0">
                <a:cs typeface="Times New Roman" pitchFamily="-65" charset="0"/>
              </a:rPr>
              <a:t>é </a:t>
            </a:r>
            <a:r>
              <a:rPr lang="en-US" dirty="0" smtClean="0">
                <a:cs typeface="Times New Roman" pitchFamily="-65" charset="0"/>
              </a:rPr>
              <a:t>Struik (Struik Security Consultancy)</a:t>
            </a:r>
            <a:endParaRPr lang="en-US" dirty="0"/>
          </a:p>
        </p:txBody>
      </p:sp>
      <p:sp>
        <p:nvSpPr>
          <p:cNvPr id="2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9EED909D-8113-43DE-924F-A421621AFCD2}" type="slidenum">
              <a:rPr lang="en-US"/>
              <a:pPr/>
              <a:t>8</a:t>
            </a:fld>
            <a:endParaRPr lang="en-US"/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2933498" y="533400"/>
            <a:ext cx="3529364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Suggested Protocol Flows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0" y="1066800"/>
            <a:ext cx="9144000" cy="61657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>
              <a:solidFill>
                <a:srgbClr val="FF0000"/>
              </a:solidFill>
            </a:endParaRPr>
          </a:p>
          <a:p>
            <a:pPr marL="342900" indent="-342900"/>
            <a:endParaRPr lang="en-CA" sz="2000" u="sng" dirty="0" smtClean="0"/>
          </a:p>
          <a:p>
            <a:pPr marL="342900" indent="-342900"/>
            <a:endParaRPr lang="en-CA" sz="2000" u="sng" dirty="0" smtClean="0"/>
          </a:p>
          <a:p>
            <a:pPr marL="342900" indent="-342900"/>
            <a:r>
              <a:rPr lang="en-GB" sz="16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Notes: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Easy fragmentation/defragmentation of Authentication frames (since no 802.11-2012 frame protection);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Fragmentation on Association frames possible (since no 802.11-2012 frame protection of those frames);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All objects that do not fit restrictions of IEs can easily be represented as field elements (in 802.11-2012’s 8.4.1 sense).</a:t>
            </a:r>
          </a:p>
          <a:p>
            <a:pPr marL="342900" indent="-342900">
              <a:buFont typeface="Wingdings" pitchFamily="2" charset="2"/>
              <a:buChar char="§"/>
            </a:pP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Intra-frame fragmentation of higher-layer TLV objects (13/133r3) can be handled uniformly and aligned</a:t>
            </a:r>
          </a:p>
          <a:p>
            <a:pPr marL="342900" indent="-342900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with 802.11-2012 fragmentation/re-assembly Sequence Control Field approach (details in next slides)</a:t>
            </a:r>
          </a:p>
          <a:p>
            <a:pPr marL="342900" indent="-342900">
              <a:lnSpc>
                <a:spcPct val="150000"/>
              </a:lnSpc>
            </a:pPr>
            <a:r>
              <a:rPr lang="en-GB" sz="1600" u="sng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Further “ugly” optimization: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342900" indent="-342900"/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Partition certificate that “just does not fit” over 1rst/3</a:t>
            </a:r>
            <a:r>
              <a:rPr lang="en-GB" sz="1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rd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flow, resp. 2</a:t>
            </a:r>
            <a:r>
              <a:rPr lang="en-GB" sz="1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nd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/4</a:t>
            </a:r>
            <a:r>
              <a:rPr lang="en-GB" sz="1600" baseline="300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</a:t>
            </a:r>
            <a:r>
              <a:rPr lang="en-GB" sz="16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flow (thus, not increasing #flows)</a:t>
            </a:r>
            <a:endParaRPr lang="en-GB" sz="1600" u="sng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dirty="0" smtClean="0">
              <a:sym typeface="Symbol"/>
            </a:endParaRPr>
          </a:p>
          <a:p>
            <a:pPr marL="342900" indent="-342900"/>
            <a:endParaRPr lang="en-CA" sz="1600" baseline="-25000" dirty="0" smtClean="0"/>
          </a:p>
        </p:txBody>
      </p:sp>
      <p:grpSp>
        <p:nvGrpSpPr>
          <p:cNvPr id="2" name="Group 136"/>
          <p:cNvGrpSpPr/>
          <p:nvPr/>
        </p:nvGrpSpPr>
        <p:grpSpPr>
          <a:xfrm>
            <a:off x="1143000" y="1219200"/>
            <a:ext cx="6736255" cy="3048000"/>
            <a:chOff x="152400" y="1143000"/>
            <a:chExt cx="6736255" cy="3048000"/>
          </a:xfrm>
        </p:grpSpPr>
        <p:grpSp>
          <p:nvGrpSpPr>
            <p:cNvPr id="3" name="Group 131"/>
            <p:cNvGrpSpPr/>
            <p:nvPr/>
          </p:nvGrpSpPr>
          <p:grpSpPr>
            <a:xfrm>
              <a:off x="152400" y="1371600"/>
              <a:ext cx="6736255" cy="2819400"/>
              <a:chOff x="152400" y="1600200"/>
              <a:chExt cx="6736255" cy="2819400"/>
            </a:xfrm>
          </p:grpSpPr>
          <p:sp>
            <p:nvSpPr>
              <p:cNvPr id="79893" name="Text Box 21"/>
              <p:cNvSpPr txBox="1">
                <a:spLocks noChangeArrowheads="1"/>
              </p:cNvSpPr>
              <p:nvPr/>
            </p:nvSpPr>
            <p:spPr bwMode="auto">
              <a:xfrm>
                <a:off x="669925" y="3338513"/>
                <a:ext cx="184150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endParaRPr lang="en-US" sz="1600"/>
              </a:p>
            </p:txBody>
          </p:sp>
          <p:grpSp>
            <p:nvGrpSpPr>
              <p:cNvPr id="4" name="Group 91"/>
              <p:cNvGrpSpPr>
                <a:grpSpLocks noChangeAspect="1"/>
              </p:cNvGrpSpPr>
              <p:nvPr/>
            </p:nvGrpSpPr>
            <p:grpSpPr>
              <a:xfrm>
                <a:off x="152400" y="1600200"/>
                <a:ext cx="6736255" cy="2819400"/>
                <a:chOff x="4890541" y="1326629"/>
                <a:chExt cx="4540144" cy="1900237"/>
              </a:xfrm>
            </p:grpSpPr>
            <p:grpSp>
              <p:nvGrpSpPr>
                <p:cNvPr id="5" name="Group 39"/>
                <p:cNvGrpSpPr/>
                <p:nvPr/>
              </p:nvGrpSpPr>
              <p:grpSpPr>
                <a:xfrm>
                  <a:off x="6172200" y="1326629"/>
                  <a:ext cx="3258485" cy="1900237"/>
                  <a:chOff x="762000" y="995363"/>
                  <a:chExt cx="3258485" cy="1900237"/>
                </a:xfrm>
              </p:grpSpPr>
              <p:grpSp>
                <p:nvGrpSpPr>
                  <p:cNvPr id="6" name="Group 31"/>
                  <p:cNvGrpSpPr/>
                  <p:nvPr/>
                </p:nvGrpSpPr>
                <p:grpSpPr>
                  <a:xfrm>
                    <a:off x="762000" y="995363"/>
                    <a:ext cx="3258485" cy="1900237"/>
                    <a:chOff x="762000" y="995363"/>
                    <a:chExt cx="3258485" cy="1900237"/>
                  </a:xfrm>
                </p:grpSpPr>
                <p:sp>
                  <p:nvSpPr>
                    <p:cNvPr id="44" name="Text Box 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398588" y="995363"/>
                      <a:ext cx="290512" cy="822325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endParaRPr lang="en-GB" sz="2400"/>
                    </a:p>
                    <a:p>
                      <a:pPr>
                        <a:buFontTx/>
                        <a:buChar char="•"/>
                      </a:pPr>
                      <a:endParaRPr lang="en-GB" sz="2400"/>
                    </a:p>
                  </p:txBody>
                </p:sp>
                <p:grpSp>
                  <p:nvGrpSpPr>
                    <p:cNvPr id="7" name="Group 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762000" y="1066801"/>
                      <a:ext cx="457200" cy="304800"/>
                      <a:chOff x="816" y="912"/>
                      <a:chExt cx="288" cy="192"/>
                    </a:xfrm>
                  </p:grpSpPr>
                  <p:sp>
                    <p:nvSpPr>
                      <p:cNvPr id="59" name="Rectangle 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816" y="912"/>
                        <a:ext cx="288" cy="192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 anchor="ctr"/>
                      <a:lstStyle/>
                      <a:p>
                        <a:endParaRPr lang="en-CA"/>
                      </a:p>
                    </p:txBody>
                  </p:sp>
                  <p:sp>
                    <p:nvSpPr>
                      <p:cNvPr id="60" name="Text Box 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82" y="932"/>
                        <a:ext cx="131" cy="144"/>
                      </a:xfrm>
                      <a:prstGeom prst="rect">
                        <a:avLst/>
                      </a:prstGeom>
                      <a:noFill/>
                      <a:ln w="9525">
                        <a:noFill/>
                        <a:miter lim="800000"/>
                        <a:headEnd/>
                        <a:tailEnd/>
                      </a:ln>
                      <a:effectLst/>
                    </p:spPr>
                    <p:txBody>
                      <a:bodyPr wrap="none">
                        <a:spAutoFit/>
                      </a:bodyPr>
                      <a:lstStyle/>
                      <a:p>
                        <a:pPr eaLnBrk="1" hangingPunct="1"/>
                        <a:r>
                          <a:rPr lang="en-US" sz="1600" i="1" dirty="0" smtClean="0"/>
                          <a:t>A</a:t>
                        </a:r>
                        <a:endParaRPr lang="en-US" sz="1600" i="1" dirty="0"/>
                      </a:p>
                    </p:txBody>
                  </p:sp>
                </p:grpSp>
                <p:sp>
                  <p:nvSpPr>
                    <p:cNvPr id="46" name="Line 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990600" y="1371600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7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563284" y="1046721"/>
                      <a:ext cx="457201" cy="304801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9525">
                      <a:solidFill>
                        <a:schemeClr val="tx1"/>
                      </a:solidFill>
                      <a:miter lim="800000"/>
                      <a:headEnd/>
                      <a:tailEnd/>
                    </a:ln>
                    <a:effectLst/>
                  </p:spPr>
                  <p:txBody>
                    <a:bodyPr wrap="none" anchor="ctr"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8" name="Line 12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3794394" y="1354867"/>
                      <a:ext cx="0" cy="1524000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49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1663014"/>
                      <a:ext cx="2803793" cy="13386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2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0" name="Line 14"/>
                    <p:cNvSpPr>
                      <a:spLocks noChangeShapeType="1"/>
                    </p:cNvSpPr>
                    <p:nvPr/>
                  </p:nvSpPr>
                  <p:spPr bwMode="auto">
                    <a:xfrm flipH="1" flipV="1">
                      <a:off x="990601" y="2009774"/>
                      <a:ext cx="2803793" cy="1274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1" name="Line 15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990601" y="2330665"/>
                      <a:ext cx="2803793" cy="7723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none" w="med" len="med"/>
                      <a:tailEnd type="triangl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2" name="Text Box 1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969717" y="1457583"/>
                      <a:ext cx="2824676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Random 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X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i="1" dirty="0" smtClean="0"/>
                        <a:t> Nonce 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, </a:t>
                      </a:r>
                      <a:endParaRPr lang="en-US" sz="1600" dirty="0" smtClean="0">
                        <a:solidFill>
                          <a:srgbClr val="002060"/>
                        </a:solidFill>
                      </a:endParaRPr>
                    </a:p>
                  </p:txBody>
                </p:sp>
                <p:sp>
                  <p:nvSpPr>
                    <p:cNvPr id="54" name="Line 18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01713" y="2665413"/>
                      <a:ext cx="2797816" cy="4214"/>
                    </a:xfrm>
                    <a:prstGeom prst="lin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 type="triangle" w="med" len="med"/>
                      <a:tailEnd type="none" w="med" len="med"/>
                    </a:ln>
                    <a:effectLst/>
                  </p:spPr>
                  <p:txBody>
                    <a:bodyPr/>
                    <a:lstStyle/>
                    <a:p>
                      <a:endParaRPr lang="en-CA"/>
                    </a:p>
                  </p:txBody>
                </p:sp>
                <p:sp>
                  <p:nvSpPr>
                    <p:cNvPr id="55" name="Text Box 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021074" y="2093913"/>
                      <a:ext cx="2773319" cy="228181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square">
                      <a:spAutoFit/>
                    </a:bodyPr>
                    <a:lstStyle/>
                    <a:p>
                      <a:pPr algn="ctr" eaLnBrk="1" hangingPunct="1"/>
                      <a:r>
                        <a:rPr lang="en-US" sz="1600" dirty="0" smtClean="0"/>
                        <a:t>{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A</a:t>
                      </a:r>
                      <a:r>
                        <a:rPr lang="en-US" sz="1600" i="1" dirty="0" smtClean="0">
                          <a:solidFill>
                            <a:srgbClr val="002060"/>
                          </a:solidFill>
                        </a:rPr>
                        <a:t>, N</a:t>
                      </a:r>
                      <a:r>
                        <a:rPr lang="en-US" sz="1600" i="1" baseline="-25000" dirty="0" smtClean="0">
                          <a:solidFill>
                            <a:srgbClr val="002060"/>
                          </a:solidFill>
                        </a:rPr>
                        <a:t>B</a:t>
                      </a:r>
                      <a:r>
                        <a:rPr lang="en-US" sz="1600" i="1" dirty="0" smtClean="0"/>
                        <a:t>,</a:t>
                      </a:r>
                      <a:r>
                        <a:rPr lang="en-US" sz="1600" dirty="0" smtClean="0"/>
                        <a:t>[</a:t>
                      </a:r>
                      <a:r>
                        <a:rPr lang="en-US" sz="1600" i="1" dirty="0" err="1" smtClean="0"/>
                        <a:t>Cert</a:t>
                      </a:r>
                      <a:r>
                        <a:rPr lang="en-US" sz="1600" baseline="-25000" dirty="0" err="1" smtClean="0"/>
                        <a:t>CA</a:t>
                      </a:r>
                      <a:r>
                        <a:rPr lang="en-US" sz="1600" dirty="0" smtClean="0"/>
                        <a:t>(</a:t>
                      </a:r>
                      <a:r>
                        <a:rPr lang="en-US" sz="1600" i="1" dirty="0" err="1" smtClean="0"/>
                        <a:t>Id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i="1" dirty="0" err="1" smtClean="0"/>
                        <a:t>,Q</a:t>
                      </a:r>
                      <a:r>
                        <a:rPr lang="en-US" sz="1600" baseline="-25000" dirty="0" err="1" smtClean="0"/>
                        <a:t>A</a:t>
                      </a:r>
                      <a:r>
                        <a:rPr lang="en-US" sz="1600" dirty="0" smtClean="0"/>
                        <a:t>)</a:t>
                      </a:r>
                      <a:r>
                        <a:rPr lang="en-US" sz="1600" dirty="0" smtClean="0">
                          <a:solidFill>
                            <a:schemeClr val="accent2"/>
                          </a:solidFill>
                        </a:rPr>
                        <a:t>,</a:t>
                      </a:r>
                      <a:r>
                        <a:rPr lang="en-US" sz="1600" i="1" dirty="0" smtClean="0">
                          <a:solidFill>
                            <a:schemeClr val="accent2"/>
                          </a:solidFill>
                        </a:rPr>
                        <a:t> </a:t>
                      </a:r>
                      <a:r>
                        <a:rPr lang="en-US" sz="1600" i="1" dirty="0" err="1" smtClean="0"/>
                        <a:t>sign</a:t>
                      </a:r>
                      <a:r>
                        <a:rPr lang="en-US" sz="1600" i="1" baseline="-25000" dirty="0" err="1" smtClean="0"/>
                        <a:t>A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i="1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Text</a:t>
                      </a:r>
                      <a:r>
                        <a:rPr lang="en-US" sz="1600" i="1" baseline="-25000" dirty="0" err="1" smtClean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A</a:t>
                      </a:r>
                      <a:r>
                        <a:rPr lang="en-US" sz="1600" dirty="0" smtClean="0"/>
                        <a:t>]}</a:t>
                      </a:r>
                      <a:r>
                        <a:rPr lang="en-US" sz="1600" baseline="-25000" dirty="0" smtClean="0">
                          <a:solidFill>
                            <a:srgbClr val="FF0000"/>
                          </a:solidFill>
                        </a:rPr>
                        <a:t>KEK2</a:t>
                      </a:r>
                      <a:r>
                        <a:rPr lang="en-US" sz="1600" dirty="0" smtClean="0"/>
                        <a:t> </a:t>
                      </a:r>
                      <a:endParaRPr lang="en-US" sz="1600" dirty="0"/>
                    </a:p>
                  </p:txBody>
                </p:sp>
                <p:sp>
                  <p:nvSpPr>
                    <p:cNvPr id="5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143000" y="2438400"/>
                      <a:ext cx="124506" cy="186694"/>
                    </a:xfrm>
                    <a:prstGeom prst="rect">
                      <a:avLst/>
                    </a:prstGeom>
                    <a:noFill/>
                    <a:ln w="9525">
                      <a:noFill/>
                      <a:miter lim="800000"/>
                      <a:headEnd/>
                      <a:tailEnd/>
                    </a:ln>
                    <a:effectLst/>
                  </p:spPr>
                  <p:txBody>
                    <a:bodyPr wrap="none">
                      <a:spAutoFit/>
                    </a:bodyPr>
                    <a:lstStyle/>
                    <a:p>
                      <a:pPr eaLnBrk="1" hangingPunct="1"/>
                      <a:endParaRPr lang="en-US" dirty="0"/>
                    </a:p>
                  </p:txBody>
                </p:sp>
              </p:grpSp>
              <p:sp>
                <p:nvSpPr>
                  <p:cNvPr id="42" name="Left Brace 41"/>
                  <p:cNvSpPr/>
                  <p:nvPr/>
                </p:nvSpPr>
                <p:spPr bwMode="auto">
                  <a:xfrm>
                    <a:off x="762000" y="16002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sp>
                <p:nvSpPr>
                  <p:cNvPr id="43" name="Left Brace 42"/>
                  <p:cNvSpPr/>
                  <p:nvPr/>
                </p:nvSpPr>
                <p:spPr bwMode="auto">
                  <a:xfrm>
                    <a:off x="762000" y="2286000"/>
                    <a:ext cx="152400" cy="457200"/>
                  </a:xfrm>
                  <a:prstGeom prst="leftBrace">
                    <a:avLst/>
                  </a:prstGeom>
                  <a:noFill/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en-CA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</p:grpSp>
            <p:sp>
              <p:nvSpPr>
                <p:cNvPr id="61" name="TextBox 60"/>
                <p:cNvSpPr txBox="1"/>
                <p:nvPr/>
              </p:nvSpPr>
              <p:spPr>
                <a:xfrm>
                  <a:off x="4890541" y="2057400"/>
                  <a:ext cx="135485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Establishment</a:t>
                  </a:r>
                  <a:endParaRPr lang="en-CA" dirty="0"/>
                </a:p>
              </p:txBody>
            </p:sp>
            <p:sp>
              <p:nvSpPr>
                <p:cNvPr id="62" name="TextBox 61"/>
                <p:cNvSpPr txBox="1"/>
                <p:nvPr/>
              </p:nvSpPr>
              <p:spPr>
                <a:xfrm>
                  <a:off x="4905531" y="2743200"/>
                  <a:ext cx="1311578" cy="276999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CA" dirty="0" smtClean="0"/>
                    <a:t>Key Confirmation</a:t>
                  </a:r>
                  <a:endParaRPr lang="en-CA" dirty="0"/>
                </a:p>
              </p:txBody>
            </p:sp>
          </p:grpSp>
          <p:sp>
            <p:nvSpPr>
              <p:cNvPr id="124" name="Text Box 7"/>
              <p:cNvSpPr txBox="1">
                <a:spLocks noChangeArrowheads="1"/>
              </p:cNvSpPr>
              <p:nvPr/>
            </p:nvSpPr>
            <p:spPr bwMode="auto">
              <a:xfrm>
                <a:off x="6400800" y="1752600"/>
                <a:ext cx="3097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eaLnBrk="1" hangingPunct="1"/>
                <a:r>
                  <a:rPr lang="en-US" sz="1600" i="1" dirty="0" smtClean="0"/>
                  <a:t>B</a:t>
                </a:r>
                <a:endParaRPr lang="en-US" sz="1600" i="1" dirty="0"/>
              </a:p>
            </p:txBody>
          </p:sp>
          <p:sp>
            <p:nvSpPr>
              <p:cNvPr id="127" name="Rectangle 126"/>
              <p:cNvSpPr/>
              <p:nvPr/>
            </p:nvSpPr>
            <p:spPr>
              <a:xfrm>
                <a:off x="2438400" y="2743200"/>
                <a:ext cx="41148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eaLnBrk="1" hangingPunct="1"/>
                <a:r>
                  <a:rPr lang="en-US" sz="1600" dirty="0" smtClean="0"/>
                  <a:t>Random </a:t>
                </a:r>
                <a:r>
                  <a:rPr lang="en-US" sz="1600" i="1" dirty="0" smtClean="0">
                    <a:solidFill>
                      <a:schemeClr val="accent2"/>
                    </a:solidFill>
                  </a:rPr>
                  <a:t>Y</a:t>
                </a:r>
                <a:r>
                  <a:rPr lang="en-US" sz="1600" dirty="0" smtClean="0"/>
                  <a:t>,</a:t>
                </a:r>
                <a:r>
                  <a:rPr lang="en-US" sz="1600" i="1" dirty="0" smtClean="0"/>
                  <a:t> Nonce </a:t>
                </a:r>
                <a:r>
                  <a:rPr lang="en-US" sz="1600" i="1" dirty="0" smtClean="0">
                    <a:solidFill>
                      <a:srgbClr val="002060"/>
                    </a:solidFill>
                  </a:rPr>
                  <a:t>N</a:t>
                </a:r>
                <a:r>
                  <a:rPr lang="en-US" sz="1600" i="1" baseline="-25000" dirty="0" smtClean="0">
                    <a:solidFill>
                      <a:srgbClr val="002060"/>
                    </a:solidFill>
                  </a:rPr>
                  <a:t>B</a:t>
                </a:r>
                <a:endParaRPr lang="en-US" sz="1600" dirty="0" smtClean="0">
                  <a:solidFill>
                    <a:srgbClr val="002060"/>
                  </a:solidFill>
                </a:endParaRPr>
              </a:p>
            </p:txBody>
          </p:sp>
          <p:sp>
            <p:nvSpPr>
              <p:cNvPr id="128" name="Text Box 19"/>
              <p:cNvSpPr txBox="1">
                <a:spLocks noChangeArrowheads="1"/>
              </p:cNvSpPr>
              <p:nvPr/>
            </p:nvSpPr>
            <p:spPr bwMode="auto">
              <a:xfrm>
                <a:off x="2438400" y="3733800"/>
                <a:ext cx="4114800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square">
                <a:spAutoFit/>
              </a:bodyPr>
              <a:lstStyle/>
              <a:p>
                <a:pPr algn="ctr" eaLnBrk="1" hangingPunct="1"/>
                <a:endParaRPr lang="en-US" sz="1600" dirty="0" smtClean="0"/>
              </a:p>
            </p:txBody>
          </p:sp>
        </p:grpSp>
        <p:sp>
          <p:nvSpPr>
            <p:cNvPr id="135" name="TextBox 134"/>
            <p:cNvSpPr txBox="1"/>
            <p:nvPr/>
          </p:nvSpPr>
          <p:spPr>
            <a:xfrm>
              <a:off x="2142661" y="1143000"/>
              <a:ext cx="47141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STA</a:t>
              </a:r>
              <a:endParaRPr lang="en-US" b="1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6365380" y="1143000"/>
              <a:ext cx="38985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b="1" dirty="0" smtClean="0"/>
                <a:t>AP</a:t>
              </a:r>
              <a:endParaRPr lang="en-US" b="1" dirty="0"/>
            </a:p>
          </p:txBody>
        </p:sp>
      </p:grpSp>
      <p:sp>
        <p:nvSpPr>
          <p:cNvPr id="36" name="Rectangle 35"/>
          <p:cNvSpPr/>
          <p:nvPr/>
        </p:nvSpPr>
        <p:spPr>
          <a:xfrm>
            <a:off x="3581400" y="3581400"/>
            <a:ext cx="382707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hangingPunct="1"/>
            <a:r>
              <a:rPr lang="en-US" sz="1600" dirty="0" smtClean="0"/>
              <a:t>{</a:t>
            </a:r>
            <a:r>
              <a:rPr lang="en-US" sz="1600" i="1" dirty="0" smtClean="0">
                <a:solidFill>
                  <a:srgbClr val="002060"/>
                </a:solidFill>
              </a:rPr>
              <a:t>N</a:t>
            </a:r>
            <a:r>
              <a:rPr lang="en-US" sz="1600" i="1" baseline="-25000" dirty="0" smtClean="0">
                <a:solidFill>
                  <a:srgbClr val="002060"/>
                </a:solidFill>
              </a:rPr>
              <a:t>B</a:t>
            </a:r>
            <a:r>
              <a:rPr lang="en-US" sz="1600" i="1" dirty="0" smtClean="0">
                <a:solidFill>
                  <a:srgbClr val="002060"/>
                </a:solidFill>
              </a:rPr>
              <a:t>, N</a:t>
            </a:r>
            <a:r>
              <a:rPr lang="en-US" sz="1600" i="1" baseline="-25000" dirty="0" smtClean="0">
                <a:solidFill>
                  <a:srgbClr val="002060"/>
                </a:solidFill>
              </a:rPr>
              <a:t>A</a:t>
            </a:r>
            <a:r>
              <a:rPr lang="en-US" sz="1600" i="1" dirty="0" smtClean="0"/>
              <a:t>,</a:t>
            </a:r>
            <a:r>
              <a:rPr lang="en-US" sz="1600" dirty="0" smtClean="0"/>
              <a:t>[</a:t>
            </a:r>
            <a:r>
              <a:rPr lang="en-US" sz="1600" i="1" dirty="0" err="1" smtClean="0"/>
              <a:t>Cert</a:t>
            </a:r>
            <a:r>
              <a:rPr lang="en-US" sz="1600" baseline="-25000" dirty="0" err="1" smtClean="0"/>
              <a:t>CA</a:t>
            </a:r>
            <a:r>
              <a:rPr lang="en-US" sz="1600" dirty="0" smtClean="0"/>
              <a:t>(</a:t>
            </a:r>
            <a:r>
              <a:rPr lang="en-US" sz="1600" i="1" dirty="0" err="1" smtClean="0"/>
              <a:t>Id</a:t>
            </a:r>
            <a:r>
              <a:rPr lang="en-US" sz="1600" baseline="-25000" dirty="0" err="1" smtClean="0"/>
              <a:t>B</a:t>
            </a:r>
            <a:r>
              <a:rPr lang="en-US" sz="1600" i="1" dirty="0" err="1" smtClean="0"/>
              <a:t>,Q</a:t>
            </a:r>
            <a:r>
              <a:rPr lang="en-US" sz="1600" baseline="-25000" dirty="0" err="1" smtClean="0"/>
              <a:t>B</a:t>
            </a:r>
            <a:r>
              <a:rPr lang="en-US" sz="1600" dirty="0" smtClean="0"/>
              <a:t>)</a:t>
            </a:r>
            <a:r>
              <a:rPr lang="en-US" sz="1600" dirty="0" smtClean="0">
                <a:solidFill>
                  <a:schemeClr val="accent2"/>
                </a:solidFill>
              </a:rPr>
              <a:t>,</a:t>
            </a:r>
            <a:r>
              <a:rPr lang="en-US" sz="1600" i="1" dirty="0" smtClean="0">
                <a:solidFill>
                  <a:schemeClr val="accent2"/>
                </a:solidFill>
              </a:rPr>
              <a:t> </a:t>
            </a:r>
            <a:r>
              <a:rPr lang="en-US" sz="1600" i="1" dirty="0" err="1" smtClean="0"/>
              <a:t>sign</a:t>
            </a:r>
            <a:r>
              <a:rPr lang="en-US" sz="1600" i="1" baseline="-25000" dirty="0" err="1" smtClean="0"/>
              <a:t>B</a:t>
            </a:r>
            <a:r>
              <a:rPr lang="en-US" sz="1600" dirty="0" smtClean="0"/>
              <a:t>, </a:t>
            </a:r>
            <a:r>
              <a:rPr lang="en-US" sz="1600" i="1" dirty="0" err="1" smtClean="0">
                <a:solidFill>
                  <a:schemeClr val="accent1">
                    <a:lumMod val="50000"/>
                  </a:schemeClr>
                </a:solidFill>
              </a:rPr>
              <a:t>Text</a:t>
            </a:r>
            <a:r>
              <a:rPr lang="en-US" sz="1600" i="1" baseline="-25000" dirty="0" err="1" smtClean="0">
                <a:solidFill>
                  <a:schemeClr val="accent1">
                    <a:lumMod val="50000"/>
                  </a:schemeClr>
                </a:solidFill>
              </a:rPr>
              <a:t>B</a:t>
            </a:r>
            <a:r>
              <a:rPr lang="en-US" sz="1600" dirty="0" smtClean="0"/>
              <a:t>]}</a:t>
            </a:r>
            <a:r>
              <a:rPr lang="en-US" sz="1600" baseline="-25000" dirty="0" smtClean="0">
                <a:solidFill>
                  <a:srgbClr val="FF0000"/>
                </a:solidFill>
              </a:rPr>
              <a:t>KEK2</a:t>
            </a:r>
            <a:r>
              <a:rPr lang="en-US" sz="1600" dirty="0" smtClean="0"/>
              <a:t> 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6261084" y="2105611"/>
            <a:ext cx="144783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i="1" dirty="0" err="1" smtClean="0">
                <a:solidFill>
                  <a:srgbClr val="000000"/>
                </a:solidFill>
              </a:rPr>
              <a:t>Cert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CA</a:t>
            </a:r>
            <a:r>
              <a:rPr lang="en-US" sz="1600" dirty="0" smtClean="0">
                <a:solidFill>
                  <a:srgbClr val="000000"/>
                </a:solidFill>
              </a:rPr>
              <a:t>(</a:t>
            </a:r>
            <a:r>
              <a:rPr lang="en-US" sz="1600" i="1" dirty="0" err="1" smtClean="0">
                <a:solidFill>
                  <a:srgbClr val="000000"/>
                </a:solidFill>
              </a:rPr>
              <a:t>Id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A</a:t>
            </a:r>
            <a:r>
              <a:rPr lang="en-US" sz="1600" i="1" dirty="0" err="1" smtClean="0">
                <a:solidFill>
                  <a:srgbClr val="000000"/>
                </a:solidFill>
              </a:rPr>
              <a:t>,Q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A</a:t>
            </a:r>
            <a:r>
              <a:rPr lang="en-US" sz="1600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45" name="Straight Connector 44"/>
          <p:cNvCxnSpPr/>
          <p:nvPr/>
        </p:nvCxnSpPr>
        <p:spPr bwMode="auto">
          <a:xfrm>
            <a:off x="4495800" y="3276600"/>
            <a:ext cx="1219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>
            <a:off x="4495800" y="3810000"/>
            <a:ext cx="1219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3" name="Rectangle 52"/>
          <p:cNvSpPr/>
          <p:nvPr/>
        </p:nvSpPr>
        <p:spPr>
          <a:xfrm>
            <a:off x="6324600" y="2590800"/>
            <a:ext cx="143180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600" i="1" dirty="0" err="1" smtClean="0">
                <a:solidFill>
                  <a:srgbClr val="000000"/>
                </a:solidFill>
              </a:rPr>
              <a:t>Cert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CA</a:t>
            </a:r>
            <a:r>
              <a:rPr lang="en-US" sz="1600" dirty="0" smtClean="0">
                <a:solidFill>
                  <a:srgbClr val="000000"/>
                </a:solidFill>
              </a:rPr>
              <a:t>(</a:t>
            </a:r>
            <a:r>
              <a:rPr lang="en-US" sz="1600" i="1" dirty="0" err="1" smtClean="0">
                <a:solidFill>
                  <a:srgbClr val="000000"/>
                </a:solidFill>
              </a:rPr>
              <a:t>Id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B</a:t>
            </a:r>
            <a:r>
              <a:rPr lang="en-US" sz="1600" i="1" dirty="0" err="1" smtClean="0">
                <a:solidFill>
                  <a:srgbClr val="000000"/>
                </a:solidFill>
              </a:rPr>
              <a:t>,Q</a:t>
            </a:r>
            <a:r>
              <a:rPr lang="en-US" sz="1600" baseline="-25000" dirty="0" err="1" smtClean="0">
                <a:solidFill>
                  <a:srgbClr val="000000"/>
                </a:solidFill>
              </a:rPr>
              <a:t>B</a:t>
            </a:r>
            <a:r>
              <a:rPr lang="en-US" sz="1600" dirty="0" smtClean="0">
                <a:solidFill>
                  <a:srgbClr val="000000"/>
                </a:solidFill>
              </a:rPr>
              <a:t>)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3" name="Straight Arrow Connector 62"/>
          <p:cNvCxnSpPr/>
          <p:nvPr/>
        </p:nvCxnSpPr>
        <p:spPr bwMode="auto">
          <a:xfrm flipV="1">
            <a:off x="5334000" y="2514600"/>
            <a:ext cx="1295400" cy="76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64" name="Straight Arrow Connector 63"/>
          <p:cNvCxnSpPr/>
          <p:nvPr/>
        </p:nvCxnSpPr>
        <p:spPr bwMode="auto">
          <a:xfrm flipV="1">
            <a:off x="5486400" y="2895600"/>
            <a:ext cx="1295400" cy="762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sm" len="sm"/>
            <a:tailEnd type="arrow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28303" cy="276999"/>
          </a:xfrm>
        </p:spPr>
        <p:txBody>
          <a:bodyPr/>
          <a:lstStyle/>
          <a:p>
            <a:pPr>
              <a:defRPr/>
            </a:pPr>
            <a:r>
              <a:rPr lang="en-US" altLang="ja-JP" dirty="0" smtClean="0"/>
              <a:t>March 19, 2013</a:t>
            </a:r>
            <a:endParaRPr lang="en-US" altLang="ja-JP" dirty="0"/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2488454" y="533400"/>
            <a:ext cx="4313232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dirty="0" smtClean="0"/>
              <a:t>Foreign Objects (e.g., 13/133r3)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0" y="1102578"/>
            <a:ext cx="91440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i="1" dirty="0" smtClean="0"/>
              <a:t>Conceptual Object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r>
              <a:rPr lang="en-CA" sz="1600" i="1" dirty="0" smtClean="0"/>
              <a:t>802.11 Representation as Sequence of Information Elements</a:t>
            </a:r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endParaRPr lang="en-CA" sz="1600" i="1" dirty="0" smtClean="0"/>
          </a:p>
          <a:p>
            <a:pPr>
              <a:lnSpc>
                <a:spcPct val="150000"/>
              </a:lnSpc>
            </a:pPr>
            <a:r>
              <a:rPr lang="en-CA" sz="1600" b="1" dirty="0" smtClean="0"/>
              <a:t>Notes: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Header contains Sequence Control field that indicates </a:t>
            </a:r>
            <a:r>
              <a:rPr lang="en-CA" sz="1600" dirty="0" smtClean="0"/>
              <a:t>end-</a:t>
            </a:r>
            <a:r>
              <a:rPr lang="en-CA" sz="1600" dirty="0" smtClean="0"/>
              <a:t>seg</a:t>
            </a:r>
            <a:r>
              <a:rPr lang="en-CA" sz="1600" dirty="0" smtClean="0"/>
              <a:t>ment </a:t>
            </a:r>
            <a:r>
              <a:rPr lang="en-CA" sz="1600" dirty="0" smtClean="0"/>
              <a:t>‘</a:t>
            </a:r>
            <a:r>
              <a:rPr lang="en-CA" sz="1600" dirty="0" smtClean="0">
                <a:sym typeface="Symbol"/>
              </a:rPr>
              <a:t>’ </a:t>
            </a:r>
            <a:r>
              <a:rPr lang="en-CA" sz="1600" dirty="0" smtClean="0"/>
              <a:t>(1-bit) and </a:t>
            </a:r>
            <a:r>
              <a:rPr lang="en-CA" sz="1600" dirty="0" smtClean="0"/>
              <a:t>length </a:t>
            </a:r>
            <a:r>
              <a:rPr lang="en-CA" sz="1600" dirty="0" smtClean="0"/>
              <a:t>field (8-bits)</a:t>
            </a:r>
          </a:p>
          <a:p>
            <a:r>
              <a:rPr lang="en-CA" sz="1600" dirty="0" smtClean="0"/>
              <a:t>    </a:t>
            </a:r>
            <a:r>
              <a:rPr lang="en-CA" sz="1600" dirty="0" smtClean="0">
                <a:solidFill>
                  <a:schemeClr val="accent2">
                    <a:lumMod val="75000"/>
                  </a:schemeClr>
                </a:solidFill>
              </a:rPr>
              <a:t>‘</a:t>
            </a:r>
            <a:r>
              <a:rPr lang="en-CA" sz="16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’ symbol only required if multiple objects in single frame or if single object spread over multiple frames </a:t>
            </a:r>
          </a:p>
          <a:p>
            <a:r>
              <a:rPr lang="en-CA" sz="1600" dirty="0" smtClean="0">
                <a:solidFill>
                  <a:schemeClr val="accent2">
                    <a:lumMod val="75000"/>
                  </a:schemeClr>
                </a:solidFill>
                <a:sym typeface="Symbol"/>
              </a:rPr>
              <a:t>    beyond scope of frame fragmentation</a:t>
            </a:r>
            <a:endParaRPr lang="en-CA" sz="1600" dirty="0" smtClean="0"/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Originator object partitions object body into individual segments, in order</a:t>
            </a:r>
          </a:p>
          <a:p>
            <a:pPr>
              <a:buFont typeface="Wingdings" pitchFamily="2" charset="2"/>
              <a:buChar char="§"/>
            </a:pPr>
            <a:r>
              <a:rPr lang="en-CA" sz="1600" dirty="0" smtClean="0"/>
              <a:t>  Recipient object reconstructs original (conceptual) object from received segments, in order</a:t>
            </a:r>
          </a:p>
          <a:p>
            <a:r>
              <a:rPr lang="en-CA" sz="1600" dirty="0" smtClean="0"/>
              <a:t>    </a:t>
            </a:r>
            <a:r>
              <a:rPr lang="en-CA" sz="1600" dirty="0" smtClean="0">
                <a:solidFill>
                  <a:schemeClr val="accent2">
                    <a:lumMod val="75000"/>
                  </a:schemeClr>
                </a:solidFill>
              </a:rPr>
              <a:t>Reconstruction of partitioned object unique, independent of how the object was partitioned</a:t>
            </a:r>
            <a:endParaRPr lang="en-CA" sz="1600" dirty="0" smtClean="0"/>
          </a:p>
          <a:p>
            <a:endParaRPr lang="en-CA" sz="1600" dirty="0" smtClean="0"/>
          </a:p>
          <a:p>
            <a:r>
              <a:rPr lang="en-CA" sz="1600" dirty="0" smtClean="0"/>
              <a:t>Handling of multiple objects: </a:t>
            </a:r>
            <a:r>
              <a:rPr lang="en-CA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Repr</a:t>
            </a:r>
            <a:r>
              <a:rPr lang="en-CA" sz="1600" dirty="0" smtClean="0">
                <a:latin typeface="+mn-lt"/>
                <a:ea typeface="Tahoma" pitchFamily="34" charset="0"/>
                <a:cs typeface="Tahoma" pitchFamily="34" charset="0"/>
              </a:rPr>
              <a:t>(</a:t>
            </a:r>
            <a:r>
              <a:rPr lang="en-CA" sz="1600" i="1" dirty="0" smtClean="0">
                <a:latin typeface="+mn-lt"/>
              </a:rPr>
              <a:t>Object</a:t>
            </a:r>
            <a:r>
              <a:rPr lang="en-CA" sz="1600" baseline="-25000" dirty="0" smtClean="0">
                <a:latin typeface="+mn-lt"/>
              </a:rPr>
              <a:t>1 </a:t>
            </a:r>
            <a:r>
              <a:rPr lang="en-CA" sz="1600" dirty="0" smtClean="0"/>
              <a:t>|| </a:t>
            </a:r>
            <a:r>
              <a:rPr lang="en-CA" sz="1600" i="1" dirty="0" smtClean="0"/>
              <a:t>Object</a:t>
            </a:r>
            <a:r>
              <a:rPr lang="en-CA" sz="1600" baseline="-25000" dirty="0" smtClean="0"/>
              <a:t>2 </a:t>
            </a:r>
            <a:r>
              <a:rPr lang="en-CA" sz="1600" dirty="0" smtClean="0"/>
              <a:t>|| …) ::=</a:t>
            </a:r>
            <a:r>
              <a:rPr lang="en-CA" sz="1600" i="1" dirty="0" smtClean="0"/>
              <a:t> </a:t>
            </a:r>
            <a:r>
              <a:rPr lang="en-CA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Repr</a:t>
            </a:r>
            <a:r>
              <a:rPr lang="en-CA" sz="1600" dirty="0" smtClean="0"/>
              <a:t>(</a:t>
            </a:r>
            <a:r>
              <a:rPr lang="en-CA" sz="1600" i="1" dirty="0" smtClean="0"/>
              <a:t>Object</a:t>
            </a:r>
            <a:r>
              <a:rPr lang="en-CA" sz="1600" i="1" baseline="-25000" dirty="0" smtClean="0"/>
              <a:t>1</a:t>
            </a:r>
            <a:r>
              <a:rPr lang="en-CA" sz="1600" dirty="0" smtClean="0"/>
              <a:t>) || </a:t>
            </a:r>
            <a:r>
              <a:rPr lang="en-CA" sz="1600" dirty="0" err="1" smtClean="0">
                <a:latin typeface="Tahoma" pitchFamily="34" charset="0"/>
                <a:ea typeface="Tahoma" pitchFamily="34" charset="0"/>
                <a:cs typeface="Tahoma" pitchFamily="34" charset="0"/>
              </a:rPr>
              <a:t>Repr</a:t>
            </a:r>
            <a:r>
              <a:rPr lang="en-CA" sz="1600" dirty="0" smtClean="0"/>
              <a:t>(</a:t>
            </a:r>
            <a:r>
              <a:rPr lang="en-CA" sz="1600" i="1" dirty="0" smtClean="0"/>
              <a:t>Object</a:t>
            </a:r>
            <a:r>
              <a:rPr lang="en-CA" sz="1600" baseline="-25000" dirty="0" smtClean="0"/>
              <a:t>2</a:t>
            </a:r>
            <a:r>
              <a:rPr lang="en-CA" sz="1600" dirty="0" smtClean="0"/>
              <a:t>) || … </a:t>
            </a:r>
          </a:p>
          <a:p>
            <a:r>
              <a:rPr lang="en-CA" sz="1600" dirty="0" smtClean="0"/>
              <a:t> </a:t>
            </a:r>
          </a:p>
          <a:p>
            <a:pPr>
              <a:buFont typeface="Wingdings" pitchFamily="2" charset="2"/>
              <a:buChar char="§"/>
            </a:pPr>
            <a:endParaRPr lang="en-CA" sz="1600" dirty="0" smtClean="0"/>
          </a:p>
          <a:p>
            <a:pPr>
              <a:buFont typeface="Symbol" pitchFamily="18" charset="2"/>
              <a:buChar char="-"/>
            </a:pPr>
            <a:endParaRPr lang="en-CA" sz="1600" dirty="0" smtClean="0"/>
          </a:p>
          <a:p>
            <a:endParaRPr lang="en-CA" sz="1600" dirty="0" smtClean="0"/>
          </a:p>
          <a:p>
            <a:endParaRPr lang="en-CA" sz="1600" b="1" dirty="0" smtClean="0"/>
          </a:p>
          <a:p>
            <a:endParaRPr lang="en-CA" sz="1600" b="1" dirty="0" smtClean="0"/>
          </a:p>
          <a:p>
            <a:endParaRPr lang="en-CA" sz="1600" b="1" dirty="0" smtClean="0"/>
          </a:p>
        </p:txBody>
      </p:sp>
      <p:grpSp>
        <p:nvGrpSpPr>
          <p:cNvPr id="3" name="Group 65"/>
          <p:cNvGrpSpPr/>
          <p:nvPr/>
        </p:nvGrpSpPr>
        <p:grpSpPr>
          <a:xfrm>
            <a:off x="914400" y="1524000"/>
            <a:ext cx="5346700" cy="2679700"/>
            <a:chOff x="152400" y="2667000"/>
            <a:chExt cx="5346700" cy="2679700"/>
          </a:xfrm>
        </p:grpSpPr>
        <p:grpSp>
          <p:nvGrpSpPr>
            <p:cNvPr id="4" name="Group 19"/>
            <p:cNvGrpSpPr/>
            <p:nvPr/>
          </p:nvGrpSpPr>
          <p:grpSpPr>
            <a:xfrm>
              <a:off x="152400" y="2667000"/>
              <a:ext cx="5334000" cy="338554"/>
              <a:chOff x="152400" y="2819400"/>
              <a:chExt cx="5334000" cy="338554"/>
            </a:xfrm>
          </p:grpSpPr>
          <p:sp>
            <p:nvSpPr>
              <p:cNvPr id="7" name="Rectangle 6"/>
              <p:cNvSpPr>
                <a:spLocks noChangeArrowheads="1"/>
              </p:cNvSpPr>
              <p:nvPr/>
            </p:nvSpPr>
            <p:spPr bwMode="auto">
              <a:xfrm>
                <a:off x="1600200" y="2819400"/>
                <a:ext cx="3886200" cy="304800"/>
              </a:xfrm>
              <a:prstGeom prst="rect">
                <a:avLst/>
              </a:prstGeom>
              <a:solidFill>
                <a:srgbClr val="92D05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en-CA" dirty="0" smtClean="0"/>
                  <a:t>                  </a:t>
                </a:r>
                <a:r>
                  <a:rPr lang="en-CA" dirty="0" smtClean="0"/>
                  <a:t>Body</a:t>
                </a:r>
                <a:endParaRPr lang="en-CA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52400" y="2819400"/>
                <a:ext cx="18473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endParaRPr lang="en-US" sz="1600" dirty="0"/>
              </a:p>
            </p:txBody>
          </p:sp>
        </p:grpSp>
        <p:sp>
          <p:nvSpPr>
            <p:cNvPr id="13" name="Rectangle 6"/>
            <p:cNvSpPr>
              <a:spLocks noChangeArrowheads="1"/>
            </p:cNvSpPr>
            <p:nvPr/>
          </p:nvSpPr>
          <p:spPr bwMode="auto">
            <a:xfrm>
              <a:off x="927100" y="3962400"/>
              <a:ext cx="678352" cy="304800"/>
            </a:xfrm>
            <a:prstGeom prst="rect">
              <a:avLst/>
            </a:prstGeom>
            <a:solidFill>
              <a:srgbClr val="FFC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HDR</a:t>
              </a:r>
              <a:r>
                <a:rPr lang="en-CA" baseline="-25000" dirty="0" smtClean="0"/>
                <a:t>1</a:t>
              </a:r>
              <a:endParaRPr lang="en-CA" dirty="0"/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1600200" y="3962400"/>
              <a:ext cx="15240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1</a:t>
              </a:r>
              <a:endParaRPr lang="en-CA" dirty="0"/>
            </a:p>
          </p:txBody>
        </p:sp>
        <p:cxnSp>
          <p:nvCxnSpPr>
            <p:cNvPr id="22" name="Straight Connector 21"/>
            <p:cNvCxnSpPr/>
            <p:nvPr/>
          </p:nvCxnSpPr>
          <p:spPr bwMode="auto">
            <a:xfrm>
              <a:off x="1600200" y="3962400"/>
              <a:ext cx="0" cy="1295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3" name="Straight Connector 22"/>
            <p:cNvCxnSpPr/>
            <p:nvPr/>
          </p:nvCxnSpPr>
          <p:spPr bwMode="auto">
            <a:xfrm>
              <a:off x="4724400" y="2667000"/>
              <a:ext cx="0" cy="2667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24" name="Straight Connector 23"/>
            <p:cNvCxnSpPr/>
            <p:nvPr/>
          </p:nvCxnSpPr>
          <p:spPr bwMode="auto">
            <a:xfrm>
              <a:off x="3124200" y="2667000"/>
              <a:ext cx="0" cy="2667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4724400" y="5041900"/>
              <a:ext cx="7747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3</a:t>
              </a:r>
              <a:endParaRPr lang="en-CA" dirty="0"/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3124200" y="4495800"/>
              <a:ext cx="1600200" cy="304800"/>
            </a:xfrm>
            <a:prstGeom prst="rect">
              <a:avLst/>
            </a:prstGeom>
            <a:solidFill>
              <a:srgbClr val="92D05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CA" dirty="0" smtClean="0"/>
                <a:t>Body</a:t>
              </a:r>
              <a:r>
                <a:rPr lang="en-CA" baseline="-25000" dirty="0" smtClean="0"/>
                <a:t>2</a:t>
              </a:r>
              <a:endParaRPr lang="en-CA" dirty="0"/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3124200" y="3962400"/>
              <a:ext cx="2362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39" name="Straight Connector 38"/>
            <p:cNvCxnSpPr/>
            <p:nvPr/>
          </p:nvCxnSpPr>
          <p:spPr bwMode="auto">
            <a:xfrm>
              <a:off x="3124200" y="4267200"/>
              <a:ext cx="2362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43" name="TextBox 42"/>
            <p:cNvSpPr txBox="1"/>
            <p:nvPr/>
          </p:nvSpPr>
          <p:spPr>
            <a:xfrm>
              <a:off x="4992928" y="2667000"/>
              <a:ext cx="1847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endParaRPr lang="en-CA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2249728" y="2667000"/>
              <a:ext cx="18473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endParaRPr lang="en-CA" dirty="0"/>
            </a:p>
          </p:txBody>
        </p:sp>
        <p:cxnSp>
          <p:nvCxnSpPr>
            <p:cNvPr id="47" name="Straight Connector 46"/>
            <p:cNvCxnSpPr/>
            <p:nvPr/>
          </p:nvCxnSpPr>
          <p:spPr bwMode="auto">
            <a:xfrm>
              <a:off x="1600200" y="5334000"/>
              <a:ext cx="3124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8" name="Straight Connector 47"/>
            <p:cNvCxnSpPr/>
            <p:nvPr/>
          </p:nvCxnSpPr>
          <p:spPr bwMode="auto">
            <a:xfrm>
              <a:off x="1600200" y="5029200"/>
              <a:ext cx="3124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9" name="Straight Connector 48"/>
            <p:cNvCxnSpPr/>
            <p:nvPr/>
          </p:nvCxnSpPr>
          <p:spPr bwMode="auto">
            <a:xfrm>
              <a:off x="1600200" y="4495800"/>
              <a:ext cx="388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2" name="Straight Connector 51"/>
            <p:cNvCxnSpPr/>
            <p:nvPr/>
          </p:nvCxnSpPr>
          <p:spPr bwMode="auto">
            <a:xfrm>
              <a:off x="1600200" y="4800600"/>
              <a:ext cx="3886200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5" name="Straight Connector 54"/>
            <p:cNvCxnSpPr/>
            <p:nvPr/>
          </p:nvCxnSpPr>
          <p:spPr bwMode="auto">
            <a:xfrm>
              <a:off x="5486400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6" name="Straight Connector 55"/>
            <p:cNvCxnSpPr/>
            <p:nvPr/>
          </p:nvCxnSpPr>
          <p:spPr bwMode="auto">
            <a:xfrm flipH="1">
              <a:off x="260498" y="3962400"/>
              <a:ext cx="6202" cy="1371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7" name="Straight Connector 56"/>
            <p:cNvCxnSpPr/>
            <p:nvPr/>
          </p:nvCxnSpPr>
          <p:spPr bwMode="auto">
            <a:xfrm>
              <a:off x="1600200" y="2819400"/>
              <a:ext cx="0" cy="2514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8" name="Straight Connector 57"/>
            <p:cNvCxnSpPr/>
            <p:nvPr/>
          </p:nvCxnSpPr>
          <p:spPr bwMode="auto">
            <a:xfrm flipH="1">
              <a:off x="935341" y="3962400"/>
              <a:ext cx="4459" cy="13716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62" name="TextBox 61"/>
            <p:cNvSpPr txBox="1"/>
            <p:nvPr/>
          </p:nvSpPr>
          <p:spPr>
            <a:xfrm>
              <a:off x="152400" y="4495800"/>
              <a:ext cx="18473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sz="1600" dirty="0"/>
            </a:p>
          </p:txBody>
        </p:sp>
      </p:grpSp>
      <p:sp>
        <p:nvSpPr>
          <p:cNvPr id="50" name="Rectangle 6"/>
          <p:cNvSpPr>
            <a:spLocks noChangeArrowheads="1"/>
          </p:cNvSpPr>
          <p:nvPr/>
        </p:nvSpPr>
        <p:spPr bwMode="auto">
          <a:xfrm>
            <a:off x="1685925" y="3352800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HDR</a:t>
            </a:r>
            <a:r>
              <a:rPr lang="en-CA" baseline="-25000" dirty="0" smtClean="0"/>
              <a:t>2</a:t>
            </a:r>
            <a:endParaRPr lang="en-CA" dirty="0"/>
          </a:p>
        </p:txBody>
      </p:sp>
      <p:sp>
        <p:nvSpPr>
          <p:cNvPr id="51" name="Rectangle 6"/>
          <p:cNvSpPr>
            <a:spLocks noChangeArrowheads="1"/>
          </p:cNvSpPr>
          <p:nvPr/>
        </p:nvSpPr>
        <p:spPr bwMode="auto">
          <a:xfrm>
            <a:off x="1685925" y="3895725"/>
            <a:ext cx="678352" cy="304800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HDR</a:t>
            </a:r>
            <a:r>
              <a:rPr lang="en-CA" baseline="-25000" dirty="0" smtClean="0"/>
              <a:t>3</a:t>
            </a:r>
            <a:endParaRPr lang="en-CA" dirty="0"/>
          </a:p>
        </p:txBody>
      </p:sp>
      <p:sp>
        <p:nvSpPr>
          <p:cNvPr id="66" name="Rectangle 6"/>
          <p:cNvSpPr>
            <a:spLocks noChangeArrowheads="1"/>
          </p:cNvSpPr>
          <p:nvPr/>
        </p:nvSpPr>
        <p:spPr bwMode="auto">
          <a:xfrm>
            <a:off x="1020007" y="2819400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67" name="Rectangle 6"/>
          <p:cNvSpPr>
            <a:spLocks noChangeArrowheads="1"/>
          </p:cNvSpPr>
          <p:nvPr/>
        </p:nvSpPr>
        <p:spPr bwMode="auto">
          <a:xfrm>
            <a:off x="1016703" y="3349978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68" name="Rectangle 6"/>
          <p:cNvSpPr>
            <a:spLocks noChangeArrowheads="1"/>
          </p:cNvSpPr>
          <p:nvPr/>
        </p:nvSpPr>
        <p:spPr bwMode="auto">
          <a:xfrm>
            <a:off x="1019391" y="3899347"/>
            <a:ext cx="678352" cy="304800"/>
          </a:xfrm>
          <a:prstGeom prst="rect">
            <a:avLst/>
          </a:prstGeom>
          <a:solidFill>
            <a:srgbClr val="00B0F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CA" dirty="0" smtClean="0"/>
              <a:t>Type</a:t>
            </a:r>
            <a:endParaRPr lang="en-CA" dirty="0"/>
          </a:p>
        </p:txBody>
      </p:sp>
      <p:sp>
        <p:nvSpPr>
          <p:cNvPr id="69" name="TextBox 68"/>
          <p:cNvSpPr txBox="1"/>
          <p:nvPr/>
        </p:nvSpPr>
        <p:spPr>
          <a:xfrm>
            <a:off x="381000" y="28194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1</a:t>
            </a:r>
            <a:endParaRPr lang="en-US" sz="1600" dirty="0"/>
          </a:p>
        </p:txBody>
      </p:sp>
      <p:sp>
        <p:nvSpPr>
          <p:cNvPr id="70" name="TextBox 69"/>
          <p:cNvSpPr txBox="1"/>
          <p:nvPr/>
        </p:nvSpPr>
        <p:spPr>
          <a:xfrm>
            <a:off x="381000" y="33528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2</a:t>
            </a:r>
            <a:endParaRPr lang="en-US" sz="1600" dirty="0"/>
          </a:p>
        </p:txBody>
      </p:sp>
      <p:sp>
        <p:nvSpPr>
          <p:cNvPr id="71" name="TextBox 70"/>
          <p:cNvSpPr txBox="1"/>
          <p:nvPr/>
        </p:nvSpPr>
        <p:spPr>
          <a:xfrm>
            <a:off x="381000" y="3886200"/>
            <a:ext cx="4475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IE</a:t>
            </a:r>
            <a:r>
              <a:rPr lang="en-US" sz="1600" baseline="-25000" dirty="0" smtClean="0"/>
              <a:t>3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5713</TotalTime>
  <Words>1629</Words>
  <Application>Microsoft Office PowerPoint</Application>
  <PresentationFormat>On-screen Show (4:3)</PresentationFormat>
  <Paragraphs>440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802-11-Submission</vt:lpstr>
      <vt:lpstr>FILS Handling of Large Objects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>Root Inc.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 TGai  Some Notes and Thoughts on TGai Security Properties</dc:title>
  <dc:creator>Rene Struik</dc:creator>
  <cp:lastModifiedBy>Rene Struik</cp:lastModifiedBy>
  <cp:revision>581</cp:revision>
  <cp:lastPrinted>1998-02-10T13:28:06Z</cp:lastPrinted>
  <dcterms:created xsi:type="dcterms:W3CDTF">2011-10-10T06:18:28Z</dcterms:created>
  <dcterms:modified xsi:type="dcterms:W3CDTF">2013-03-19T19:33:54Z</dcterms:modified>
</cp:coreProperties>
</file>