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17" r:id="rId2"/>
    <p:sldId id="434" r:id="rId3"/>
    <p:sldId id="410" r:id="rId4"/>
    <p:sldId id="411" r:id="rId5"/>
    <p:sldId id="443" r:id="rId6"/>
    <p:sldId id="436" r:id="rId7"/>
    <p:sldId id="445" r:id="rId8"/>
    <p:sldId id="446" r:id="rId9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86444" autoAdjust="0"/>
  </p:normalViewPr>
  <p:slideViewPr>
    <p:cSldViewPr>
      <p:cViewPr>
        <p:scale>
          <a:sx n="75" d="100"/>
          <a:sy n="75" d="100"/>
        </p:scale>
        <p:origin x="-187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56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676" y="-96"/>
      </p:cViewPr>
      <p:guideLst>
        <p:guide orient="horz" pos="3224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26196" y="199841"/>
            <a:ext cx="23612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802.19-09/1243r1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87043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90588" y="9905482"/>
            <a:ext cx="21780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3B50A7B1-F885-41A3-BA2A-F0C1299C4E7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6327" y="112306"/>
            <a:ext cx="225497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 smtClean="0"/>
              <a:t>doc.: IEEE 802.11-1408-r11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137890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October 25, 2011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59482" y="9908983"/>
            <a:ext cx="26718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>
                <a:latin typeface="Times New Roman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448928F9-FA9C-4026-9183-38FA09FD77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589178" y="112306"/>
            <a:ext cx="2842125" cy="230832"/>
          </a:xfrm>
        </p:spPr>
        <p:txBody>
          <a:bodyPr/>
          <a:lstStyle/>
          <a:p>
            <a:pPr>
              <a:defRPr/>
            </a:pPr>
            <a:r>
              <a:rPr lang="en-US" altLang="ja-JP" dirty="0">
                <a:latin typeface="Times New Roman" pitchFamily="-65" charset="0"/>
              </a:rPr>
              <a:t>doc.: IEEE </a:t>
            </a:r>
            <a:r>
              <a:rPr lang="en-US" altLang="ja-JP" dirty="0" smtClean="0">
                <a:latin typeface="Times New Roman" pitchFamily="-65" charset="0"/>
              </a:rPr>
              <a:t>802.19-09/1243r1-draft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9622" y="112306"/>
            <a:ext cx="870431" cy="230832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pitchFamily="-65" charset="0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</a:rPr>
              <a:t>Rich Kennedy, Research In Motion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DE2F3C66-9A81-4BE3-8A5A-D6A2CE2B489F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 smtClean="0">
              <a:latin typeface="Times New Roman" pitchFamily="-65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A15865-7CFF-44F9-B81A-26EBC14B72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A41C9FF-428F-4A49-ADD0-84D872BBA7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A73CC2F-B557-44EA-BC6D-DBEB1A5BF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86359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February 5, 2013</a:t>
            </a:r>
            <a:endParaRPr lang="en-US" altLang="ja-JP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0E9736F-34C7-4D92-95A5-7DB6353CE55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6305E9B-66C5-4B3D-ADEA-476958C13C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444DBE2-331F-4B51-9437-E5C223C482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1E3F839-9B8C-4684-A34B-490A82A348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Oct/Nov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37E8C7A-A6F6-41AE-9AF9-8965624AE1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389016A-55A8-41F3-A301-F0C788D1E7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2EE351E9-5561-4C62-8E9D-432F9D8810F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013F18-279C-43D9-A1F6-39635F429C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75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2E7F192-D81A-4BD8-992D-9332D6F26B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72863" y="332601"/>
            <a:ext cx="23726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ja-JP" sz="1800" b="1" dirty="0"/>
              <a:t>doc.: </a:t>
            </a:r>
            <a:r>
              <a:rPr lang="en-US" altLang="ja-JP" sz="1800" b="1" dirty="0" smtClean="0"/>
              <a:t>11-13-0201-01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-1808163" y="1539875"/>
            <a:ext cx="18415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686359" cy="276999"/>
          </a:xfrm>
          <a:noFill/>
        </p:spPr>
        <p:txBody>
          <a:bodyPr/>
          <a:lstStyle/>
          <a:p>
            <a:r>
              <a:rPr lang="en-US" altLang="ja-JP" dirty="0" smtClean="0"/>
              <a:t>February 5, 2013</a:t>
            </a:r>
            <a:endParaRPr lang="en-US" altLang="ja-JP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  <a:noFill/>
        </p:spPr>
        <p:txBody>
          <a:bodyPr/>
          <a:lstStyle/>
          <a:p>
            <a:r>
              <a:rPr lang="en-US" altLang="ja-JP" dirty="0" smtClean="0"/>
              <a:t>René Struik (Struik Security Consultancy)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60BD0153-3F2F-4281-AC7F-5CDE13707436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65" charset="-128"/>
              </a:rPr>
              <a:t>FILS Handling of Large Objects</a:t>
            </a:r>
            <a:endParaRPr lang="en-US" altLang="ja-JP" dirty="0" smtClean="0">
              <a:ea typeface="ＭＳ Ｐゴシック" pitchFamily="-65" charset="-128"/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ja-JP" sz="2000" dirty="0" smtClean="0">
                <a:ea typeface="ＭＳ Ｐゴシック" pitchFamily="-65" charset="-128"/>
              </a:rPr>
              <a:t>Date:</a:t>
            </a:r>
            <a:r>
              <a:rPr lang="en-US" altLang="ja-JP" sz="2000" b="0" dirty="0" smtClean="0">
                <a:ea typeface="ＭＳ Ｐゴシック" pitchFamily="-65" charset="-128"/>
              </a:rPr>
              <a:t> </a:t>
            </a:r>
            <a:r>
              <a:rPr lang="en-US" altLang="ja-JP" sz="2000" b="0" dirty="0" smtClean="0">
                <a:ea typeface="ＭＳ Ｐゴシック" pitchFamily="-65" charset="-128"/>
              </a:rPr>
              <a:t>2013-02-05</a:t>
            </a:r>
            <a:endParaRPr lang="en-US" altLang="ja-JP" sz="2000" b="0" dirty="0" smtClean="0">
              <a:ea typeface="ＭＳ Ｐゴシック" pitchFamily="-65" charset="-128"/>
            </a:endParaRPr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/>
              <a:t>Authors:</a:t>
            </a:r>
            <a:endParaRPr lang="en-US" altLang="ja-JP" sz="2000" dirty="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77200" cy="955676"/>
        </p:xfrm>
        <a:graphic>
          <a:graphicData uri="http://schemas.openxmlformats.org/drawingml/2006/table">
            <a:tbl>
              <a:tblPr/>
              <a:tblGrid>
                <a:gridCol w="1143000"/>
                <a:gridCol w="1600200"/>
                <a:gridCol w="1600200"/>
                <a:gridCol w="2057400"/>
                <a:gridCol w="1676400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Name</a:t>
                      </a:r>
                      <a:endParaRPr kumimoji="1" lang="ja-JP" altLang="ja-JP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Company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Address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Phone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email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René Struik</a:t>
                      </a:r>
                      <a:endParaRPr kumimoji="1" lang="ja-JP" altLang="ja-JP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Struik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Security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Consultancy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Toronto ON, 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 </a:t>
                      </a: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Canada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USA:  +1 (415) 690-7363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Toronto:  +1 (647) 867-5658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Skype: rstruik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rstruik.ext@gmail.com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86359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February 5,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094223" y="533400"/>
            <a:ext cx="510171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Review Comments on 802.11ai – D0.2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Ref:</a:t>
            </a:r>
            <a:r>
              <a:rPr lang="en-US" sz="1600" dirty="0" smtClean="0"/>
              <a:t> 13/0036r09 </a:t>
            </a:r>
            <a:r>
              <a:rPr lang="en-US" sz="1600" dirty="0" smtClean="0"/>
              <a:t>(</a:t>
            </a:r>
            <a:r>
              <a:rPr lang="en-US" sz="1600" dirty="0" err="1" smtClean="0"/>
              <a:t>tgai</a:t>
            </a:r>
            <a:r>
              <a:rPr lang="en-US" sz="1600" dirty="0" smtClean="0"/>
              <a:t>-draft-review-combined-comments)</a:t>
            </a:r>
            <a:endParaRPr lang="en-US" sz="1600" dirty="0" smtClean="0"/>
          </a:p>
          <a:p>
            <a:endParaRPr lang="en-US" sz="1600" i="1" dirty="0" smtClean="0"/>
          </a:p>
          <a:p>
            <a:r>
              <a:rPr lang="en-US" sz="1600" b="1" u="sng" dirty="0" smtClean="0"/>
              <a:t>CID #242 </a:t>
            </a:r>
            <a:r>
              <a:rPr lang="en-US" sz="1600" dirty="0" smtClean="0"/>
              <a:t>(David </a:t>
            </a:r>
            <a:r>
              <a:rPr lang="en-US" sz="1600" dirty="0" err="1" smtClean="0"/>
              <a:t>Goodall</a:t>
            </a:r>
            <a:r>
              <a:rPr lang="en-US" sz="1600" dirty="0" smtClean="0"/>
              <a:t>, 13/0016r0):</a:t>
            </a:r>
          </a:p>
          <a:p>
            <a:r>
              <a:rPr lang="en-US" sz="1600" dirty="0" smtClean="0"/>
              <a:t>Comment (8.4.2.184): An </a:t>
            </a:r>
            <a:r>
              <a:rPr lang="en-US" sz="1600" dirty="0" smtClean="0"/>
              <a:t>X.509v3 certificate may be longer than 253 bytes and therefore requires fragmentation across multiple elements. A certificate chain may require additional </a:t>
            </a:r>
            <a:r>
              <a:rPr lang="en-US" sz="1600" dirty="0" smtClean="0"/>
              <a:t>fragmentation.</a:t>
            </a:r>
            <a:r>
              <a:rPr lang="en-US" sz="1600" dirty="0" smtClean="0"/>
              <a:t> </a:t>
            </a:r>
            <a:endParaRPr lang="en-US" sz="1600" dirty="0" smtClean="0"/>
          </a:p>
          <a:p>
            <a:r>
              <a:rPr lang="en-US" sz="1600" u="sng" dirty="0" smtClean="0"/>
              <a:t>Proposed change:</a:t>
            </a:r>
            <a:r>
              <a:rPr lang="en-US" sz="1600" dirty="0" smtClean="0"/>
              <a:t> 11ai </a:t>
            </a:r>
            <a:r>
              <a:rPr lang="en-US" sz="1600" dirty="0" smtClean="0"/>
              <a:t>will need to provide a mechanism for fragmenting certificates and certificate chains. It may be possible to adopt a mechanism from 11af etc</a:t>
            </a:r>
            <a:r>
              <a:rPr lang="en-US" sz="1600" dirty="0" smtClean="0"/>
              <a:t>.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pPr algn="ctr"/>
            <a:r>
              <a:rPr lang="en-US" sz="2400" b="1" dirty="0" smtClean="0"/>
              <a:t>Generalized </a:t>
            </a:r>
            <a:r>
              <a:rPr lang="en-US" sz="2400" b="1" dirty="0" smtClean="0"/>
              <a:t>P</a:t>
            </a:r>
            <a:r>
              <a:rPr lang="en-US" sz="2400" b="1" dirty="0" smtClean="0"/>
              <a:t>roblem </a:t>
            </a:r>
            <a:r>
              <a:rPr lang="en-US" sz="2400" b="1" dirty="0" smtClean="0"/>
              <a:t>S</a:t>
            </a:r>
            <a:r>
              <a:rPr lang="en-US" sz="2400" b="1" dirty="0" smtClean="0"/>
              <a:t>tatement</a:t>
            </a:r>
          </a:p>
          <a:p>
            <a:endParaRPr lang="en-US" sz="1600" b="1" dirty="0" smtClean="0"/>
          </a:p>
          <a:p>
            <a:pPr marL="342900" indent="-342900">
              <a:buAutoNum type="arabicParenR"/>
            </a:pPr>
            <a:r>
              <a:rPr lang="en-US" sz="1600" dirty="0" smtClean="0"/>
              <a:t>What to handle large objects that fit within a single frame?</a:t>
            </a:r>
          </a:p>
          <a:p>
            <a:pPr marL="342900" indent="-342900">
              <a:buAutoNum type="arabicParenR"/>
            </a:pPr>
            <a:r>
              <a:rPr lang="en-US" sz="1600" dirty="0" smtClean="0"/>
              <a:t>How to fragment FILS frames, if these become too long due to large objects?</a:t>
            </a:r>
          </a:p>
          <a:p>
            <a:pPr algn="ctr"/>
            <a:endParaRPr lang="en-US" sz="2400" b="1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 </a:t>
            </a:r>
            <a:endParaRPr lang="en-US" sz="16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86359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February 5,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057397" y="533400"/>
            <a:ext cx="1175323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Outline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CA" sz="2000" dirty="0" smtClean="0"/>
              <a:t>Constructs from</a:t>
            </a:r>
            <a:r>
              <a:rPr lang="en-CA" sz="2000" dirty="0" smtClean="0"/>
              <a:t> 802.11-2012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CA" sz="2000" dirty="0" smtClean="0"/>
              <a:t>Frame fragmentation/defragmentation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CA" sz="2000" dirty="0" smtClean="0"/>
              <a:t>Management frame body components</a:t>
            </a:r>
            <a:endParaRPr lang="en-CA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en-CA" sz="2000" dirty="0" smtClean="0"/>
              <a:t>Protocol </a:t>
            </a:r>
            <a:r>
              <a:rPr lang="en-CA" sz="2000" dirty="0" smtClean="0"/>
              <a:t>recap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CA" sz="2000" dirty="0" smtClean="0"/>
              <a:t>C</a:t>
            </a:r>
            <a:r>
              <a:rPr lang="en-CA" sz="2000" dirty="0" smtClean="0"/>
              <a:t>ertificate-based protocol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CA" sz="2000" dirty="0" smtClean="0"/>
              <a:t>Protocol including “piggy-backed info”</a:t>
            </a:r>
            <a:endParaRPr lang="en-CA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en-CA" sz="2000" dirty="0" smtClean="0"/>
              <a:t>Application to FILS protocol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CA" sz="2000" dirty="0" smtClean="0"/>
              <a:t>Handling of large objects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CA" sz="2000" dirty="0" smtClean="0"/>
              <a:t>Handling of “foreign” objects (e.g., higher-layer</a:t>
            </a:r>
            <a:r>
              <a:rPr lang="en-CA" sz="2000" dirty="0" smtClean="0"/>
              <a:t> “piggy-backed </a:t>
            </a:r>
            <a:r>
              <a:rPr lang="en-CA" sz="2000" dirty="0" smtClean="0"/>
              <a:t>data” along key </a:t>
            </a:r>
            <a:r>
              <a:rPr lang="en-CA" sz="2000" dirty="0" smtClean="0"/>
              <a:t>confirmation flows)</a:t>
            </a:r>
            <a:endParaRPr lang="en-CA" sz="2000" dirty="0" smtClean="0"/>
          </a:p>
          <a:p>
            <a:pPr marL="342900" indent="-342900"/>
            <a:endParaRPr lang="en-CA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86359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February 5,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181574" y="533400"/>
            <a:ext cx="492699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Frame Fragmentation (802.11-2012)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i="1" dirty="0" smtClean="0"/>
              <a:t>Conceptual Channel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802.11 Channel w/Fragmentation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pPr>
              <a:lnSpc>
                <a:spcPct val="150000"/>
              </a:lnSpc>
            </a:pPr>
            <a:r>
              <a:rPr lang="en-CA" sz="1600" b="1" dirty="0" smtClean="0"/>
              <a:t>Notes: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</a:t>
            </a:r>
            <a:r>
              <a:rPr lang="en-CA" sz="1600" dirty="0" smtClean="0"/>
              <a:t> Headers contain Sequence Control Field</a:t>
            </a:r>
            <a:r>
              <a:rPr lang="en-CA" sz="1600" i="1" dirty="0" smtClean="0"/>
              <a:t> </a:t>
            </a:r>
            <a:r>
              <a:rPr lang="en-CA" sz="1600" dirty="0" smtClean="0"/>
              <a:t>that indicates fragment# (4-bits) and sequence # (12-bits)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</a:t>
            </a:r>
            <a:r>
              <a:rPr lang="en-CA" sz="1600" dirty="0" smtClean="0"/>
              <a:t> </a:t>
            </a:r>
            <a:r>
              <a:rPr lang="en-CA" sz="1600" dirty="0" smtClean="0"/>
              <a:t>Originator (A) partitions frame body and sends individual segments in separate frames, in order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</a:t>
            </a:r>
            <a:r>
              <a:rPr lang="en-CA" sz="1600" dirty="0" smtClean="0"/>
              <a:t> Recipient (B) reconstructs original (conceptual) frame from received segments, in order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</a:t>
            </a:r>
            <a:r>
              <a:rPr lang="en-CA" sz="1600" dirty="0" smtClean="0"/>
              <a:t> When secure channel used, each segment is individually secured (by originator) or unsecured (by recipient)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</a:t>
            </a:r>
            <a:r>
              <a:rPr lang="en-CA" sz="1600" dirty="0" smtClean="0"/>
              <a:t> Duplicate segments and segments received after time-out are acknowledged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r>
              <a:rPr lang="en-CA" sz="1600" b="1" dirty="0" smtClean="0"/>
              <a:t>802.11-2012 </a:t>
            </a:r>
            <a:r>
              <a:rPr lang="en-CA" sz="1600" dirty="0" smtClean="0"/>
              <a:t>allows fragmentation/defragmentation with individually addressed MSDUs and MMPDUs</a:t>
            </a:r>
            <a:endParaRPr lang="en-CA" sz="1600" dirty="0" smtClean="0"/>
          </a:p>
          <a:p>
            <a:r>
              <a:rPr lang="en-CA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66" name="Group 65"/>
          <p:cNvGrpSpPr/>
          <p:nvPr/>
        </p:nvGrpSpPr>
        <p:grpSpPr>
          <a:xfrm>
            <a:off x="228600" y="1524000"/>
            <a:ext cx="6732942" cy="2700754"/>
            <a:chOff x="152400" y="2667000"/>
            <a:chExt cx="6732942" cy="2700754"/>
          </a:xfrm>
        </p:grpSpPr>
        <p:cxnSp>
          <p:nvCxnSpPr>
            <p:cNvPr id="61" name="Straight Arrow Connector 60"/>
            <p:cNvCxnSpPr/>
            <p:nvPr/>
          </p:nvCxnSpPr>
          <p:spPr bwMode="auto">
            <a:xfrm>
              <a:off x="533400" y="5181600"/>
              <a:ext cx="59436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60" name="Straight Arrow Connector 59"/>
            <p:cNvCxnSpPr/>
            <p:nvPr/>
          </p:nvCxnSpPr>
          <p:spPr bwMode="auto">
            <a:xfrm>
              <a:off x="533400" y="4648200"/>
              <a:ext cx="59436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59" name="Straight Arrow Connector 58"/>
            <p:cNvCxnSpPr/>
            <p:nvPr/>
          </p:nvCxnSpPr>
          <p:spPr bwMode="auto">
            <a:xfrm>
              <a:off x="533400" y="4114800"/>
              <a:ext cx="59436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grpSp>
          <p:nvGrpSpPr>
            <p:cNvPr id="20" name="Group 19"/>
            <p:cNvGrpSpPr/>
            <p:nvPr/>
          </p:nvGrpSpPr>
          <p:grpSpPr>
            <a:xfrm>
              <a:off x="152400" y="2667000"/>
              <a:ext cx="6732942" cy="338554"/>
              <a:chOff x="152400" y="2819400"/>
              <a:chExt cx="6732942" cy="338554"/>
            </a:xfrm>
          </p:grpSpPr>
          <p:cxnSp>
            <p:nvCxnSpPr>
              <p:cNvPr id="10" name="Straight Arrow Connector 9"/>
              <p:cNvCxnSpPr/>
              <p:nvPr/>
            </p:nvCxnSpPr>
            <p:spPr bwMode="auto">
              <a:xfrm>
                <a:off x="533400" y="2971800"/>
                <a:ext cx="594360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927100" y="2819400"/>
                <a:ext cx="678352" cy="30480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HDR</a:t>
                </a:r>
                <a:endParaRPr lang="en-CA" dirty="0"/>
              </a:p>
            </p:txBody>
          </p:sp>
          <p:sp>
            <p:nvSpPr>
              <p:cNvPr id="7" name="Rectangle 6"/>
              <p:cNvSpPr>
                <a:spLocks noChangeArrowheads="1"/>
              </p:cNvSpPr>
              <p:nvPr/>
            </p:nvSpPr>
            <p:spPr bwMode="auto">
              <a:xfrm>
                <a:off x="1600200" y="2819400"/>
                <a:ext cx="38862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                  Body</a:t>
                </a:r>
                <a:r>
                  <a:rPr lang="en-CA" baseline="-25000" dirty="0" smtClean="0"/>
                  <a:t>2</a:t>
                </a:r>
                <a:endParaRPr lang="en-CA" dirty="0"/>
              </a:p>
            </p:txBody>
          </p:sp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5486400" y="2819400"/>
                <a:ext cx="678352" cy="30480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FCS</a:t>
                </a:r>
                <a:endParaRPr lang="en-CA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152400" y="281940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A</a:t>
                </a:r>
                <a:endParaRPr lang="en-US" sz="1600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553200" y="281940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B</a:t>
                </a:r>
                <a:endParaRPr lang="en-US" sz="1600" dirty="0"/>
              </a:p>
            </p:txBody>
          </p:sp>
        </p:grpSp>
        <p:sp>
          <p:nvSpPr>
            <p:cNvPr id="13" name="Rectangle 6"/>
            <p:cNvSpPr>
              <a:spLocks noChangeArrowheads="1"/>
            </p:cNvSpPr>
            <p:nvPr/>
          </p:nvSpPr>
          <p:spPr bwMode="auto">
            <a:xfrm>
              <a:off x="927100" y="3962400"/>
              <a:ext cx="678352" cy="3048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HDR</a:t>
              </a:r>
              <a:r>
                <a:rPr lang="en-CA" baseline="-25000" dirty="0" smtClean="0"/>
                <a:t>1</a:t>
              </a:r>
              <a:endParaRPr lang="en-CA" dirty="0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1600200" y="3962400"/>
              <a:ext cx="15240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Body</a:t>
              </a:r>
              <a:r>
                <a:rPr lang="en-CA" baseline="-25000" dirty="0" smtClean="0"/>
                <a:t>1</a:t>
              </a:r>
              <a:endParaRPr lang="en-CA" dirty="0"/>
            </a:p>
          </p:txBody>
        </p:sp>
        <p:sp>
          <p:nvSpPr>
            <p:cNvPr id="15" name="Rectangle 6"/>
            <p:cNvSpPr>
              <a:spLocks noChangeArrowheads="1"/>
            </p:cNvSpPr>
            <p:nvPr/>
          </p:nvSpPr>
          <p:spPr bwMode="auto">
            <a:xfrm>
              <a:off x="5486400" y="3962400"/>
              <a:ext cx="678352" cy="304800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FCS</a:t>
              </a:r>
              <a:r>
                <a:rPr lang="en-CA" baseline="-25000" dirty="0" smtClean="0"/>
                <a:t>1</a:t>
              </a:r>
              <a:endParaRPr lang="en-CA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52400" y="3962400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A</a:t>
              </a:r>
              <a:endParaRPr lang="en-US" sz="16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553200" y="3962400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B</a:t>
              </a:r>
              <a:endParaRPr lang="en-US" sz="1600" dirty="0"/>
            </a:p>
          </p:txBody>
        </p:sp>
        <p:cxnSp>
          <p:nvCxnSpPr>
            <p:cNvPr id="22" name="Straight Connector 21"/>
            <p:cNvCxnSpPr/>
            <p:nvPr/>
          </p:nvCxnSpPr>
          <p:spPr bwMode="auto">
            <a:xfrm>
              <a:off x="1600200" y="39624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>
              <a:off x="4724400" y="2667000"/>
              <a:ext cx="0" cy="2667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>
              <a:off x="3124200" y="2667000"/>
              <a:ext cx="0" cy="2667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32" name="Group 31"/>
            <p:cNvGrpSpPr/>
            <p:nvPr/>
          </p:nvGrpSpPr>
          <p:grpSpPr>
            <a:xfrm>
              <a:off x="914400" y="5029200"/>
              <a:ext cx="5250352" cy="317500"/>
              <a:chOff x="1231900" y="4267200"/>
              <a:chExt cx="5250352" cy="317500"/>
            </a:xfrm>
          </p:grpSpPr>
          <p:sp>
            <p:nvSpPr>
              <p:cNvPr id="29" name="Rectangle 6"/>
              <p:cNvSpPr>
                <a:spLocks noChangeArrowheads="1"/>
              </p:cNvSpPr>
              <p:nvPr/>
            </p:nvSpPr>
            <p:spPr bwMode="auto">
              <a:xfrm>
                <a:off x="1231900" y="4267200"/>
                <a:ext cx="678352" cy="30480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HDR</a:t>
                </a:r>
                <a:r>
                  <a:rPr lang="en-CA" baseline="-25000" dirty="0" smtClean="0"/>
                  <a:t>3</a:t>
                </a:r>
                <a:endParaRPr lang="en-CA" dirty="0"/>
              </a:p>
            </p:txBody>
          </p:sp>
          <p:sp>
            <p:nvSpPr>
              <p:cNvPr id="30" name="Rectangle 29"/>
              <p:cNvSpPr>
                <a:spLocks noChangeArrowheads="1"/>
              </p:cNvSpPr>
              <p:nvPr/>
            </p:nvSpPr>
            <p:spPr bwMode="auto">
              <a:xfrm>
                <a:off x="5041900" y="4279900"/>
                <a:ext cx="7747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Body</a:t>
                </a:r>
                <a:r>
                  <a:rPr lang="en-CA" baseline="-25000" dirty="0" smtClean="0"/>
                  <a:t>3</a:t>
                </a:r>
                <a:endParaRPr lang="en-CA" dirty="0"/>
              </a:p>
            </p:txBody>
          </p:sp>
          <p:sp>
            <p:nvSpPr>
              <p:cNvPr id="31" name="Rectangle 6"/>
              <p:cNvSpPr>
                <a:spLocks noChangeArrowheads="1"/>
              </p:cNvSpPr>
              <p:nvPr/>
            </p:nvSpPr>
            <p:spPr bwMode="auto">
              <a:xfrm>
                <a:off x="5803900" y="4279900"/>
                <a:ext cx="678352" cy="30480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FCS</a:t>
                </a:r>
                <a:r>
                  <a:rPr lang="en-CA" baseline="-25000" dirty="0" smtClean="0"/>
                  <a:t>3</a:t>
                </a:r>
                <a:endParaRPr lang="en-CA" dirty="0"/>
              </a:p>
            </p:txBody>
          </p:sp>
        </p:grpSp>
        <p:grpSp>
          <p:nvGrpSpPr>
            <p:cNvPr id="33" name="Group 32"/>
            <p:cNvGrpSpPr/>
            <p:nvPr/>
          </p:nvGrpSpPr>
          <p:grpSpPr>
            <a:xfrm>
              <a:off x="914400" y="4495800"/>
              <a:ext cx="5250352" cy="304800"/>
              <a:chOff x="1231900" y="4267200"/>
              <a:chExt cx="5250352" cy="304800"/>
            </a:xfrm>
          </p:grpSpPr>
          <p:sp>
            <p:nvSpPr>
              <p:cNvPr id="34" name="Rectangle 6"/>
              <p:cNvSpPr>
                <a:spLocks noChangeArrowheads="1"/>
              </p:cNvSpPr>
              <p:nvPr/>
            </p:nvSpPr>
            <p:spPr bwMode="auto">
              <a:xfrm>
                <a:off x="1231900" y="4267200"/>
                <a:ext cx="678352" cy="30480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HDR</a:t>
                </a:r>
                <a:r>
                  <a:rPr lang="en-CA" baseline="-25000" dirty="0" smtClean="0"/>
                  <a:t>2</a:t>
                </a:r>
                <a:endParaRPr lang="en-CA" dirty="0"/>
              </a:p>
            </p:txBody>
          </p:sp>
          <p:sp>
            <p:nvSpPr>
              <p:cNvPr id="35" name="Rectangle 34"/>
              <p:cNvSpPr>
                <a:spLocks noChangeArrowheads="1"/>
              </p:cNvSpPr>
              <p:nvPr/>
            </p:nvSpPr>
            <p:spPr bwMode="auto">
              <a:xfrm>
                <a:off x="3441700" y="4267200"/>
                <a:ext cx="16002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Body</a:t>
                </a:r>
                <a:r>
                  <a:rPr lang="en-CA" baseline="-25000" dirty="0" smtClean="0"/>
                  <a:t>2</a:t>
                </a:r>
                <a:endParaRPr lang="en-CA" dirty="0"/>
              </a:p>
            </p:txBody>
          </p:sp>
          <p:sp>
            <p:nvSpPr>
              <p:cNvPr id="36" name="Rectangle 6"/>
              <p:cNvSpPr>
                <a:spLocks noChangeArrowheads="1"/>
              </p:cNvSpPr>
              <p:nvPr/>
            </p:nvSpPr>
            <p:spPr bwMode="auto">
              <a:xfrm>
                <a:off x="5803900" y="4267200"/>
                <a:ext cx="678352" cy="30480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FCS</a:t>
                </a:r>
                <a:r>
                  <a:rPr lang="en-CA" baseline="-25000" dirty="0" smtClean="0"/>
                  <a:t>2</a:t>
                </a:r>
                <a:endParaRPr lang="en-CA" dirty="0"/>
              </a:p>
            </p:txBody>
          </p:sp>
        </p:grpSp>
        <p:cxnSp>
          <p:nvCxnSpPr>
            <p:cNvPr id="38" name="Straight Connector 37"/>
            <p:cNvCxnSpPr/>
            <p:nvPr/>
          </p:nvCxnSpPr>
          <p:spPr bwMode="auto">
            <a:xfrm>
              <a:off x="3124200" y="3962400"/>
              <a:ext cx="2362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>
              <a:off x="3124200" y="4267200"/>
              <a:ext cx="2362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3" name="TextBox 42"/>
            <p:cNvSpPr txBox="1"/>
            <p:nvPr/>
          </p:nvSpPr>
          <p:spPr>
            <a:xfrm>
              <a:off x="4800600" y="2667000"/>
              <a:ext cx="56938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CA" dirty="0" smtClean="0"/>
                <a:t>Body</a:t>
              </a:r>
              <a:r>
                <a:rPr lang="en-CA" baseline="-25000" dirty="0" smtClean="0"/>
                <a:t>3</a:t>
              </a:r>
              <a:endParaRPr lang="en-CA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057400" y="2667000"/>
              <a:ext cx="56938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CA" dirty="0" smtClean="0"/>
                <a:t>Body</a:t>
              </a:r>
              <a:r>
                <a:rPr lang="en-CA" baseline="-25000" dirty="0" smtClean="0"/>
                <a:t>1</a:t>
              </a:r>
              <a:endParaRPr lang="en-CA" dirty="0"/>
            </a:p>
          </p:txBody>
        </p:sp>
        <p:cxnSp>
          <p:nvCxnSpPr>
            <p:cNvPr id="47" name="Straight Connector 46"/>
            <p:cNvCxnSpPr/>
            <p:nvPr/>
          </p:nvCxnSpPr>
          <p:spPr bwMode="auto">
            <a:xfrm>
              <a:off x="1600200" y="5334000"/>
              <a:ext cx="3124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>
              <a:off x="1600200" y="5029200"/>
              <a:ext cx="3124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>
              <a:off x="1600200" y="4495800"/>
              <a:ext cx="3886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>
              <a:off x="1600200" y="4800600"/>
              <a:ext cx="3886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>
              <a:off x="5486400" y="2819400"/>
              <a:ext cx="0" cy="2514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>
              <a:off x="6172200" y="2819400"/>
              <a:ext cx="0" cy="2514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>
              <a:off x="1600200" y="2819400"/>
              <a:ext cx="0" cy="2514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>
              <a:off x="914400" y="2819400"/>
              <a:ext cx="0" cy="2514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62" name="TextBox 61"/>
            <p:cNvSpPr txBox="1"/>
            <p:nvPr/>
          </p:nvSpPr>
          <p:spPr>
            <a:xfrm>
              <a:off x="152400" y="4495800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A</a:t>
              </a:r>
              <a:endParaRPr lang="en-US" sz="16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52400" y="5029200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A</a:t>
              </a:r>
              <a:endParaRPr lang="en-US" sz="1600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553200" y="4495800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B</a:t>
              </a:r>
              <a:endParaRPr lang="en-US" sz="1600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553200" y="5029200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B</a:t>
              </a:r>
              <a:endParaRPr lang="en-US" sz="16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86359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February 5,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051462" y="533400"/>
            <a:ext cx="7187225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Management Frame Body Components (802.11-2012)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u="sng" dirty="0" smtClean="0"/>
              <a:t>Information Elements </a:t>
            </a:r>
            <a:r>
              <a:rPr lang="en-CA" sz="1600" dirty="0" smtClean="0"/>
              <a:t>(</a:t>
            </a:r>
            <a:r>
              <a:rPr lang="en-CA" sz="1600" dirty="0" smtClean="0"/>
              <a:t>8.4.2):</a:t>
            </a:r>
          </a:p>
          <a:p>
            <a:r>
              <a:rPr lang="en-CA" sz="1600" dirty="0" smtClean="0"/>
              <a:t>Named objects with format (Type, Length, Value), where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</a:t>
            </a:r>
            <a:r>
              <a:rPr lang="en-CA" sz="1600" dirty="0" smtClean="0"/>
              <a:t> Type: Element-ID (1-octet field);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</a:t>
            </a:r>
            <a:r>
              <a:rPr lang="en-CA" sz="1600" dirty="0" smtClean="0"/>
              <a:t> Length: Octet-length of Value field (1-octet field);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</a:t>
            </a:r>
            <a:r>
              <a:rPr lang="en-CA" sz="1600" dirty="0" smtClean="0"/>
              <a:t> Value: Variable field.</a:t>
            </a:r>
          </a:p>
          <a:p>
            <a:r>
              <a:rPr lang="en-CA" sz="1600" u="sng" dirty="0" smtClean="0"/>
              <a:t>Non-Information </a:t>
            </a:r>
            <a:r>
              <a:rPr lang="en-CA" sz="1600" u="sng" dirty="0" smtClean="0"/>
              <a:t>Elements </a:t>
            </a:r>
            <a:r>
              <a:rPr lang="en-CA" sz="1600" dirty="0" smtClean="0"/>
              <a:t>(</a:t>
            </a:r>
            <a:r>
              <a:rPr lang="en-CA" sz="1600" dirty="0" smtClean="0"/>
              <a:t>8.4.1):</a:t>
            </a:r>
            <a:endParaRPr lang="en-CA" sz="1600" dirty="0" smtClean="0"/>
          </a:p>
          <a:p>
            <a:r>
              <a:rPr lang="en-CA" sz="1600" dirty="0" smtClean="0"/>
              <a:t>Specified objects with tailored length and value attributes</a:t>
            </a:r>
          </a:p>
          <a:p>
            <a:endParaRPr lang="en-CA" sz="1600" i="1" dirty="0" smtClean="0"/>
          </a:p>
          <a:p>
            <a:pPr>
              <a:lnSpc>
                <a:spcPct val="150000"/>
              </a:lnSpc>
            </a:pPr>
            <a:r>
              <a:rPr lang="en-CA" sz="1600" b="1" dirty="0" smtClean="0"/>
              <a:t>Notes: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</a:t>
            </a:r>
            <a:r>
              <a:rPr lang="en-CA" sz="1600" dirty="0" smtClean="0"/>
              <a:t> Information elements cannot have size larger than 255 octets, whereas non-information elements can.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r>
              <a:rPr lang="en-CA" sz="1600" dirty="0" smtClean="0"/>
              <a:t>With </a:t>
            </a:r>
            <a:r>
              <a:rPr lang="en-CA" sz="1600" b="1" dirty="0" smtClean="0"/>
              <a:t>802.11-2012</a:t>
            </a:r>
            <a:r>
              <a:rPr lang="en-CA" sz="1600" dirty="0" smtClean="0"/>
              <a:t>, Authentication frames (8.3.3.11) are specified with field elements that are non-IEs, as is the case with </a:t>
            </a:r>
            <a:r>
              <a:rPr lang="en-CA" sz="1600" i="1" dirty="0" smtClean="0"/>
              <a:t>some </a:t>
            </a:r>
            <a:r>
              <a:rPr lang="en-CA" sz="1600" dirty="0" smtClean="0"/>
              <a:t>field elements specified with association request frames (8.3.3.5) and Association Response frames (8.3.3.6). </a:t>
            </a:r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86359" cy="276999"/>
          </a:xfrm>
        </p:spPr>
        <p:txBody>
          <a:bodyPr/>
          <a:lstStyle/>
          <a:p>
            <a:r>
              <a:rPr lang="en-US" dirty="0" smtClean="0"/>
              <a:t>February 5, 2013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6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3547264" y="533400"/>
            <a:ext cx="218604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Protocol Recap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0" y="1066800"/>
            <a:ext cx="9144000" cy="5304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>
              <a:solidFill>
                <a:srgbClr val="FF0000"/>
              </a:solidFill>
            </a:endParaRPr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r>
              <a:rPr lang="en-CA" sz="1600" b="1" dirty="0" smtClean="0"/>
              <a:t>Notes:</a:t>
            </a:r>
            <a:endParaRPr lang="en-CA" sz="1600" b="1" dirty="0" smtClean="0"/>
          </a:p>
          <a:p>
            <a:pPr marL="342900" indent="-342900"/>
            <a:r>
              <a:rPr lang="en-CA" sz="1600" dirty="0" smtClean="0"/>
              <a:t>Our exposition is relative to certificate-based public-key protocol (i.e., without online</a:t>
            </a:r>
          </a:p>
          <a:p>
            <a:pPr marL="342900" indent="-342900"/>
            <a:r>
              <a:rPr lang="en-CA" sz="1600" dirty="0" smtClean="0"/>
              <a:t>third party), but </a:t>
            </a:r>
            <a:r>
              <a:rPr lang="en-CA" sz="1600" i="1" dirty="0" smtClean="0"/>
              <a:t>does leave out details not necessary for current discussion</a:t>
            </a:r>
          </a:p>
          <a:p>
            <a:pPr marL="342900" indent="-342900"/>
            <a:endParaRPr lang="en-GB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CA" sz="1600" dirty="0" smtClean="0">
              <a:sym typeface="Symbol"/>
            </a:endParaRPr>
          </a:p>
          <a:p>
            <a:pPr marL="342900" indent="-342900"/>
            <a:endParaRPr lang="en-CA" sz="1600" dirty="0" smtClean="0">
              <a:sym typeface="Symbol"/>
            </a:endParaRPr>
          </a:p>
          <a:p>
            <a:pPr marL="342900" indent="-342900"/>
            <a:endParaRPr lang="en-CA" sz="1600" baseline="-25000" dirty="0" smtClean="0"/>
          </a:p>
        </p:txBody>
      </p:sp>
      <p:grpSp>
        <p:nvGrpSpPr>
          <p:cNvPr id="137" name="Group 136"/>
          <p:cNvGrpSpPr/>
          <p:nvPr/>
        </p:nvGrpSpPr>
        <p:grpSpPr>
          <a:xfrm>
            <a:off x="1143000" y="1219200"/>
            <a:ext cx="6736255" cy="3048000"/>
            <a:chOff x="152400" y="1143000"/>
            <a:chExt cx="6736255" cy="3048000"/>
          </a:xfrm>
        </p:grpSpPr>
        <p:grpSp>
          <p:nvGrpSpPr>
            <p:cNvPr id="132" name="Group 131"/>
            <p:cNvGrpSpPr/>
            <p:nvPr/>
          </p:nvGrpSpPr>
          <p:grpSpPr>
            <a:xfrm>
              <a:off x="152400" y="1371600"/>
              <a:ext cx="6736255" cy="2819400"/>
              <a:chOff x="152400" y="1600200"/>
              <a:chExt cx="6736255" cy="2819400"/>
            </a:xfrm>
          </p:grpSpPr>
          <p:sp>
            <p:nvSpPr>
              <p:cNvPr id="79893" name="Text Box 21"/>
              <p:cNvSpPr txBox="1">
                <a:spLocks noChangeArrowheads="1"/>
              </p:cNvSpPr>
              <p:nvPr/>
            </p:nvSpPr>
            <p:spPr bwMode="auto">
              <a:xfrm>
                <a:off x="669925" y="3338513"/>
                <a:ext cx="184150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endParaRPr lang="en-US" sz="1600"/>
              </a:p>
            </p:txBody>
          </p:sp>
          <p:grpSp>
            <p:nvGrpSpPr>
              <p:cNvPr id="7" name="Group 91"/>
              <p:cNvGrpSpPr>
                <a:grpSpLocks noChangeAspect="1"/>
              </p:cNvGrpSpPr>
              <p:nvPr/>
            </p:nvGrpSpPr>
            <p:grpSpPr>
              <a:xfrm>
                <a:off x="152400" y="1600200"/>
                <a:ext cx="6736255" cy="2819400"/>
                <a:chOff x="4890541" y="1326629"/>
                <a:chExt cx="4540144" cy="1900237"/>
              </a:xfrm>
            </p:grpSpPr>
            <p:grpSp>
              <p:nvGrpSpPr>
                <p:cNvPr id="8" name="Group 39"/>
                <p:cNvGrpSpPr/>
                <p:nvPr/>
              </p:nvGrpSpPr>
              <p:grpSpPr>
                <a:xfrm>
                  <a:off x="6172200" y="1326629"/>
                  <a:ext cx="3258485" cy="1900237"/>
                  <a:chOff x="762000" y="995363"/>
                  <a:chExt cx="3258485" cy="1900237"/>
                </a:xfrm>
              </p:grpSpPr>
              <p:grpSp>
                <p:nvGrpSpPr>
                  <p:cNvPr id="9" name="Group 31"/>
                  <p:cNvGrpSpPr/>
                  <p:nvPr/>
                </p:nvGrpSpPr>
                <p:grpSpPr>
                  <a:xfrm>
                    <a:off x="762000" y="995363"/>
                    <a:ext cx="3258485" cy="1900237"/>
                    <a:chOff x="762000" y="995363"/>
                    <a:chExt cx="3258485" cy="1900237"/>
                  </a:xfrm>
                </p:grpSpPr>
                <p:sp>
                  <p:nvSpPr>
                    <p:cNvPr id="44" name="Text Box 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398588" y="995363"/>
                      <a:ext cx="290512" cy="82232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endParaRPr lang="en-GB" sz="2400"/>
                    </a:p>
                    <a:p>
                      <a:pPr>
                        <a:buFontTx/>
                        <a:buChar char="•"/>
                      </a:pPr>
                      <a:endParaRPr lang="en-GB" sz="2400"/>
                    </a:p>
                  </p:txBody>
                </p:sp>
                <p:grpSp>
                  <p:nvGrpSpPr>
                    <p:cNvPr id="10" name="Group 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62000" y="1066801"/>
                      <a:ext cx="457200" cy="304800"/>
                      <a:chOff x="816" y="912"/>
                      <a:chExt cx="288" cy="192"/>
                    </a:xfrm>
                  </p:grpSpPr>
                  <p:sp>
                    <p:nvSpPr>
                      <p:cNvPr id="59" name="Rectangle 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16" y="912"/>
                        <a:ext cx="288" cy="192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CA"/>
                      </a:p>
                    </p:txBody>
                  </p:sp>
                  <p:sp>
                    <p:nvSpPr>
                      <p:cNvPr id="60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82" y="932"/>
                        <a:ext cx="131" cy="14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>
                        <a:spAutoFit/>
                      </a:bodyPr>
                      <a:lstStyle/>
                      <a:p>
                        <a:pPr eaLnBrk="1" hangingPunct="1"/>
                        <a:r>
                          <a:rPr lang="en-US" sz="1600" i="1" dirty="0" smtClean="0"/>
                          <a:t>A</a:t>
                        </a:r>
                        <a:endParaRPr lang="en-US" sz="1600" i="1" dirty="0"/>
                      </a:p>
                    </p:txBody>
                  </p:sp>
                </p:grpSp>
                <p:sp>
                  <p:nvSpPr>
                    <p:cNvPr id="46" name="Line 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90600" y="1371600"/>
                      <a:ext cx="0" cy="15240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7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63284" y="1046721"/>
                      <a:ext cx="457201" cy="304801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48" name="Line 1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4394" y="1354867"/>
                      <a:ext cx="0" cy="15240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49" name="Line 1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90601" y="1663014"/>
                      <a:ext cx="2803793" cy="1338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2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0" name="Line 14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990601" y="2009774"/>
                      <a:ext cx="2803793" cy="1274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1" name="Line 1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90601" y="2330665"/>
                      <a:ext cx="2803793" cy="772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 type="none" w="med" len="med"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2" name="Text Box 1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69717" y="1457583"/>
                      <a:ext cx="2824676" cy="22818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en-US" sz="1600" dirty="0" smtClean="0"/>
                        <a:t>Random 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X</a:t>
                      </a:r>
                      <a:r>
                        <a:rPr lang="en-US" sz="1600" dirty="0" smtClean="0"/>
                        <a:t>,</a:t>
                      </a:r>
                      <a:r>
                        <a:rPr lang="en-US" sz="1600" i="1" dirty="0" smtClean="0"/>
                        <a:t> Nonce 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endParaRPr lang="en-US" sz="1600" dirty="0" smtClean="0">
                        <a:solidFill>
                          <a:srgbClr val="002060"/>
                        </a:solidFill>
                      </a:endParaRPr>
                    </a:p>
                  </p:txBody>
                </p:sp>
                <p:sp>
                  <p:nvSpPr>
                    <p:cNvPr id="54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01713" y="2665413"/>
                      <a:ext cx="2797816" cy="421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 type="triangl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5" name="Text Box 1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21074" y="2093913"/>
                      <a:ext cx="2773319" cy="22818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en-US" sz="1600" dirty="0" smtClean="0"/>
                        <a:t>{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, 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B</a:t>
                      </a:r>
                      <a:r>
                        <a:rPr lang="en-US" sz="1600" i="1" dirty="0" smtClean="0"/>
                        <a:t>,</a:t>
                      </a:r>
                      <a:r>
                        <a:rPr lang="en-US" sz="1600" dirty="0" smtClean="0"/>
                        <a:t>[</a:t>
                      </a:r>
                      <a:r>
                        <a:rPr lang="en-US" sz="1600" i="1" dirty="0" err="1" smtClean="0"/>
                        <a:t>Cert</a:t>
                      </a:r>
                      <a:r>
                        <a:rPr lang="en-US" sz="1600" baseline="-25000" dirty="0" err="1" smtClean="0"/>
                        <a:t>CA</a:t>
                      </a:r>
                      <a:r>
                        <a:rPr lang="en-US" sz="1600" dirty="0" smtClean="0"/>
                        <a:t>(</a:t>
                      </a:r>
                      <a:r>
                        <a:rPr lang="en-US" sz="1600" i="1" dirty="0" err="1" smtClean="0"/>
                        <a:t>Id</a:t>
                      </a:r>
                      <a:r>
                        <a:rPr lang="en-US" sz="1600" baseline="-25000" dirty="0" err="1" smtClean="0"/>
                        <a:t>A</a:t>
                      </a:r>
                      <a:r>
                        <a:rPr lang="en-US" sz="1600" i="1" dirty="0" err="1" smtClean="0"/>
                        <a:t>,Q</a:t>
                      </a:r>
                      <a:r>
                        <a:rPr lang="en-US" sz="1600" baseline="-25000" dirty="0" err="1" smtClean="0"/>
                        <a:t>A</a:t>
                      </a:r>
                      <a:r>
                        <a:rPr lang="en-US" sz="1600" dirty="0" smtClean="0"/>
                        <a:t>)</a:t>
                      </a:r>
                      <a:r>
                        <a:rPr lang="en-US" sz="1600" dirty="0" smtClean="0">
                          <a:solidFill>
                            <a:schemeClr val="accent2"/>
                          </a:solidFill>
                        </a:rPr>
                        <a:t>,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en-US" sz="1600" i="1" dirty="0" err="1" smtClean="0"/>
                        <a:t>sign</a:t>
                      </a:r>
                      <a:r>
                        <a:rPr lang="en-US" sz="1600" i="1" baseline="-25000" dirty="0" err="1" smtClean="0"/>
                        <a:t>A</a:t>
                      </a:r>
                      <a:r>
                        <a:rPr lang="en-US" sz="1600" dirty="0" smtClean="0"/>
                        <a:t>]}</a:t>
                      </a:r>
                      <a:r>
                        <a:rPr lang="en-US" sz="1600" baseline="-25000" dirty="0" smtClean="0">
                          <a:solidFill>
                            <a:srgbClr val="FF0000"/>
                          </a:solidFill>
                        </a:rPr>
                        <a:t>KEK2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p:txBody>
                </p:sp>
                <p:sp>
                  <p:nvSpPr>
                    <p:cNvPr id="56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43000" y="2438400"/>
                      <a:ext cx="124506" cy="18669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1" hangingPunct="1"/>
                      <a:endParaRPr lang="en-US" dirty="0"/>
                    </a:p>
                  </p:txBody>
                </p:sp>
              </p:grpSp>
              <p:sp>
                <p:nvSpPr>
                  <p:cNvPr id="42" name="Left Brace 41"/>
                  <p:cNvSpPr/>
                  <p:nvPr/>
                </p:nvSpPr>
                <p:spPr bwMode="auto">
                  <a:xfrm>
                    <a:off x="762000" y="1600200"/>
                    <a:ext cx="152400" cy="457200"/>
                  </a:xfrm>
                  <a:prstGeom prst="leftBrac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3" name="Left Brace 42"/>
                  <p:cNvSpPr/>
                  <p:nvPr/>
                </p:nvSpPr>
                <p:spPr bwMode="auto">
                  <a:xfrm>
                    <a:off x="762000" y="2286000"/>
                    <a:ext cx="152400" cy="457200"/>
                  </a:xfrm>
                  <a:prstGeom prst="leftBrac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61" name="TextBox 60"/>
                <p:cNvSpPr txBox="1"/>
                <p:nvPr/>
              </p:nvSpPr>
              <p:spPr>
                <a:xfrm>
                  <a:off x="4890541" y="2057400"/>
                  <a:ext cx="135485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CA" dirty="0" smtClean="0"/>
                    <a:t>Key Establishment</a:t>
                  </a:r>
                  <a:endParaRPr lang="en-CA" dirty="0"/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4905531" y="2743200"/>
                  <a:ext cx="131157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CA" dirty="0" smtClean="0"/>
                    <a:t>Key Confirmation</a:t>
                  </a:r>
                  <a:endParaRPr lang="en-CA" dirty="0"/>
                </a:p>
              </p:txBody>
            </p:sp>
          </p:grpSp>
          <p:sp>
            <p:nvSpPr>
              <p:cNvPr id="124" name="Text Box 7"/>
              <p:cNvSpPr txBox="1">
                <a:spLocks noChangeArrowheads="1"/>
              </p:cNvSpPr>
              <p:nvPr/>
            </p:nvSpPr>
            <p:spPr bwMode="auto">
              <a:xfrm>
                <a:off x="6400800" y="1752600"/>
                <a:ext cx="3097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600" i="1" dirty="0" smtClean="0"/>
                  <a:t>B</a:t>
                </a:r>
                <a:endParaRPr lang="en-US" sz="1600" i="1" dirty="0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2438400" y="2743200"/>
                <a:ext cx="41148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600" dirty="0" smtClean="0"/>
                  <a:t>Random </a:t>
                </a:r>
                <a:r>
                  <a:rPr lang="en-US" sz="1600" i="1" dirty="0" smtClean="0">
                    <a:solidFill>
                      <a:schemeClr val="accent2"/>
                    </a:solidFill>
                  </a:rPr>
                  <a:t>Y</a:t>
                </a:r>
                <a:r>
                  <a:rPr lang="en-US" sz="1600" dirty="0" smtClean="0"/>
                  <a:t>,</a:t>
                </a:r>
                <a:r>
                  <a:rPr lang="en-US" sz="1600" i="1" dirty="0" smtClean="0"/>
                  <a:t> </a:t>
                </a:r>
                <a:r>
                  <a:rPr lang="en-US" sz="1600" i="1" dirty="0" smtClean="0"/>
                  <a:t>Nonce </a:t>
                </a:r>
                <a:r>
                  <a:rPr lang="en-US" sz="1600" i="1" dirty="0" smtClean="0">
                    <a:solidFill>
                      <a:srgbClr val="002060"/>
                    </a:solidFill>
                  </a:rPr>
                  <a:t>N</a:t>
                </a:r>
                <a:r>
                  <a:rPr lang="en-US" sz="1600" i="1" baseline="-25000" dirty="0" smtClean="0">
                    <a:solidFill>
                      <a:srgbClr val="002060"/>
                    </a:solidFill>
                  </a:rPr>
                  <a:t>B</a:t>
                </a:r>
                <a:endParaRPr lang="en-US" sz="1600" dirty="0" smtClean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28" name="Text Box 19"/>
              <p:cNvSpPr txBox="1">
                <a:spLocks noChangeArrowheads="1"/>
              </p:cNvSpPr>
              <p:nvPr/>
            </p:nvSpPr>
            <p:spPr bwMode="auto">
              <a:xfrm>
                <a:off x="2438400" y="3733800"/>
                <a:ext cx="41148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600" dirty="0" smtClean="0"/>
                  <a:t>{</a:t>
                </a:r>
                <a:r>
                  <a:rPr lang="en-US" sz="1600" i="1" dirty="0" smtClean="0">
                    <a:solidFill>
                      <a:srgbClr val="002060"/>
                    </a:solidFill>
                  </a:rPr>
                  <a:t>N</a:t>
                </a:r>
                <a:r>
                  <a:rPr lang="en-US" sz="1600" i="1" baseline="-25000" dirty="0" smtClean="0">
                    <a:solidFill>
                      <a:srgbClr val="002060"/>
                    </a:solidFill>
                  </a:rPr>
                  <a:t>B</a:t>
                </a:r>
                <a:r>
                  <a:rPr lang="en-US" sz="1600" i="1" dirty="0" smtClean="0">
                    <a:solidFill>
                      <a:srgbClr val="002060"/>
                    </a:solidFill>
                  </a:rPr>
                  <a:t>, N</a:t>
                </a:r>
                <a:r>
                  <a:rPr lang="en-US" sz="1600" i="1" baseline="-25000" dirty="0" smtClean="0">
                    <a:solidFill>
                      <a:srgbClr val="002060"/>
                    </a:solidFill>
                  </a:rPr>
                  <a:t>A</a:t>
                </a:r>
                <a:r>
                  <a:rPr lang="en-US" sz="1600" i="1" dirty="0" smtClean="0"/>
                  <a:t>,</a:t>
                </a:r>
                <a:r>
                  <a:rPr lang="en-US" sz="1600" dirty="0" smtClean="0"/>
                  <a:t>[</a:t>
                </a:r>
                <a:r>
                  <a:rPr lang="en-US" sz="1600" i="1" dirty="0" err="1" smtClean="0"/>
                  <a:t>Cert</a:t>
                </a:r>
                <a:r>
                  <a:rPr lang="en-US" sz="1600" baseline="-25000" dirty="0" err="1" smtClean="0"/>
                  <a:t>CA</a:t>
                </a:r>
                <a:r>
                  <a:rPr lang="en-US" sz="1600" dirty="0" smtClean="0"/>
                  <a:t>(</a:t>
                </a:r>
                <a:r>
                  <a:rPr lang="en-US" sz="1600" i="1" dirty="0" err="1" smtClean="0"/>
                  <a:t>Id</a:t>
                </a:r>
                <a:r>
                  <a:rPr lang="en-US" sz="1600" baseline="-25000" dirty="0" err="1" smtClean="0"/>
                  <a:t>B</a:t>
                </a:r>
                <a:r>
                  <a:rPr lang="en-US" sz="1600" i="1" dirty="0" err="1" smtClean="0"/>
                  <a:t>,Q</a:t>
                </a:r>
                <a:r>
                  <a:rPr lang="en-US" sz="1600" baseline="-25000" dirty="0" err="1" smtClean="0"/>
                  <a:t>B</a:t>
                </a:r>
                <a:r>
                  <a:rPr lang="en-US" sz="1600" dirty="0" smtClean="0"/>
                  <a:t>)</a:t>
                </a:r>
                <a:r>
                  <a:rPr lang="en-US" sz="1600" dirty="0" smtClean="0">
                    <a:solidFill>
                      <a:schemeClr val="accent2"/>
                    </a:solidFill>
                  </a:rPr>
                  <a:t>,</a:t>
                </a:r>
                <a:r>
                  <a:rPr lang="en-US" sz="1600" i="1" dirty="0" smtClean="0">
                    <a:solidFill>
                      <a:schemeClr val="accent2"/>
                    </a:solidFill>
                  </a:rPr>
                  <a:t> </a:t>
                </a:r>
                <a:r>
                  <a:rPr lang="en-US" sz="1600" i="1" dirty="0" err="1" smtClean="0"/>
                  <a:t>sign</a:t>
                </a:r>
                <a:r>
                  <a:rPr lang="en-US" sz="1600" i="1" baseline="-25000" dirty="0" err="1" smtClean="0"/>
                  <a:t>B</a:t>
                </a:r>
                <a:r>
                  <a:rPr lang="en-US" sz="1600" dirty="0" smtClean="0"/>
                  <a:t>]}</a:t>
                </a:r>
                <a:r>
                  <a:rPr lang="en-US" sz="1600" baseline="-25000" dirty="0" smtClean="0">
                    <a:solidFill>
                      <a:srgbClr val="FF0000"/>
                    </a:solidFill>
                  </a:rPr>
                  <a:t>KEK2</a:t>
                </a:r>
                <a:r>
                  <a:rPr lang="en-US" sz="1600" dirty="0" smtClean="0"/>
                  <a:t> </a:t>
                </a:r>
              </a:p>
            </p:txBody>
          </p:sp>
        </p:grpSp>
        <p:sp>
          <p:nvSpPr>
            <p:cNvPr id="135" name="TextBox 134"/>
            <p:cNvSpPr txBox="1"/>
            <p:nvPr/>
          </p:nvSpPr>
          <p:spPr>
            <a:xfrm>
              <a:off x="2142661" y="1143000"/>
              <a:ext cx="4714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STA</a:t>
              </a:r>
              <a:endParaRPr lang="en-US" b="1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6365380" y="1143000"/>
              <a:ext cx="3898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AP</a:t>
              </a:r>
              <a:endParaRPr lang="en-US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86359" cy="276999"/>
          </a:xfrm>
        </p:spPr>
        <p:txBody>
          <a:bodyPr/>
          <a:lstStyle/>
          <a:p>
            <a:r>
              <a:rPr lang="en-US" dirty="0" smtClean="0"/>
              <a:t>February 5, 2013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7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993339" y="533400"/>
            <a:ext cx="5409686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Protocol </a:t>
            </a:r>
            <a:r>
              <a:rPr lang="en-US" sz="2400" b="1" dirty="0" smtClean="0"/>
              <a:t>Recap w/ “Piggy-Backed Info”</a:t>
            </a:r>
            <a:endParaRPr lang="en-US" sz="2400" b="1" dirty="0" smtClean="0"/>
          </a:p>
        </p:txBody>
      </p:sp>
      <p:sp>
        <p:nvSpPr>
          <p:cNvPr id="129" name="TextBox 128"/>
          <p:cNvSpPr txBox="1"/>
          <p:nvPr/>
        </p:nvSpPr>
        <p:spPr>
          <a:xfrm>
            <a:off x="0" y="1066800"/>
            <a:ext cx="9144000" cy="5796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>
              <a:solidFill>
                <a:srgbClr val="FF0000"/>
              </a:solidFill>
            </a:endParaRPr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r>
              <a:rPr lang="en-GB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Notes: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Key confirmation messages can become quite large, due to accumulation of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ertificates;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Signature; 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“piggy-backed info”.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Certificate (chain) verification has to happen </a:t>
            </a:r>
            <a:r>
              <a:rPr lang="en-GB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after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completion of the key computation (thus, forcing</a:t>
            </a:r>
          </a:p>
          <a:p>
            <a:pPr marL="342900" indent="-342900"/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a serialized implementation 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(o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ptionally carrying out computations between A and B in parallel).</a:t>
            </a:r>
          </a:p>
          <a:p>
            <a:pPr marL="342900" indent="-342900">
              <a:buFont typeface="Symbol" pitchFamily="18" charset="2"/>
              <a:buChar char="-"/>
            </a:pPr>
            <a:endParaRPr lang="en-GB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CA" sz="1600" dirty="0" smtClean="0">
              <a:sym typeface="Symbol"/>
            </a:endParaRPr>
          </a:p>
          <a:p>
            <a:pPr marL="342900" indent="-342900"/>
            <a:endParaRPr lang="en-CA" sz="1600" dirty="0" smtClean="0">
              <a:sym typeface="Symbol"/>
            </a:endParaRPr>
          </a:p>
          <a:p>
            <a:pPr marL="342900" indent="-342900"/>
            <a:endParaRPr lang="en-CA" sz="1600" baseline="-25000" dirty="0" smtClean="0"/>
          </a:p>
        </p:txBody>
      </p:sp>
      <p:grpSp>
        <p:nvGrpSpPr>
          <p:cNvPr id="2" name="Group 136"/>
          <p:cNvGrpSpPr/>
          <p:nvPr/>
        </p:nvGrpSpPr>
        <p:grpSpPr>
          <a:xfrm>
            <a:off x="1143000" y="1219200"/>
            <a:ext cx="6736255" cy="3048000"/>
            <a:chOff x="152400" y="1143000"/>
            <a:chExt cx="6736255" cy="3048000"/>
          </a:xfrm>
        </p:grpSpPr>
        <p:grpSp>
          <p:nvGrpSpPr>
            <p:cNvPr id="3" name="Group 131"/>
            <p:cNvGrpSpPr/>
            <p:nvPr/>
          </p:nvGrpSpPr>
          <p:grpSpPr>
            <a:xfrm>
              <a:off x="152400" y="1371600"/>
              <a:ext cx="6736255" cy="2819400"/>
              <a:chOff x="152400" y="1600200"/>
              <a:chExt cx="6736255" cy="2819400"/>
            </a:xfrm>
          </p:grpSpPr>
          <p:sp>
            <p:nvSpPr>
              <p:cNvPr id="79893" name="Text Box 21"/>
              <p:cNvSpPr txBox="1">
                <a:spLocks noChangeArrowheads="1"/>
              </p:cNvSpPr>
              <p:nvPr/>
            </p:nvSpPr>
            <p:spPr bwMode="auto">
              <a:xfrm>
                <a:off x="669925" y="3338513"/>
                <a:ext cx="184150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endParaRPr lang="en-US" sz="1600"/>
              </a:p>
            </p:txBody>
          </p:sp>
          <p:grpSp>
            <p:nvGrpSpPr>
              <p:cNvPr id="4" name="Group 91"/>
              <p:cNvGrpSpPr>
                <a:grpSpLocks noChangeAspect="1"/>
              </p:cNvGrpSpPr>
              <p:nvPr/>
            </p:nvGrpSpPr>
            <p:grpSpPr>
              <a:xfrm>
                <a:off x="152400" y="1600200"/>
                <a:ext cx="6736255" cy="2819400"/>
                <a:chOff x="4890541" y="1326629"/>
                <a:chExt cx="4540144" cy="1900237"/>
              </a:xfrm>
            </p:grpSpPr>
            <p:grpSp>
              <p:nvGrpSpPr>
                <p:cNvPr id="5" name="Group 39"/>
                <p:cNvGrpSpPr/>
                <p:nvPr/>
              </p:nvGrpSpPr>
              <p:grpSpPr>
                <a:xfrm>
                  <a:off x="6172200" y="1326629"/>
                  <a:ext cx="3258485" cy="1900237"/>
                  <a:chOff x="762000" y="995363"/>
                  <a:chExt cx="3258485" cy="1900237"/>
                </a:xfrm>
              </p:grpSpPr>
              <p:grpSp>
                <p:nvGrpSpPr>
                  <p:cNvPr id="6" name="Group 31"/>
                  <p:cNvGrpSpPr/>
                  <p:nvPr/>
                </p:nvGrpSpPr>
                <p:grpSpPr>
                  <a:xfrm>
                    <a:off x="762000" y="995363"/>
                    <a:ext cx="3258485" cy="1900237"/>
                    <a:chOff x="762000" y="995363"/>
                    <a:chExt cx="3258485" cy="1900237"/>
                  </a:xfrm>
                </p:grpSpPr>
                <p:sp>
                  <p:nvSpPr>
                    <p:cNvPr id="44" name="Text Box 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398588" y="995363"/>
                      <a:ext cx="290512" cy="82232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endParaRPr lang="en-GB" sz="2400"/>
                    </a:p>
                    <a:p>
                      <a:pPr>
                        <a:buFontTx/>
                        <a:buChar char="•"/>
                      </a:pPr>
                      <a:endParaRPr lang="en-GB" sz="2400"/>
                    </a:p>
                  </p:txBody>
                </p:sp>
                <p:grpSp>
                  <p:nvGrpSpPr>
                    <p:cNvPr id="7" name="Group 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62000" y="1066801"/>
                      <a:ext cx="457200" cy="304800"/>
                      <a:chOff x="816" y="912"/>
                      <a:chExt cx="288" cy="192"/>
                    </a:xfrm>
                  </p:grpSpPr>
                  <p:sp>
                    <p:nvSpPr>
                      <p:cNvPr id="59" name="Rectangle 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16" y="912"/>
                        <a:ext cx="288" cy="192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CA"/>
                      </a:p>
                    </p:txBody>
                  </p:sp>
                  <p:sp>
                    <p:nvSpPr>
                      <p:cNvPr id="60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82" y="932"/>
                        <a:ext cx="131" cy="14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>
                        <a:spAutoFit/>
                      </a:bodyPr>
                      <a:lstStyle/>
                      <a:p>
                        <a:pPr eaLnBrk="1" hangingPunct="1"/>
                        <a:r>
                          <a:rPr lang="en-US" sz="1600" i="1" dirty="0" smtClean="0"/>
                          <a:t>A</a:t>
                        </a:r>
                        <a:endParaRPr lang="en-US" sz="1600" i="1" dirty="0"/>
                      </a:p>
                    </p:txBody>
                  </p:sp>
                </p:grpSp>
                <p:sp>
                  <p:nvSpPr>
                    <p:cNvPr id="46" name="Line 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90600" y="1371600"/>
                      <a:ext cx="0" cy="15240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7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63284" y="1046721"/>
                      <a:ext cx="457201" cy="304801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48" name="Line 1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4394" y="1354867"/>
                      <a:ext cx="0" cy="15240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49" name="Line 1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90601" y="1663014"/>
                      <a:ext cx="2803793" cy="1338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2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0" name="Line 14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990601" y="2009774"/>
                      <a:ext cx="2803793" cy="1274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1" name="Line 1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90601" y="2330665"/>
                      <a:ext cx="2803793" cy="772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 type="none" w="med" len="med"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2" name="Text Box 1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69717" y="1457583"/>
                      <a:ext cx="2824676" cy="22818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en-US" sz="1600" dirty="0" smtClean="0"/>
                        <a:t>Random 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X</a:t>
                      </a:r>
                      <a:r>
                        <a:rPr lang="en-US" sz="1600" dirty="0" smtClean="0"/>
                        <a:t>,</a:t>
                      </a:r>
                      <a:r>
                        <a:rPr lang="en-US" sz="1600" i="1" dirty="0" smtClean="0"/>
                        <a:t> Nonce 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endParaRPr lang="en-US" sz="1600" dirty="0" smtClean="0">
                        <a:solidFill>
                          <a:srgbClr val="002060"/>
                        </a:solidFill>
                      </a:endParaRPr>
                    </a:p>
                  </p:txBody>
                </p:sp>
                <p:sp>
                  <p:nvSpPr>
                    <p:cNvPr id="54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01713" y="2665413"/>
                      <a:ext cx="2797816" cy="421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 type="triangl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5" name="Text Box 1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21074" y="2093913"/>
                      <a:ext cx="2773319" cy="22818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en-US" sz="1600" dirty="0" smtClean="0"/>
                        <a:t>{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, 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B</a:t>
                      </a:r>
                      <a:r>
                        <a:rPr lang="en-US" sz="1600" i="1" dirty="0" smtClean="0"/>
                        <a:t>,</a:t>
                      </a:r>
                      <a:r>
                        <a:rPr lang="en-US" sz="1600" dirty="0" smtClean="0"/>
                        <a:t>[</a:t>
                      </a:r>
                      <a:r>
                        <a:rPr lang="en-US" sz="1600" i="1" dirty="0" err="1" smtClean="0"/>
                        <a:t>Cert</a:t>
                      </a:r>
                      <a:r>
                        <a:rPr lang="en-US" sz="1600" baseline="-25000" dirty="0" err="1" smtClean="0"/>
                        <a:t>CA</a:t>
                      </a:r>
                      <a:r>
                        <a:rPr lang="en-US" sz="1600" dirty="0" smtClean="0"/>
                        <a:t>(</a:t>
                      </a:r>
                      <a:r>
                        <a:rPr lang="en-US" sz="1600" i="1" dirty="0" err="1" smtClean="0"/>
                        <a:t>Id</a:t>
                      </a:r>
                      <a:r>
                        <a:rPr lang="en-US" sz="1600" baseline="-25000" dirty="0" err="1" smtClean="0"/>
                        <a:t>A</a:t>
                      </a:r>
                      <a:r>
                        <a:rPr lang="en-US" sz="1600" i="1" dirty="0" err="1" smtClean="0"/>
                        <a:t>,Q</a:t>
                      </a:r>
                      <a:r>
                        <a:rPr lang="en-US" sz="1600" baseline="-25000" dirty="0" err="1" smtClean="0"/>
                        <a:t>A</a:t>
                      </a:r>
                      <a:r>
                        <a:rPr lang="en-US" sz="1600" dirty="0" smtClean="0"/>
                        <a:t>)</a:t>
                      </a:r>
                      <a:r>
                        <a:rPr lang="en-US" sz="1600" dirty="0" smtClean="0">
                          <a:solidFill>
                            <a:schemeClr val="accent2"/>
                          </a:solidFill>
                        </a:rPr>
                        <a:t>,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en-US" sz="1600" i="1" dirty="0" err="1" smtClean="0"/>
                        <a:t>sign</a:t>
                      </a:r>
                      <a:r>
                        <a:rPr lang="en-US" sz="1600" i="1" baseline="-25000" dirty="0" err="1" smtClean="0"/>
                        <a:t>A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Text</a:t>
                      </a:r>
                      <a:r>
                        <a:rPr lang="en-US" sz="1600" i="1" baseline="-250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</a:t>
                      </a:r>
                      <a:r>
                        <a:rPr lang="en-US" sz="1600" dirty="0" smtClean="0"/>
                        <a:t>]}</a:t>
                      </a:r>
                      <a:r>
                        <a:rPr lang="en-US" sz="1600" baseline="-25000" dirty="0" smtClean="0">
                          <a:solidFill>
                            <a:srgbClr val="FF0000"/>
                          </a:solidFill>
                        </a:rPr>
                        <a:t>KEK2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p:txBody>
                </p:sp>
                <p:sp>
                  <p:nvSpPr>
                    <p:cNvPr id="56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43000" y="2438400"/>
                      <a:ext cx="124506" cy="18669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1" hangingPunct="1"/>
                      <a:endParaRPr lang="en-US" dirty="0"/>
                    </a:p>
                  </p:txBody>
                </p:sp>
              </p:grpSp>
              <p:sp>
                <p:nvSpPr>
                  <p:cNvPr id="42" name="Left Brace 41"/>
                  <p:cNvSpPr/>
                  <p:nvPr/>
                </p:nvSpPr>
                <p:spPr bwMode="auto">
                  <a:xfrm>
                    <a:off x="762000" y="1600200"/>
                    <a:ext cx="152400" cy="457200"/>
                  </a:xfrm>
                  <a:prstGeom prst="leftBrac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3" name="Left Brace 42"/>
                  <p:cNvSpPr/>
                  <p:nvPr/>
                </p:nvSpPr>
                <p:spPr bwMode="auto">
                  <a:xfrm>
                    <a:off x="762000" y="2286000"/>
                    <a:ext cx="152400" cy="457200"/>
                  </a:xfrm>
                  <a:prstGeom prst="leftBrac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61" name="TextBox 60"/>
                <p:cNvSpPr txBox="1"/>
                <p:nvPr/>
              </p:nvSpPr>
              <p:spPr>
                <a:xfrm>
                  <a:off x="4890541" y="2057400"/>
                  <a:ext cx="135485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CA" dirty="0" smtClean="0"/>
                    <a:t>Key Establishment</a:t>
                  </a:r>
                  <a:endParaRPr lang="en-CA" dirty="0"/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4905531" y="2743200"/>
                  <a:ext cx="131157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CA" dirty="0" smtClean="0"/>
                    <a:t>Key Confirmation</a:t>
                  </a:r>
                  <a:endParaRPr lang="en-CA" dirty="0"/>
                </a:p>
              </p:txBody>
            </p:sp>
          </p:grpSp>
          <p:sp>
            <p:nvSpPr>
              <p:cNvPr id="124" name="Text Box 7"/>
              <p:cNvSpPr txBox="1">
                <a:spLocks noChangeArrowheads="1"/>
              </p:cNvSpPr>
              <p:nvPr/>
            </p:nvSpPr>
            <p:spPr bwMode="auto">
              <a:xfrm>
                <a:off x="6400800" y="1752600"/>
                <a:ext cx="3097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600" i="1" dirty="0" smtClean="0"/>
                  <a:t>B</a:t>
                </a:r>
                <a:endParaRPr lang="en-US" sz="1600" i="1" dirty="0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2438400" y="2743200"/>
                <a:ext cx="41148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600" dirty="0" smtClean="0"/>
                  <a:t>Random </a:t>
                </a:r>
                <a:r>
                  <a:rPr lang="en-US" sz="1600" i="1" dirty="0" smtClean="0">
                    <a:solidFill>
                      <a:schemeClr val="accent2"/>
                    </a:solidFill>
                  </a:rPr>
                  <a:t>Y</a:t>
                </a:r>
                <a:r>
                  <a:rPr lang="en-US" sz="1600" dirty="0" smtClean="0"/>
                  <a:t>,</a:t>
                </a:r>
                <a:r>
                  <a:rPr lang="en-US" sz="1600" i="1" dirty="0" smtClean="0"/>
                  <a:t> </a:t>
                </a:r>
                <a:r>
                  <a:rPr lang="en-US" sz="1600" i="1" dirty="0" smtClean="0"/>
                  <a:t>Nonce </a:t>
                </a:r>
                <a:r>
                  <a:rPr lang="en-US" sz="1600" i="1" dirty="0" smtClean="0">
                    <a:solidFill>
                      <a:srgbClr val="002060"/>
                    </a:solidFill>
                  </a:rPr>
                  <a:t>N</a:t>
                </a:r>
                <a:r>
                  <a:rPr lang="en-US" sz="1600" i="1" baseline="-25000" dirty="0" smtClean="0">
                    <a:solidFill>
                      <a:srgbClr val="002060"/>
                    </a:solidFill>
                  </a:rPr>
                  <a:t>B</a:t>
                </a:r>
                <a:endParaRPr lang="en-US" sz="1600" dirty="0" smtClean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28" name="Text Box 19"/>
              <p:cNvSpPr txBox="1">
                <a:spLocks noChangeArrowheads="1"/>
              </p:cNvSpPr>
              <p:nvPr/>
            </p:nvSpPr>
            <p:spPr bwMode="auto">
              <a:xfrm>
                <a:off x="2438400" y="3733800"/>
                <a:ext cx="41148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endParaRPr lang="en-US" sz="1600" dirty="0" smtClean="0"/>
              </a:p>
            </p:txBody>
          </p:sp>
        </p:grpSp>
        <p:sp>
          <p:nvSpPr>
            <p:cNvPr id="135" name="TextBox 134"/>
            <p:cNvSpPr txBox="1"/>
            <p:nvPr/>
          </p:nvSpPr>
          <p:spPr>
            <a:xfrm>
              <a:off x="2142661" y="1143000"/>
              <a:ext cx="4714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STA</a:t>
              </a:r>
              <a:endParaRPr lang="en-US" b="1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6365380" y="1143000"/>
              <a:ext cx="3898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AP</a:t>
              </a:r>
              <a:endParaRPr lang="en-US" b="1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3581400" y="3581400"/>
            <a:ext cx="38270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n-US" sz="1600" dirty="0" smtClean="0"/>
              <a:t>{</a:t>
            </a:r>
            <a:r>
              <a:rPr lang="en-US" sz="1600" i="1" dirty="0" smtClean="0">
                <a:solidFill>
                  <a:srgbClr val="002060"/>
                </a:solidFill>
              </a:rPr>
              <a:t>N</a:t>
            </a:r>
            <a:r>
              <a:rPr lang="en-US" sz="1600" i="1" baseline="-25000" dirty="0" smtClean="0">
                <a:solidFill>
                  <a:srgbClr val="002060"/>
                </a:solidFill>
              </a:rPr>
              <a:t>B</a:t>
            </a:r>
            <a:r>
              <a:rPr lang="en-US" sz="1600" i="1" dirty="0" smtClean="0">
                <a:solidFill>
                  <a:srgbClr val="002060"/>
                </a:solidFill>
              </a:rPr>
              <a:t>, N</a:t>
            </a:r>
            <a:r>
              <a:rPr lang="en-US" sz="1600" i="1" baseline="-25000" dirty="0" smtClean="0">
                <a:solidFill>
                  <a:srgbClr val="002060"/>
                </a:solidFill>
              </a:rPr>
              <a:t>A</a:t>
            </a:r>
            <a:r>
              <a:rPr lang="en-US" sz="1600" i="1" dirty="0" smtClean="0"/>
              <a:t>,</a:t>
            </a:r>
            <a:r>
              <a:rPr lang="en-US" sz="1600" dirty="0" smtClean="0"/>
              <a:t>[</a:t>
            </a:r>
            <a:r>
              <a:rPr lang="en-US" sz="1600" i="1" dirty="0" err="1" smtClean="0"/>
              <a:t>Cert</a:t>
            </a:r>
            <a:r>
              <a:rPr lang="en-US" sz="1600" baseline="-25000" dirty="0" err="1" smtClean="0"/>
              <a:t>CA</a:t>
            </a:r>
            <a:r>
              <a:rPr lang="en-US" sz="1600" dirty="0" smtClean="0"/>
              <a:t>(</a:t>
            </a:r>
            <a:r>
              <a:rPr lang="en-US" sz="1600" i="1" dirty="0" err="1" smtClean="0"/>
              <a:t>Id</a:t>
            </a:r>
            <a:r>
              <a:rPr lang="en-US" sz="1600" baseline="-25000" dirty="0" err="1" smtClean="0"/>
              <a:t>B</a:t>
            </a:r>
            <a:r>
              <a:rPr lang="en-US" sz="1600" i="1" dirty="0" err="1" smtClean="0"/>
              <a:t>,Q</a:t>
            </a:r>
            <a:r>
              <a:rPr lang="en-US" sz="1600" baseline="-25000" dirty="0" err="1" smtClean="0"/>
              <a:t>B</a:t>
            </a:r>
            <a:r>
              <a:rPr lang="en-US" sz="1600" dirty="0" smtClean="0"/>
              <a:t>)</a:t>
            </a:r>
            <a:r>
              <a:rPr lang="en-US" sz="1600" dirty="0" smtClean="0">
                <a:solidFill>
                  <a:schemeClr val="accent2"/>
                </a:solidFill>
              </a:rPr>
              <a:t>,</a:t>
            </a:r>
            <a:r>
              <a:rPr lang="en-US" sz="1600" i="1" dirty="0" smtClean="0">
                <a:solidFill>
                  <a:schemeClr val="accent2"/>
                </a:solidFill>
              </a:rPr>
              <a:t> </a:t>
            </a:r>
            <a:r>
              <a:rPr lang="en-US" sz="1600" i="1" dirty="0" err="1" smtClean="0"/>
              <a:t>sign</a:t>
            </a:r>
            <a:r>
              <a:rPr lang="en-US" sz="1600" i="1" baseline="-25000" dirty="0" err="1" smtClean="0"/>
              <a:t>B</a:t>
            </a:r>
            <a:r>
              <a:rPr lang="en-US" sz="1600" dirty="0" smtClean="0"/>
              <a:t>, </a:t>
            </a:r>
            <a:r>
              <a:rPr lang="en-US" sz="1600" i="1" dirty="0" err="1" smtClean="0">
                <a:solidFill>
                  <a:schemeClr val="accent1">
                    <a:lumMod val="50000"/>
                  </a:schemeClr>
                </a:solidFill>
              </a:rPr>
              <a:t>Text</a:t>
            </a:r>
            <a:r>
              <a:rPr lang="en-US" sz="1600" i="1" baseline="-25000" dirty="0" err="1" smtClean="0">
                <a:solidFill>
                  <a:schemeClr val="accent1">
                    <a:lumMod val="50000"/>
                  </a:schemeClr>
                </a:solidFill>
              </a:rPr>
              <a:t>B</a:t>
            </a:r>
            <a:r>
              <a:rPr lang="en-US" sz="1600" dirty="0" smtClean="0"/>
              <a:t>]}</a:t>
            </a:r>
            <a:r>
              <a:rPr lang="en-US" sz="1600" baseline="-25000" dirty="0" smtClean="0">
                <a:solidFill>
                  <a:srgbClr val="FF0000"/>
                </a:solidFill>
              </a:rPr>
              <a:t>KEK2</a:t>
            </a:r>
            <a:r>
              <a:rPr lang="en-US" sz="1600" dirty="0" smtClean="0"/>
              <a:t>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86359" cy="276999"/>
          </a:xfrm>
        </p:spPr>
        <p:txBody>
          <a:bodyPr/>
          <a:lstStyle/>
          <a:p>
            <a:r>
              <a:rPr lang="en-US" dirty="0" smtClean="0"/>
              <a:t>February 5, 2013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8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2933498" y="533400"/>
            <a:ext cx="352936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Suggested Protocol Flows</a:t>
            </a:r>
            <a:endParaRPr lang="en-US" sz="2400" b="1" dirty="0" smtClean="0"/>
          </a:p>
        </p:txBody>
      </p:sp>
      <p:sp>
        <p:nvSpPr>
          <p:cNvPr id="129" name="TextBox 128"/>
          <p:cNvSpPr txBox="1"/>
          <p:nvPr/>
        </p:nvSpPr>
        <p:spPr>
          <a:xfrm>
            <a:off x="0" y="1066800"/>
            <a:ext cx="9144000" cy="6165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>
              <a:solidFill>
                <a:srgbClr val="FF0000"/>
              </a:solidFill>
            </a:endParaRPr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r>
              <a:rPr lang="en-GB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Notes: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Easy fragmentation/defragmentation of Authentication frames (since no 802.11-2012 frame protection);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Fragmentation on Association frames possible (since no 802.11-2012 frame protection of those frames);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All objects that do not fit restrictions of IEs can easily be represented as field elements (in 802.11-2012’s 8.4.1 sense).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Intra-frame fragmentation of higher-layer TLV objects (13/133r3) can be handled uniformly and aligned</a:t>
            </a:r>
          </a:p>
          <a:p>
            <a:pPr marL="342900" indent="-342900"/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with 802.11-2012 fragmentation/re-assembly Sequence Control Field approach (details in next version)</a:t>
            </a:r>
          </a:p>
          <a:p>
            <a:pPr marL="342900" indent="-342900">
              <a:lnSpc>
                <a:spcPct val="150000"/>
              </a:lnSpc>
            </a:pPr>
            <a:r>
              <a:rPr lang="en-GB" sz="16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Further “ugly” o</a:t>
            </a:r>
            <a:r>
              <a:rPr lang="en-GB" sz="16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ptimization: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342900" indent="-342900"/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Partition certificate that “just does not 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fit” over 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1rst/3</a:t>
            </a:r>
            <a:r>
              <a:rPr lang="en-GB" sz="16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rd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flow, resp. 2</a:t>
            </a:r>
            <a:r>
              <a:rPr lang="en-GB" sz="16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nd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/4</a:t>
            </a:r>
            <a:r>
              <a:rPr lang="en-GB" sz="16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flow (thus, not increasing #flows)</a:t>
            </a:r>
            <a:endParaRPr lang="en-GB" sz="1600" u="sng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CA" sz="1600" dirty="0" smtClean="0">
              <a:sym typeface="Symbol"/>
            </a:endParaRPr>
          </a:p>
          <a:p>
            <a:pPr marL="342900" indent="-342900"/>
            <a:endParaRPr lang="en-CA" sz="1600" dirty="0" smtClean="0">
              <a:sym typeface="Symbol"/>
            </a:endParaRPr>
          </a:p>
          <a:p>
            <a:pPr marL="342900" indent="-342900"/>
            <a:endParaRPr lang="en-CA" sz="1600" baseline="-25000" dirty="0" smtClean="0"/>
          </a:p>
        </p:txBody>
      </p:sp>
      <p:grpSp>
        <p:nvGrpSpPr>
          <p:cNvPr id="2" name="Group 136"/>
          <p:cNvGrpSpPr/>
          <p:nvPr/>
        </p:nvGrpSpPr>
        <p:grpSpPr>
          <a:xfrm>
            <a:off x="1143000" y="1219200"/>
            <a:ext cx="6736255" cy="3048000"/>
            <a:chOff x="152400" y="1143000"/>
            <a:chExt cx="6736255" cy="3048000"/>
          </a:xfrm>
        </p:grpSpPr>
        <p:grpSp>
          <p:nvGrpSpPr>
            <p:cNvPr id="3" name="Group 131"/>
            <p:cNvGrpSpPr/>
            <p:nvPr/>
          </p:nvGrpSpPr>
          <p:grpSpPr>
            <a:xfrm>
              <a:off x="152400" y="1371600"/>
              <a:ext cx="6736255" cy="2819400"/>
              <a:chOff x="152400" y="1600200"/>
              <a:chExt cx="6736255" cy="2819400"/>
            </a:xfrm>
          </p:grpSpPr>
          <p:sp>
            <p:nvSpPr>
              <p:cNvPr id="79893" name="Text Box 21"/>
              <p:cNvSpPr txBox="1">
                <a:spLocks noChangeArrowheads="1"/>
              </p:cNvSpPr>
              <p:nvPr/>
            </p:nvSpPr>
            <p:spPr bwMode="auto">
              <a:xfrm>
                <a:off x="669925" y="3338513"/>
                <a:ext cx="184150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endParaRPr lang="en-US" sz="1600"/>
              </a:p>
            </p:txBody>
          </p:sp>
          <p:grpSp>
            <p:nvGrpSpPr>
              <p:cNvPr id="4" name="Group 91"/>
              <p:cNvGrpSpPr>
                <a:grpSpLocks noChangeAspect="1"/>
              </p:cNvGrpSpPr>
              <p:nvPr/>
            </p:nvGrpSpPr>
            <p:grpSpPr>
              <a:xfrm>
                <a:off x="152400" y="1600200"/>
                <a:ext cx="6736255" cy="2819400"/>
                <a:chOff x="4890541" y="1326629"/>
                <a:chExt cx="4540144" cy="1900237"/>
              </a:xfrm>
            </p:grpSpPr>
            <p:grpSp>
              <p:nvGrpSpPr>
                <p:cNvPr id="5" name="Group 39"/>
                <p:cNvGrpSpPr/>
                <p:nvPr/>
              </p:nvGrpSpPr>
              <p:grpSpPr>
                <a:xfrm>
                  <a:off x="6172200" y="1326629"/>
                  <a:ext cx="3258485" cy="1900237"/>
                  <a:chOff x="762000" y="995363"/>
                  <a:chExt cx="3258485" cy="1900237"/>
                </a:xfrm>
              </p:grpSpPr>
              <p:grpSp>
                <p:nvGrpSpPr>
                  <p:cNvPr id="6" name="Group 31"/>
                  <p:cNvGrpSpPr/>
                  <p:nvPr/>
                </p:nvGrpSpPr>
                <p:grpSpPr>
                  <a:xfrm>
                    <a:off x="762000" y="995363"/>
                    <a:ext cx="3258485" cy="1900237"/>
                    <a:chOff x="762000" y="995363"/>
                    <a:chExt cx="3258485" cy="1900237"/>
                  </a:xfrm>
                </p:grpSpPr>
                <p:sp>
                  <p:nvSpPr>
                    <p:cNvPr id="44" name="Text Box 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398588" y="995363"/>
                      <a:ext cx="290512" cy="82232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endParaRPr lang="en-GB" sz="2400"/>
                    </a:p>
                    <a:p>
                      <a:pPr>
                        <a:buFontTx/>
                        <a:buChar char="•"/>
                      </a:pPr>
                      <a:endParaRPr lang="en-GB" sz="2400"/>
                    </a:p>
                  </p:txBody>
                </p:sp>
                <p:grpSp>
                  <p:nvGrpSpPr>
                    <p:cNvPr id="7" name="Group 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62000" y="1066801"/>
                      <a:ext cx="457200" cy="304800"/>
                      <a:chOff x="816" y="912"/>
                      <a:chExt cx="288" cy="192"/>
                    </a:xfrm>
                  </p:grpSpPr>
                  <p:sp>
                    <p:nvSpPr>
                      <p:cNvPr id="59" name="Rectangle 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16" y="912"/>
                        <a:ext cx="288" cy="192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CA"/>
                      </a:p>
                    </p:txBody>
                  </p:sp>
                  <p:sp>
                    <p:nvSpPr>
                      <p:cNvPr id="60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82" y="932"/>
                        <a:ext cx="131" cy="14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>
                        <a:spAutoFit/>
                      </a:bodyPr>
                      <a:lstStyle/>
                      <a:p>
                        <a:pPr eaLnBrk="1" hangingPunct="1"/>
                        <a:r>
                          <a:rPr lang="en-US" sz="1600" i="1" dirty="0" smtClean="0"/>
                          <a:t>A</a:t>
                        </a:r>
                        <a:endParaRPr lang="en-US" sz="1600" i="1" dirty="0"/>
                      </a:p>
                    </p:txBody>
                  </p:sp>
                </p:grpSp>
                <p:sp>
                  <p:nvSpPr>
                    <p:cNvPr id="46" name="Line 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90600" y="1371600"/>
                      <a:ext cx="0" cy="15240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7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63284" y="1046721"/>
                      <a:ext cx="457201" cy="304801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48" name="Line 1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4394" y="1354867"/>
                      <a:ext cx="0" cy="15240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49" name="Line 1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90601" y="1663014"/>
                      <a:ext cx="2803793" cy="1338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2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0" name="Line 14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990601" y="2009774"/>
                      <a:ext cx="2803793" cy="1274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1" name="Line 1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90601" y="2330665"/>
                      <a:ext cx="2803793" cy="772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 type="none" w="med" len="med"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2" name="Text Box 1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69717" y="1457583"/>
                      <a:ext cx="2824676" cy="22818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en-US" sz="1600" dirty="0" smtClean="0"/>
                        <a:t>Random 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X</a:t>
                      </a:r>
                      <a:r>
                        <a:rPr lang="en-US" sz="1600" dirty="0" smtClean="0"/>
                        <a:t>,</a:t>
                      </a:r>
                      <a:r>
                        <a:rPr lang="en-US" sz="1600" i="1" dirty="0" smtClean="0"/>
                        <a:t> Nonce 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, </a:t>
                      </a:r>
                      <a:endParaRPr lang="en-US" sz="1600" dirty="0" smtClean="0">
                        <a:solidFill>
                          <a:srgbClr val="002060"/>
                        </a:solidFill>
                      </a:endParaRPr>
                    </a:p>
                  </p:txBody>
                </p:sp>
                <p:sp>
                  <p:nvSpPr>
                    <p:cNvPr id="54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01713" y="2665413"/>
                      <a:ext cx="2797816" cy="421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 type="triangl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5" name="Text Box 1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21074" y="2093913"/>
                      <a:ext cx="2773319" cy="22818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en-US" sz="1600" dirty="0" smtClean="0"/>
                        <a:t>{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, 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B</a:t>
                      </a:r>
                      <a:r>
                        <a:rPr lang="en-US" sz="1600" i="1" dirty="0" smtClean="0"/>
                        <a:t>,</a:t>
                      </a:r>
                      <a:r>
                        <a:rPr lang="en-US" sz="1600" dirty="0" smtClean="0"/>
                        <a:t>[</a:t>
                      </a:r>
                      <a:r>
                        <a:rPr lang="en-US" sz="1600" i="1" dirty="0" err="1" smtClean="0"/>
                        <a:t>Cert</a:t>
                      </a:r>
                      <a:r>
                        <a:rPr lang="en-US" sz="1600" baseline="-25000" dirty="0" err="1" smtClean="0"/>
                        <a:t>CA</a:t>
                      </a:r>
                      <a:r>
                        <a:rPr lang="en-US" sz="1600" dirty="0" smtClean="0"/>
                        <a:t>(</a:t>
                      </a:r>
                      <a:r>
                        <a:rPr lang="en-US" sz="1600" i="1" dirty="0" err="1" smtClean="0"/>
                        <a:t>Id</a:t>
                      </a:r>
                      <a:r>
                        <a:rPr lang="en-US" sz="1600" baseline="-25000" dirty="0" err="1" smtClean="0"/>
                        <a:t>A</a:t>
                      </a:r>
                      <a:r>
                        <a:rPr lang="en-US" sz="1600" i="1" dirty="0" err="1" smtClean="0"/>
                        <a:t>,Q</a:t>
                      </a:r>
                      <a:r>
                        <a:rPr lang="en-US" sz="1600" baseline="-25000" dirty="0" err="1" smtClean="0"/>
                        <a:t>A</a:t>
                      </a:r>
                      <a:r>
                        <a:rPr lang="en-US" sz="1600" dirty="0" smtClean="0"/>
                        <a:t>)</a:t>
                      </a:r>
                      <a:r>
                        <a:rPr lang="en-US" sz="1600" dirty="0" smtClean="0">
                          <a:solidFill>
                            <a:schemeClr val="accent2"/>
                          </a:solidFill>
                        </a:rPr>
                        <a:t>,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en-US" sz="1600" i="1" dirty="0" err="1" smtClean="0"/>
                        <a:t>sign</a:t>
                      </a:r>
                      <a:r>
                        <a:rPr lang="en-US" sz="1600" i="1" baseline="-25000" dirty="0" err="1" smtClean="0"/>
                        <a:t>A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Text</a:t>
                      </a:r>
                      <a:r>
                        <a:rPr lang="en-US" sz="1600" i="1" baseline="-250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</a:t>
                      </a:r>
                      <a:r>
                        <a:rPr lang="en-US" sz="1600" dirty="0" smtClean="0"/>
                        <a:t>]}</a:t>
                      </a:r>
                      <a:r>
                        <a:rPr lang="en-US" sz="1600" baseline="-25000" dirty="0" smtClean="0">
                          <a:solidFill>
                            <a:srgbClr val="FF0000"/>
                          </a:solidFill>
                        </a:rPr>
                        <a:t>KEK2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p:txBody>
                </p:sp>
                <p:sp>
                  <p:nvSpPr>
                    <p:cNvPr id="56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43000" y="2438400"/>
                      <a:ext cx="124506" cy="18669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1" hangingPunct="1"/>
                      <a:endParaRPr lang="en-US" dirty="0"/>
                    </a:p>
                  </p:txBody>
                </p:sp>
              </p:grpSp>
              <p:sp>
                <p:nvSpPr>
                  <p:cNvPr id="42" name="Left Brace 41"/>
                  <p:cNvSpPr/>
                  <p:nvPr/>
                </p:nvSpPr>
                <p:spPr bwMode="auto">
                  <a:xfrm>
                    <a:off x="762000" y="1600200"/>
                    <a:ext cx="152400" cy="457200"/>
                  </a:xfrm>
                  <a:prstGeom prst="leftBrac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3" name="Left Brace 42"/>
                  <p:cNvSpPr/>
                  <p:nvPr/>
                </p:nvSpPr>
                <p:spPr bwMode="auto">
                  <a:xfrm>
                    <a:off x="762000" y="2286000"/>
                    <a:ext cx="152400" cy="457200"/>
                  </a:xfrm>
                  <a:prstGeom prst="leftBrac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61" name="TextBox 60"/>
                <p:cNvSpPr txBox="1"/>
                <p:nvPr/>
              </p:nvSpPr>
              <p:spPr>
                <a:xfrm>
                  <a:off x="4890541" y="2057400"/>
                  <a:ext cx="135485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CA" dirty="0" smtClean="0"/>
                    <a:t>Key Establishment</a:t>
                  </a:r>
                  <a:endParaRPr lang="en-CA" dirty="0"/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4905531" y="2743200"/>
                  <a:ext cx="131157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CA" dirty="0" smtClean="0"/>
                    <a:t>Key Confirmation</a:t>
                  </a:r>
                  <a:endParaRPr lang="en-CA" dirty="0"/>
                </a:p>
              </p:txBody>
            </p:sp>
          </p:grpSp>
          <p:sp>
            <p:nvSpPr>
              <p:cNvPr id="124" name="Text Box 7"/>
              <p:cNvSpPr txBox="1">
                <a:spLocks noChangeArrowheads="1"/>
              </p:cNvSpPr>
              <p:nvPr/>
            </p:nvSpPr>
            <p:spPr bwMode="auto">
              <a:xfrm>
                <a:off x="6400800" y="1752600"/>
                <a:ext cx="3097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600" i="1" dirty="0" smtClean="0"/>
                  <a:t>B</a:t>
                </a:r>
                <a:endParaRPr lang="en-US" sz="1600" i="1" dirty="0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2438400" y="2743200"/>
                <a:ext cx="41148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600" dirty="0" smtClean="0"/>
                  <a:t>Random </a:t>
                </a:r>
                <a:r>
                  <a:rPr lang="en-US" sz="1600" i="1" dirty="0" smtClean="0">
                    <a:solidFill>
                      <a:schemeClr val="accent2"/>
                    </a:solidFill>
                  </a:rPr>
                  <a:t>Y</a:t>
                </a:r>
                <a:r>
                  <a:rPr lang="en-US" sz="1600" dirty="0" smtClean="0"/>
                  <a:t>,</a:t>
                </a:r>
                <a:r>
                  <a:rPr lang="en-US" sz="1600" i="1" dirty="0" smtClean="0"/>
                  <a:t> </a:t>
                </a:r>
                <a:r>
                  <a:rPr lang="en-US" sz="1600" i="1" dirty="0" smtClean="0"/>
                  <a:t>Nonce </a:t>
                </a:r>
                <a:r>
                  <a:rPr lang="en-US" sz="1600" i="1" dirty="0" smtClean="0">
                    <a:solidFill>
                      <a:srgbClr val="002060"/>
                    </a:solidFill>
                  </a:rPr>
                  <a:t>N</a:t>
                </a:r>
                <a:r>
                  <a:rPr lang="en-US" sz="1600" i="1" baseline="-25000" dirty="0" smtClean="0">
                    <a:solidFill>
                      <a:srgbClr val="002060"/>
                    </a:solidFill>
                  </a:rPr>
                  <a:t>B</a:t>
                </a:r>
                <a:endParaRPr lang="en-US" sz="1600" dirty="0" smtClean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28" name="Text Box 19"/>
              <p:cNvSpPr txBox="1">
                <a:spLocks noChangeArrowheads="1"/>
              </p:cNvSpPr>
              <p:nvPr/>
            </p:nvSpPr>
            <p:spPr bwMode="auto">
              <a:xfrm>
                <a:off x="2438400" y="3733800"/>
                <a:ext cx="41148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endParaRPr lang="en-US" sz="1600" dirty="0" smtClean="0"/>
              </a:p>
            </p:txBody>
          </p:sp>
        </p:grpSp>
        <p:sp>
          <p:nvSpPr>
            <p:cNvPr id="135" name="TextBox 134"/>
            <p:cNvSpPr txBox="1"/>
            <p:nvPr/>
          </p:nvSpPr>
          <p:spPr>
            <a:xfrm>
              <a:off x="2142661" y="1143000"/>
              <a:ext cx="4714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STA</a:t>
              </a:r>
              <a:endParaRPr lang="en-US" b="1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6365380" y="1143000"/>
              <a:ext cx="3898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AP</a:t>
              </a:r>
              <a:endParaRPr lang="en-US" b="1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3581400" y="3581400"/>
            <a:ext cx="38270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n-US" sz="1600" dirty="0" smtClean="0"/>
              <a:t>{</a:t>
            </a:r>
            <a:r>
              <a:rPr lang="en-US" sz="1600" i="1" dirty="0" smtClean="0">
                <a:solidFill>
                  <a:srgbClr val="002060"/>
                </a:solidFill>
              </a:rPr>
              <a:t>N</a:t>
            </a:r>
            <a:r>
              <a:rPr lang="en-US" sz="1600" i="1" baseline="-25000" dirty="0" smtClean="0">
                <a:solidFill>
                  <a:srgbClr val="002060"/>
                </a:solidFill>
              </a:rPr>
              <a:t>B</a:t>
            </a:r>
            <a:r>
              <a:rPr lang="en-US" sz="1600" i="1" dirty="0" smtClean="0">
                <a:solidFill>
                  <a:srgbClr val="002060"/>
                </a:solidFill>
              </a:rPr>
              <a:t>, N</a:t>
            </a:r>
            <a:r>
              <a:rPr lang="en-US" sz="1600" i="1" baseline="-25000" dirty="0" smtClean="0">
                <a:solidFill>
                  <a:srgbClr val="002060"/>
                </a:solidFill>
              </a:rPr>
              <a:t>A</a:t>
            </a:r>
            <a:r>
              <a:rPr lang="en-US" sz="1600" i="1" dirty="0" smtClean="0"/>
              <a:t>,</a:t>
            </a:r>
            <a:r>
              <a:rPr lang="en-US" sz="1600" dirty="0" smtClean="0"/>
              <a:t>[</a:t>
            </a:r>
            <a:r>
              <a:rPr lang="en-US" sz="1600" i="1" dirty="0" err="1" smtClean="0"/>
              <a:t>Cert</a:t>
            </a:r>
            <a:r>
              <a:rPr lang="en-US" sz="1600" baseline="-25000" dirty="0" err="1" smtClean="0"/>
              <a:t>CA</a:t>
            </a:r>
            <a:r>
              <a:rPr lang="en-US" sz="1600" dirty="0" smtClean="0"/>
              <a:t>(</a:t>
            </a:r>
            <a:r>
              <a:rPr lang="en-US" sz="1600" i="1" dirty="0" err="1" smtClean="0"/>
              <a:t>Id</a:t>
            </a:r>
            <a:r>
              <a:rPr lang="en-US" sz="1600" baseline="-25000" dirty="0" err="1" smtClean="0"/>
              <a:t>B</a:t>
            </a:r>
            <a:r>
              <a:rPr lang="en-US" sz="1600" i="1" dirty="0" err="1" smtClean="0"/>
              <a:t>,Q</a:t>
            </a:r>
            <a:r>
              <a:rPr lang="en-US" sz="1600" baseline="-25000" dirty="0" err="1" smtClean="0"/>
              <a:t>B</a:t>
            </a:r>
            <a:r>
              <a:rPr lang="en-US" sz="1600" dirty="0" smtClean="0"/>
              <a:t>)</a:t>
            </a:r>
            <a:r>
              <a:rPr lang="en-US" sz="1600" dirty="0" smtClean="0">
                <a:solidFill>
                  <a:schemeClr val="accent2"/>
                </a:solidFill>
              </a:rPr>
              <a:t>,</a:t>
            </a:r>
            <a:r>
              <a:rPr lang="en-US" sz="1600" i="1" dirty="0" smtClean="0">
                <a:solidFill>
                  <a:schemeClr val="accent2"/>
                </a:solidFill>
              </a:rPr>
              <a:t> </a:t>
            </a:r>
            <a:r>
              <a:rPr lang="en-US" sz="1600" i="1" dirty="0" err="1" smtClean="0"/>
              <a:t>sign</a:t>
            </a:r>
            <a:r>
              <a:rPr lang="en-US" sz="1600" i="1" baseline="-25000" dirty="0" err="1" smtClean="0"/>
              <a:t>B</a:t>
            </a:r>
            <a:r>
              <a:rPr lang="en-US" sz="1600" dirty="0" smtClean="0"/>
              <a:t>, </a:t>
            </a:r>
            <a:r>
              <a:rPr lang="en-US" sz="1600" i="1" dirty="0" err="1" smtClean="0">
                <a:solidFill>
                  <a:schemeClr val="accent1">
                    <a:lumMod val="50000"/>
                  </a:schemeClr>
                </a:solidFill>
              </a:rPr>
              <a:t>Text</a:t>
            </a:r>
            <a:r>
              <a:rPr lang="en-US" sz="1600" i="1" baseline="-25000" dirty="0" err="1" smtClean="0">
                <a:solidFill>
                  <a:schemeClr val="accent1">
                    <a:lumMod val="50000"/>
                  </a:schemeClr>
                </a:solidFill>
              </a:rPr>
              <a:t>B</a:t>
            </a:r>
            <a:r>
              <a:rPr lang="en-US" sz="1600" dirty="0" smtClean="0"/>
              <a:t>]}</a:t>
            </a:r>
            <a:r>
              <a:rPr lang="en-US" sz="1600" baseline="-25000" dirty="0" smtClean="0">
                <a:solidFill>
                  <a:srgbClr val="FF0000"/>
                </a:solidFill>
              </a:rPr>
              <a:t>KEK2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40" name="Rectangle 39"/>
          <p:cNvSpPr/>
          <p:nvPr/>
        </p:nvSpPr>
        <p:spPr>
          <a:xfrm>
            <a:off x="6261084" y="2105611"/>
            <a:ext cx="14478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i="1" dirty="0" err="1" smtClean="0">
                <a:solidFill>
                  <a:srgbClr val="000000"/>
                </a:solidFill>
              </a:rPr>
              <a:t>Cert</a:t>
            </a:r>
            <a:r>
              <a:rPr lang="en-US" sz="1600" baseline="-25000" dirty="0" err="1" smtClean="0">
                <a:solidFill>
                  <a:srgbClr val="000000"/>
                </a:solidFill>
              </a:rPr>
              <a:t>CA</a:t>
            </a:r>
            <a:r>
              <a:rPr lang="en-US" sz="1600" dirty="0" smtClean="0">
                <a:solidFill>
                  <a:srgbClr val="000000"/>
                </a:solidFill>
              </a:rPr>
              <a:t>(</a:t>
            </a:r>
            <a:r>
              <a:rPr lang="en-US" sz="1600" i="1" dirty="0" err="1" smtClean="0">
                <a:solidFill>
                  <a:srgbClr val="000000"/>
                </a:solidFill>
              </a:rPr>
              <a:t>Id</a:t>
            </a:r>
            <a:r>
              <a:rPr lang="en-US" sz="1600" baseline="-25000" dirty="0" err="1" smtClean="0">
                <a:solidFill>
                  <a:srgbClr val="000000"/>
                </a:solidFill>
              </a:rPr>
              <a:t>A</a:t>
            </a:r>
            <a:r>
              <a:rPr lang="en-US" sz="1600" i="1" dirty="0" err="1" smtClean="0">
                <a:solidFill>
                  <a:srgbClr val="000000"/>
                </a:solidFill>
              </a:rPr>
              <a:t>,Q</a:t>
            </a:r>
            <a:r>
              <a:rPr lang="en-US" sz="1600" baseline="-25000" dirty="0" err="1" smtClean="0">
                <a:solidFill>
                  <a:srgbClr val="000000"/>
                </a:solidFill>
              </a:rPr>
              <a:t>A</a:t>
            </a:r>
            <a:r>
              <a:rPr lang="en-US" sz="1600" dirty="0" smtClean="0">
                <a:solidFill>
                  <a:srgbClr val="000000"/>
                </a:solidFill>
              </a:rPr>
              <a:t>)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4495800" y="3276600"/>
            <a:ext cx="1219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4495800" y="3810000"/>
            <a:ext cx="1219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3" name="Rectangle 52"/>
          <p:cNvSpPr/>
          <p:nvPr/>
        </p:nvSpPr>
        <p:spPr>
          <a:xfrm>
            <a:off x="6324600" y="2590800"/>
            <a:ext cx="14318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i="1" dirty="0" err="1" smtClean="0">
                <a:solidFill>
                  <a:srgbClr val="000000"/>
                </a:solidFill>
              </a:rPr>
              <a:t>Cert</a:t>
            </a:r>
            <a:r>
              <a:rPr lang="en-US" sz="1600" baseline="-25000" dirty="0" err="1" smtClean="0">
                <a:solidFill>
                  <a:srgbClr val="000000"/>
                </a:solidFill>
              </a:rPr>
              <a:t>CA</a:t>
            </a:r>
            <a:r>
              <a:rPr lang="en-US" sz="1600" dirty="0" smtClean="0">
                <a:solidFill>
                  <a:srgbClr val="000000"/>
                </a:solidFill>
              </a:rPr>
              <a:t>(</a:t>
            </a:r>
            <a:r>
              <a:rPr lang="en-US" sz="1600" i="1" dirty="0" err="1" smtClean="0">
                <a:solidFill>
                  <a:srgbClr val="000000"/>
                </a:solidFill>
              </a:rPr>
              <a:t>Id</a:t>
            </a:r>
            <a:r>
              <a:rPr lang="en-US" sz="1600" baseline="-25000" dirty="0" err="1" smtClean="0">
                <a:solidFill>
                  <a:srgbClr val="000000"/>
                </a:solidFill>
              </a:rPr>
              <a:t>B</a:t>
            </a:r>
            <a:r>
              <a:rPr lang="en-US" sz="1600" i="1" dirty="0" err="1" smtClean="0">
                <a:solidFill>
                  <a:srgbClr val="000000"/>
                </a:solidFill>
              </a:rPr>
              <a:t>,Q</a:t>
            </a:r>
            <a:r>
              <a:rPr lang="en-US" sz="1600" baseline="-25000" dirty="0" err="1" smtClean="0">
                <a:solidFill>
                  <a:srgbClr val="000000"/>
                </a:solidFill>
              </a:rPr>
              <a:t>B</a:t>
            </a:r>
            <a:r>
              <a:rPr lang="en-US" sz="1600" dirty="0" smtClean="0">
                <a:solidFill>
                  <a:srgbClr val="000000"/>
                </a:solidFill>
              </a:rPr>
              <a:t>)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63" name="Straight Arrow Connector 62"/>
          <p:cNvCxnSpPr/>
          <p:nvPr/>
        </p:nvCxnSpPr>
        <p:spPr bwMode="auto">
          <a:xfrm flipV="1">
            <a:off x="5334000" y="2514600"/>
            <a:ext cx="1295400" cy="762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4" name="Straight Arrow Connector 63"/>
          <p:cNvCxnSpPr/>
          <p:nvPr/>
        </p:nvCxnSpPr>
        <p:spPr bwMode="auto">
          <a:xfrm flipV="1">
            <a:off x="5486400" y="2895600"/>
            <a:ext cx="1295400" cy="762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5256</TotalTime>
  <Words>869</Words>
  <Application>Microsoft Office PowerPoint</Application>
  <PresentationFormat>On-screen Show (4:3)</PresentationFormat>
  <Paragraphs>215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802-11-Submission</vt:lpstr>
      <vt:lpstr>FILS Handling of Large Objects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Root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TGai  Some Notes and Thoughts on TGai Security Properties</dc:title>
  <dc:creator>Rene Struik</dc:creator>
  <cp:lastModifiedBy>Rene Struik</cp:lastModifiedBy>
  <cp:revision>529</cp:revision>
  <cp:lastPrinted>1998-02-10T13:28:06Z</cp:lastPrinted>
  <dcterms:created xsi:type="dcterms:W3CDTF">2011-10-10T06:18:28Z</dcterms:created>
  <dcterms:modified xsi:type="dcterms:W3CDTF">2013-02-05T22:43:50Z</dcterms:modified>
</cp:coreProperties>
</file>