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17" r:id="rId2"/>
    <p:sldId id="434" r:id="rId3"/>
    <p:sldId id="410" r:id="rId4"/>
    <p:sldId id="411" r:id="rId5"/>
    <p:sldId id="443" r:id="rId6"/>
    <p:sldId id="436" r:id="rId7"/>
    <p:sldId id="445" r:id="rId8"/>
    <p:sldId id="446" r:id="rId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100" d="100"/>
          <a:sy n="100" d="100"/>
        </p:scale>
        <p:origin x="-1218" y="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February 5, 2013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11-13-0201-00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altLang="ja-JP" dirty="0" smtClean="0"/>
              <a:t>February 5, 2013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Handling of Large Objects</a:t>
            </a:r>
            <a:endParaRPr lang="en-US" altLang="ja-JP" dirty="0" smtClean="0">
              <a:ea typeface="ＭＳ Ｐゴシック" pitchFamily="-65" charset="-128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2013-02-05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February 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94223" y="533400"/>
            <a:ext cx="51017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Review Comments on 802.11ai – D0.2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Ref:</a:t>
            </a:r>
            <a:r>
              <a:rPr lang="en-US" sz="1600" dirty="0" smtClean="0"/>
              <a:t> 13/0036r09 </a:t>
            </a:r>
            <a:r>
              <a:rPr lang="en-US" sz="1600" dirty="0" smtClean="0"/>
              <a:t>(</a:t>
            </a:r>
            <a:r>
              <a:rPr lang="en-US" sz="1600" dirty="0" err="1" smtClean="0"/>
              <a:t>tgai</a:t>
            </a:r>
            <a:r>
              <a:rPr lang="en-US" sz="1600" dirty="0" smtClean="0"/>
              <a:t>-draft-review-combined-comments)</a:t>
            </a:r>
            <a:endParaRPr lang="en-US" sz="1600" dirty="0" smtClean="0"/>
          </a:p>
          <a:p>
            <a:endParaRPr lang="en-US" sz="1600" i="1" dirty="0" smtClean="0"/>
          </a:p>
          <a:p>
            <a:r>
              <a:rPr lang="en-US" sz="1600" b="1" u="sng" dirty="0" smtClean="0"/>
              <a:t>CID #242 </a:t>
            </a:r>
            <a:r>
              <a:rPr lang="en-US" sz="1600" dirty="0" smtClean="0"/>
              <a:t>(David </a:t>
            </a:r>
            <a:r>
              <a:rPr lang="en-US" sz="1600" dirty="0" err="1" smtClean="0"/>
              <a:t>Goodall</a:t>
            </a:r>
            <a:r>
              <a:rPr lang="en-US" sz="1600" dirty="0" smtClean="0"/>
              <a:t>, 13/0016r0):</a:t>
            </a:r>
          </a:p>
          <a:p>
            <a:r>
              <a:rPr lang="en-US" sz="1600" dirty="0" smtClean="0"/>
              <a:t>Comment (8.4.2.184): An </a:t>
            </a:r>
            <a:r>
              <a:rPr lang="en-US" sz="1600" dirty="0" smtClean="0"/>
              <a:t>X.509v3 certificate may be longer than 253 bytes and therefore requires fragmentation across multiple elements. A certificate chain may require additional </a:t>
            </a:r>
            <a:r>
              <a:rPr lang="en-US" sz="1600" dirty="0" smtClean="0"/>
              <a:t>fragmentation.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u="sng" dirty="0" smtClean="0"/>
              <a:t>Proposed change:</a:t>
            </a:r>
            <a:r>
              <a:rPr lang="en-US" sz="1600" dirty="0" smtClean="0"/>
              <a:t> 11ai </a:t>
            </a:r>
            <a:r>
              <a:rPr lang="en-US" sz="1600" dirty="0" smtClean="0"/>
              <a:t>will need to provide a mechanism for fragmenting certificates and certificate chains. It may be possible to adopt a mechanism from 11af etc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algn="ctr"/>
            <a:r>
              <a:rPr lang="en-US" sz="2400" b="1" dirty="0" smtClean="0"/>
              <a:t>Generalized </a:t>
            </a:r>
            <a:r>
              <a:rPr lang="en-US" sz="2400" b="1" dirty="0" smtClean="0"/>
              <a:t>P</a:t>
            </a:r>
            <a:r>
              <a:rPr lang="en-US" sz="2400" b="1" dirty="0" smtClean="0"/>
              <a:t>roblem </a:t>
            </a:r>
            <a:r>
              <a:rPr lang="en-US" sz="2400" b="1" dirty="0" smtClean="0"/>
              <a:t>S</a:t>
            </a:r>
            <a:r>
              <a:rPr lang="en-US" sz="2400" b="1" dirty="0" smtClean="0"/>
              <a:t>tatement</a:t>
            </a:r>
          </a:p>
          <a:p>
            <a:endParaRPr lang="en-US" sz="1600" b="1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What to handle large objects that fit within a single frame?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How to fragment FILS frames, if these become too long due to large objects?</a:t>
            </a:r>
          </a:p>
          <a:p>
            <a:pPr algn="ctr"/>
            <a:endParaRPr lang="en-US" sz="2400" b="1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endParaRPr lang="en-U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February 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057397" y="533400"/>
            <a:ext cx="117532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Outline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Protocol recap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Constructs from</a:t>
            </a:r>
            <a:r>
              <a:rPr lang="en-CA" sz="2000" dirty="0" smtClean="0"/>
              <a:t> 802.11-2012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Frame fragmentation/defragmentation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Management frame body components</a:t>
            </a:r>
            <a:endParaRPr lang="en-CA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Application to FILS protocol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large objects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“foreign” objects (e.g., higher-layer</a:t>
            </a:r>
            <a:r>
              <a:rPr lang="en-CA" sz="2000" dirty="0" smtClean="0"/>
              <a:t> “piggy-backed </a:t>
            </a:r>
            <a:r>
              <a:rPr lang="en-CA" sz="2000" dirty="0" smtClean="0"/>
              <a:t>data” along key </a:t>
            </a:r>
            <a:r>
              <a:rPr lang="en-CA" sz="2000" dirty="0" smtClean="0"/>
              <a:t>confirmation flows)</a:t>
            </a:r>
            <a:endParaRPr lang="en-CA" sz="2000" dirty="0" smtClean="0"/>
          </a:p>
          <a:p>
            <a:pPr marL="342900" indent="-342900">
              <a:buFont typeface="+mj-lt"/>
              <a:buAutoNum type="arabicPeriod"/>
            </a:pPr>
            <a:endParaRPr lang="en-CA" sz="2000" dirty="0" smtClean="0"/>
          </a:p>
          <a:p>
            <a:pPr marL="342900" indent="-342900">
              <a:buFont typeface="+mj-lt"/>
              <a:buAutoNum type="arabicPeriod"/>
            </a:pPr>
            <a:endParaRPr lang="en-CA" sz="2000" dirty="0" smtClean="0"/>
          </a:p>
          <a:p>
            <a:pPr marL="342900" indent="-342900"/>
            <a:r>
              <a:rPr lang="en-CA" sz="2000" u="sng" dirty="0" smtClean="0"/>
              <a:t>Note:</a:t>
            </a:r>
          </a:p>
          <a:p>
            <a:pPr marL="342900" indent="-342900"/>
            <a:r>
              <a:rPr lang="en-CA" sz="2000" dirty="0" smtClean="0"/>
              <a:t>Our exposition is relative to certificate-based public-key protocol (i.e., without online</a:t>
            </a:r>
          </a:p>
          <a:p>
            <a:pPr marL="342900" indent="-342900"/>
            <a:r>
              <a:rPr lang="en-CA" sz="2000" dirty="0" smtClean="0"/>
              <a:t>third party), but </a:t>
            </a:r>
            <a:r>
              <a:rPr lang="en-CA" sz="2000" i="1" dirty="0" smtClean="0"/>
              <a:t>does leave out details not necessary for current discussion</a:t>
            </a:r>
          </a:p>
          <a:p>
            <a:pPr marL="342900" indent="-342900"/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February 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81574" y="533400"/>
            <a:ext cx="492699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Frame Fragmentation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Channel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Channel w/Fragmentation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Headers contain Sequence Control Field</a:t>
            </a:r>
            <a:r>
              <a:rPr lang="en-CA" sz="1600" i="1" dirty="0" smtClean="0"/>
              <a:t> </a:t>
            </a:r>
            <a:r>
              <a:rPr lang="en-CA" sz="1600" dirty="0" smtClean="0"/>
              <a:t>that indicates fragment# (4-bits) and sequence # (12-bits)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</a:t>
            </a:r>
            <a:r>
              <a:rPr lang="en-CA" sz="1600" dirty="0" smtClean="0"/>
              <a:t>Originator (A) partitions frame body and sends individual segments in separate frames,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Recipient (B) reconstructs original (conceptual) frame from received segments,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When secure channel used, each segment is individually secured (by originator) or unsecured (by recipient)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Duplicate segments and segments received after time-out are acknowledged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b="1" dirty="0" smtClean="0"/>
              <a:t>802.11-2012 </a:t>
            </a:r>
            <a:r>
              <a:rPr lang="en-CA" sz="1600" dirty="0" smtClean="0"/>
              <a:t>allows fragmentation/defragmentation with individually addressed MSDUs and MMPDUs</a:t>
            </a:r>
            <a:endParaRPr lang="en-CA" sz="1600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66" name="Group 65"/>
          <p:cNvGrpSpPr/>
          <p:nvPr/>
        </p:nvGrpSpPr>
        <p:grpSpPr>
          <a:xfrm>
            <a:off x="228600" y="1524000"/>
            <a:ext cx="6732942" cy="2700754"/>
            <a:chOff x="152400" y="2667000"/>
            <a:chExt cx="6732942" cy="2700754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>
              <a:off x="533400" y="5181600"/>
              <a:ext cx="5943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533400" y="4648200"/>
              <a:ext cx="5943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533400" y="4114800"/>
              <a:ext cx="5943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20" name="Group 19"/>
            <p:cNvGrpSpPr/>
            <p:nvPr/>
          </p:nvGrpSpPr>
          <p:grpSpPr>
            <a:xfrm>
              <a:off x="152400" y="2667000"/>
              <a:ext cx="6732942" cy="338554"/>
              <a:chOff x="152400" y="2819400"/>
              <a:chExt cx="6732942" cy="338554"/>
            </a:xfrm>
          </p:grpSpPr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533400" y="29718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927100" y="28194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endParaRPr lang="en-CA" dirty="0"/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00200" y="2819400"/>
                <a:ext cx="3886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Body</a:t>
                </a:r>
                <a:r>
                  <a:rPr lang="en-CA" baseline="-25000" dirty="0" smtClean="0"/>
                  <a:t>2</a:t>
                </a:r>
                <a:endParaRPr lang="en-CA" dirty="0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5486400" y="28194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endParaRPr lang="en-CA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00" y="2819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553200" y="2819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927100" y="3962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00200" y="3962400"/>
              <a:ext cx="15240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5486400" y="3962400"/>
              <a:ext cx="678352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FCS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2400" y="39624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53200" y="39624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600200" y="39624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1242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2" name="Group 31"/>
            <p:cNvGrpSpPr/>
            <p:nvPr/>
          </p:nvGrpSpPr>
          <p:grpSpPr>
            <a:xfrm>
              <a:off x="914400" y="5029200"/>
              <a:ext cx="5250352" cy="317500"/>
              <a:chOff x="1231900" y="4267200"/>
              <a:chExt cx="5250352" cy="317500"/>
            </a:xfrm>
          </p:grpSpPr>
          <p:sp>
            <p:nvSpPr>
              <p:cNvPr id="29" name="Rectangle 6"/>
              <p:cNvSpPr>
                <a:spLocks noChangeArrowheads="1"/>
              </p:cNvSpPr>
              <p:nvPr/>
            </p:nvSpPr>
            <p:spPr bwMode="auto">
              <a:xfrm>
                <a:off x="1231900" y="42672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r>
                  <a:rPr lang="en-CA" baseline="-25000" dirty="0" smtClean="0"/>
                  <a:t>3</a:t>
                </a:r>
                <a:endParaRPr lang="en-CA" dirty="0"/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5041900" y="4279900"/>
                <a:ext cx="7747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3</a:t>
                </a:r>
                <a:endParaRPr lang="en-CA" dirty="0"/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5803900" y="42799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r>
                  <a:rPr lang="en-CA" baseline="-25000" dirty="0" smtClean="0"/>
                  <a:t>3</a:t>
                </a:r>
                <a:endParaRPr lang="en-CA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914400" y="4495800"/>
              <a:ext cx="5250352" cy="304800"/>
              <a:chOff x="1231900" y="4267200"/>
              <a:chExt cx="5250352" cy="304800"/>
            </a:xfrm>
          </p:grpSpPr>
          <p:sp>
            <p:nvSpPr>
              <p:cNvPr id="34" name="Rectangle 6"/>
              <p:cNvSpPr>
                <a:spLocks noChangeArrowheads="1"/>
              </p:cNvSpPr>
              <p:nvPr/>
            </p:nvSpPr>
            <p:spPr bwMode="auto">
              <a:xfrm>
                <a:off x="1231900" y="42672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r>
                  <a:rPr lang="en-CA" baseline="-25000" dirty="0" smtClean="0"/>
                  <a:t>2</a:t>
                </a:r>
                <a:endParaRPr lang="en-CA" dirty="0"/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3441700" y="4267200"/>
                <a:ext cx="1600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2</a:t>
                </a:r>
                <a:endParaRPr lang="en-CA" dirty="0"/>
              </a:p>
            </p:txBody>
          </p:sp>
          <p:sp>
            <p:nvSpPr>
              <p:cNvPr id="36" name="Rectangle 6"/>
              <p:cNvSpPr>
                <a:spLocks noChangeArrowheads="1"/>
              </p:cNvSpPr>
              <p:nvPr/>
            </p:nvSpPr>
            <p:spPr bwMode="auto">
              <a:xfrm>
                <a:off x="5803900" y="42672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r>
                  <a:rPr lang="en-CA" baseline="-25000" dirty="0" smtClean="0"/>
                  <a:t>2</a:t>
                </a:r>
                <a:endParaRPr lang="en-CA" dirty="0"/>
              </a:p>
            </p:txBody>
          </p:sp>
        </p:grpSp>
        <p:cxnSp>
          <p:nvCxnSpPr>
            <p:cNvPr id="38" name="Straight Connector 37"/>
            <p:cNvCxnSpPr/>
            <p:nvPr/>
          </p:nvCxnSpPr>
          <p:spPr bwMode="auto">
            <a:xfrm>
              <a:off x="3124200" y="39624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4200" y="42672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800600" y="2667000"/>
              <a:ext cx="5693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057400" y="2667000"/>
              <a:ext cx="5693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600200" y="53340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600200" y="50292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600200" y="44958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00200" y="48006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5486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61722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6002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914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2400" y="44958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2400" y="50292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553200" y="44958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553200" y="50292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February 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51462" y="533400"/>
            <a:ext cx="718722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Management Frame Body Components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u="sng" dirty="0" smtClean="0"/>
              <a:t>Information Elements </a:t>
            </a:r>
            <a:r>
              <a:rPr lang="en-CA" sz="1600" dirty="0" smtClean="0"/>
              <a:t>(</a:t>
            </a:r>
            <a:r>
              <a:rPr lang="en-CA" sz="1600" dirty="0" smtClean="0"/>
              <a:t>8.4.2):</a:t>
            </a:r>
          </a:p>
          <a:p>
            <a:r>
              <a:rPr lang="en-CA" sz="1600" dirty="0" smtClean="0"/>
              <a:t>Named objects with format (Type, Length, Value), where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/>
              <a:t> Type: Element-ID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/>
              <a:t> Length: Octet-length of Value field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/>
              <a:t> Value: Variable field.</a:t>
            </a:r>
          </a:p>
          <a:p>
            <a:r>
              <a:rPr lang="en-CA" sz="1600" u="sng" dirty="0" smtClean="0"/>
              <a:t>Non-Information </a:t>
            </a:r>
            <a:r>
              <a:rPr lang="en-CA" sz="1600" u="sng" dirty="0" smtClean="0"/>
              <a:t>Elements </a:t>
            </a:r>
            <a:r>
              <a:rPr lang="en-CA" sz="1600" dirty="0" smtClean="0"/>
              <a:t>(</a:t>
            </a:r>
            <a:r>
              <a:rPr lang="en-CA" sz="1600" dirty="0" smtClean="0"/>
              <a:t>8.4.1):</a:t>
            </a:r>
            <a:endParaRPr lang="en-CA" sz="1600" dirty="0" smtClean="0"/>
          </a:p>
          <a:p>
            <a:r>
              <a:rPr lang="en-CA" sz="1600" dirty="0" smtClean="0"/>
              <a:t>Specified objects with tailored length and value attributes</a:t>
            </a:r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 Information elements cannot have size larger than 255 octets, whereas non-information elements can.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dirty="0" smtClean="0"/>
              <a:t>With </a:t>
            </a:r>
            <a:r>
              <a:rPr lang="en-CA" sz="1600" b="1" dirty="0" smtClean="0"/>
              <a:t>802.11-2012</a:t>
            </a:r>
            <a:r>
              <a:rPr lang="en-CA" sz="1600" dirty="0" smtClean="0"/>
              <a:t>, Authentication frames (8.3.3.11) are specified with field elements that are non-IEs, as is the case with </a:t>
            </a:r>
            <a:r>
              <a:rPr lang="en-CA" sz="1600" i="1" dirty="0" smtClean="0"/>
              <a:t>some </a:t>
            </a:r>
            <a:r>
              <a:rPr lang="en-CA" sz="1600" dirty="0" smtClean="0"/>
              <a:t>field elements specified with association request frames (8.3.3.5) and Association Response frames (8.3.3.6). 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February 5,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547264" y="533400"/>
            <a:ext cx="21860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CA" sz="1600" b="1" dirty="0" smtClean="0"/>
              <a:t>Notes:</a:t>
            </a:r>
            <a:endParaRPr lang="en-CA" sz="1600" b="1" dirty="0" smtClean="0"/>
          </a:p>
          <a:p>
            <a:pPr marL="342900" indent="-342900"/>
            <a:r>
              <a:rPr lang="en-CA" sz="1600" dirty="0" smtClean="0"/>
              <a:t>Our exposition is relative to certificate-based public-key protocol (i.e., without online</a:t>
            </a:r>
          </a:p>
          <a:p>
            <a:pPr marL="342900" indent="-342900"/>
            <a:r>
              <a:rPr lang="en-CA" sz="1600" dirty="0" smtClean="0"/>
              <a:t>third party), but </a:t>
            </a:r>
            <a:r>
              <a:rPr lang="en-CA" sz="1600" i="1" dirty="0" smtClean="0"/>
              <a:t>does leave out details not necessary for current discussion</a:t>
            </a:r>
          </a:p>
          <a:p>
            <a:pPr marL="342900" indent="-342900"/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137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7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8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9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10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</a:t>
                </a:r>
                <a:r>
                  <a:rPr lang="en-US" sz="1600" i="1" dirty="0" smtClean="0"/>
                  <a:t>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{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, 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A</a:t>
                </a:r>
                <a:r>
                  <a:rPr lang="en-US" sz="1600" i="1" dirty="0" smtClean="0"/>
                  <a:t>,</a:t>
                </a:r>
                <a:r>
                  <a:rPr lang="en-US" sz="1600" dirty="0" smtClean="0"/>
                  <a:t>[</a:t>
                </a:r>
                <a:r>
                  <a:rPr lang="en-US" sz="1600" i="1" dirty="0" err="1" smtClean="0"/>
                  <a:t>Cert</a:t>
                </a:r>
                <a:r>
                  <a:rPr lang="en-US" sz="1600" baseline="-25000" dirty="0" err="1" smtClean="0"/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i="1" dirty="0" err="1" smtClean="0"/>
                  <a:t>,Q</a:t>
                </a:r>
                <a:r>
                  <a:rPr lang="en-US" sz="1600" baseline="-25000" dirty="0" err="1" smtClean="0"/>
                  <a:t>B</a:t>
                </a:r>
                <a:r>
                  <a:rPr lang="en-US" sz="1600" dirty="0" smtClean="0"/>
                  <a:t>)</a:t>
                </a:r>
                <a:r>
                  <a:rPr lang="en-US" sz="1600" dirty="0" smtClean="0">
                    <a:solidFill>
                      <a:schemeClr val="accent2"/>
                    </a:solidFill>
                  </a:rPr>
                  <a:t>,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1600" i="1" dirty="0" err="1" smtClean="0"/>
                  <a:t>sign</a:t>
                </a:r>
                <a:r>
                  <a:rPr lang="en-US" sz="1600" i="1" baseline="-25000" dirty="0" err="1" smtClean="0"/>
                  <a:t>B</a:t>
                </a:r>
                <a:r>
                  <a:rPr lang="en-US" sz="1600" dirty="0" smtClean="0"/>
                  <a:t>]}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KEK2</a:t>
                </a:r>
                <a:r>
                  <a:rPr lang="en-US" sz="1600" dirty="0" smtClean="0"/>
                  <a:t> </a:t>
                </a: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February 5,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993339" y="533400"/>
            <a:ext cx="540968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</a:t>
            </a:r>
            <a:r>
              <a:rPr lang="en-US" sz="2400" b="1" dirty="0" smtClean="0"/>
              <a:t>Recap w/ “Piggy-Backed Info”</a:t>
            </a:r>
            <a:endParaRPr lang="en-US" sz="2400" b="1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6104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confirmation messages can become quite large, due to accumulation of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ertificates;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Signature; 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“piggy-backed info”.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Certificate (chain) verification has to happen </a:t>
            </a:r>
            <a:r>
              <a:rPr lang="en-GB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completion of the key computation (thus, forcing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a serialized implementation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(o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ptionally carrying out computations between A and B in parallel).</a:t>
            </a:r>
          </a:p>
          <a:p>
            <a:pPr marL="342900" indent="-342900">
              <a:buFont typeface="Symbol" pitchFamily="18" charset="2"/>
              <a:buChar char="-"/>
            </a:pP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</a:t>
                </a:r>
                <a:r>
                  <a:rPr lang="en-US" sz="1600" i="1" dirty="0" smtClean="0"/>
                  <a:t>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February 5,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33498" y="533400"/>
            <a:ext cx="35293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Suggested Protocol Flows</a:t>
            </a:r>
            <a:endParaRPr lang="en-US" sz="2400" b="1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85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Easy fragmentation/defragmentation of Authentication frames (since no 802.11-2012 frame protection);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Fragmentation on Association frames possible (since no 802.11-2012 frame protection of those frames);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objects that do not fit restrictions of IEs can easily be represented as field elements (in 802.11-2012’s 8.4.1 sense).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Intra-frame fragmentation of higher-layer TLV objects (13/133r3) can be handled uniformly and aligned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with 802.11-2012 fragmentation/re-assembly approach (details in next version)</a:t>
            </a: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</a:t>
                </a:r>
                <a:r>
                  <a:rPr lang="en-US" sz="1600" i="1" dirty="0" smtClean="0"/>
                  <a:t>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6261084" y="2105611"/>
            <a:ext cx="14478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495800" y="32766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495800" y="38100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6324600" y="2590800"/>
            <a:ext cx="1431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5334000" y="2514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5486400" y="2895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5212</TotalTime>
  <Words>855</Words>
  <Application>Microsoft Office PowerPoint</Application>
  <PresentationFormat>On-screen Show (4:3)</PresentationFormat>
  <Paragraphs>218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FILS Handling of Large Objects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526</cp:revision>
  <cp:lastPrinted>1998-02-10T13:28:06Z</cp:lastPrinted>
  <dcterms:created xsi:type="dcterms:W3CDTF">2011-10-10T06:18:28Z</dcterms:created>
  <dcterms:modified xsi:type="dcterms:W3CDTF">2013-02-05T22:00:06Z</dcterms:modified>
</cp:coreProperties>
</file>