
<file path=[Content_Types].xml><?xml version="1.0" encoding="utf-8"?>
<Types xmlns="http://schemas.openxmlformats.org/package/2006/content-types">
  <Override PartName="/ppt/notesSlides/notesSlide5.xml" ContentType="application/vnd.openxmlformats-officedocument.presentationml.notesSlide+xml"/>
  <Override PartName="/ppt/slideLayouts/slideLayout1.xml" ContentType="application/vnd.openxmlformats-officedocument.presentationml.slideLayout+xml"/>
  <Default Extension="rels" ContentType="application/vnd.openxmlformats-package.relationships+xml"/>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Default Extension="pict" ContentType="image/pict"/>
  <Override PartName="/docProps/core.xml" ContentType="application/vnd.openxmlformats-package.core-properties+xml"/>
  <Default Extension="xlsx" ContentType="application/vnd.openxmlformats-officedocument.spreadsheetml.sheet"/>
  <Override PartName="/ppt/slideLayouts/slideLayout2.xml" ContentType="application/vnd.openxmlformats-officedocument.presentationml.slideLayout+xml"/>
  <Override PartName="/ppt/slides/slide1.xml" ContentType="application/vnd.openxmlformats-officedocument.presentationml.slide+xml"/>
  <Override PartName="/docProps/app.xml" ContentType="application/vnd.openxmlformats-officedocument.extended-properties+xml"/>
  <Override PartName="/ppt/slides/slide12.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9.xml" ContentType="application/vnd.openxmlformats-officedocument.presentationml.slideLayout+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s/slide6.xml" ContentType="application/vnd.openxmlformats-officedocument.presentationml.slide+xml"/>
  <Override PartName="/ppt/slideLayouts/slideLayout7.xml" ContentType="application/vnd.openxmlformats-officedocument.presentationml.slideLayout+xml"/>
  <Default Extension="vml" ContentType="application/vnd.openxmlformats-officedocument.vmlDrawing"/>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7"/>
  </p:notesMasterIdLst>
  <p:handoutMasterIdLst>
    <p:handoutMasterId r:id="rId18"/>
  </p:handoutMasterIdLst>
  <p:sldIdLst>
    <p:sldId id="269" r:id="rId2"/>
    <p:sldId id="257" r:id="rId3"/>
    <p:sldId id="296" r:id="rId4"/>
    <p:sldId id="270" r:id="rId5"/>
    <p:sldId id="298" r:id="rId6"/>
    <p:sldId id="300" r:id="rId7"/>
    <p:sldId id="299" r:id="rId8"/>
    <p:sldId id="272" r:id="rId9"/>
    <p:sldId id="273" r:id="rId10"/>
    <p:sldId id="274" r:id="rId11"/>
    <p:sldId id="275" r:id="rId12"/>
    <p:sldId id="276" r:id="rId13"/>
    <p:sldId id="297" r:id="rId14"/>
    <p:sldId id="301" r:id="rId15"/>
    <p:sldId id="302"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showComments="0">
  <p:normalViewPr>
    <p:restoredLeft sz="15620"/>
    <p:restoredTop sz="79815" autoAdjust="0"/>
  </p:normalViewPr>
  <p:slideViewPr>
    <p:cSldViewPr showGuides="1">
      <p:cViewPr>
        <p:scale>
          <a:sx n="100" d="100"/>
          <a:sy n="100" d="100"/>
        </p:scale>
        <p:origin x="-1224" y="600"/>
      </p:cViewPr>
      <p:guideLst>
        <p:guide orient="horz" pos="2160"/>
        <p:guide pos="2880"/>
      </p:guideLst>
    </p:cSldViewPr>
  </p:slideViewPr>
  <p:outlineViewPr>
    <p:cViewPr>
      <p:scale>
        <a:sx n="33" d="100"/>
        <a:sy n="33" d="100"/>
      </p:scale>
      <p:origin x="344" y="45872"/>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61" d="100"/>
          <a:sy n="61" d="100"/>
        </p:scale>
        <p:origin x="-1878"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ict"/></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xfrm>
            <a:off x="3659188" y="8985250"/>
            <a:ext cx="76200" cy="184150"/>
          </a:xfrm>
          <a:noFill/>
        </p:spPr>
        <p:txBody>
          <a:bodyPr/>
          <a:lstStyle/>
          <a:p>
            <a:fld id="{3F7E3413-24C8-294E-8D5C-0E07658CB7AC}" type="slidenum">
              <a:rPr lang="en-US" altLang="ja-JP">
                <a:latin typeface="Times New Roman" pitchFamily="-84" charset="0"/>
                <a:cs typeface="ＭＳ Ｐゴシック" pitchFamily="-84" charset="-128"/>
              </a:rPr>
              <a:pPr/>
              <a:t>9</a:t>
            </a:fld>
            <a:endParaRPr lang="en-US" altLang="ja-JP">
              <a:latin typeface="Times New Roman" pitchFamily="-84" charset="0"/>
              <a:cs typeface="ＭＳ Ｐゴシック" pitchFamily="-84" charset="-128"/>
            </a:endParaRPr>
          </a:p>
        </p:txBody>
      </p:sp>
      <p:sp>
        <p:nvSpPr>
          <p:cNvPr id="23555" name="Rectangle 2"/>
          <p:cNvSpPr>
            <a:spLocks noGrp="1" noRot="1" noChangeAspect="1" noChangeArrowheads="1" noTextEdit="1"/>
          </p:cNvSpPr>
          <p:nvPr>
            <p:ph type="sldImg"/>
          </p:nvPr>
        </p:nvSpPr>
        <p:spPr>
          <a:xfrm>
            <a:off x="1154113" y="701675"/>
            <a:ext cx="4625975" cy="3468688"/>
          </a:xfrm>
          <a:ln/>
        </p:spPr>
      </p:sp>
      <p:sp>
        <p:nvSpPr>
          <p:cNvPr id="23556"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xfrm>
            <a:off x="3659188" y="8985250"/>
            <a:ext cx="76200" cy="184150"/>
          </a:xfrm>
          <a:noFill/>
        </p:spPr>
        <p:txBody>
          <a:bodyPr/>
          <a:lstStyle/>
          <a:p>
            <a:fld id="{E66F3B68-5842-5B42-9FBD-5823F53A06CF}" type="slidenum">
              <a:rPr lang="en-US" altLang="ja-JP">
                <a:latin typeface="Times New Roman" pitchFamily="-84" charset="0"/>
                <a:cs typeface="ＭＳ Ｐゴシック" pitchFamily="-84" charset="-128"/>
              </a:rPr>
              <a:pPr/>
              <a:t>12</a:t>
            </a:fld>
            <a:endParaRPr lang="en-US" altLang="ja-JP">
              <a:latin typeface="Times New Roman" pitchFamily="-84" charset="0"/>
              <a:cs typeface="ＭＳ Ｐゴシック" pitchFamily="-84" charset="-128"/>
            </a:endParaRPr>
          </a:p>
        </p:txBody>
      </p:sp>
      <p:sp>
        <p:nvSpPr>
          <p:cNvPr id="27651" name="Rectangle 2"/>
          <p:cNvSpPr>
            <a:spLocks noGrp="1" noRot="1" noChangeAspect="1" noChangeArrowheads="1" noTextEdit="1"/>
          </p:cNvSpPr>
          <p:nvPr>
            <p:ph type="sldImg"/>
          </p:nvPr>
        </p:nvSpPr>
        <p:spPr>
          <a:xfrm>
            <a:off x="1154113" y="701675"/>
            <a:ext cx="4625975" cy="3468688"/>
          </a:xfrm>
          <a:ln/>
        </p:spPr>
      </p:sp>
      <p:sp>
        <p:nvSpPr>
          <p:cNvPr id="27652"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r>
              <a:rPr lang="en-US" altLang="ja-JP" sz="1400" dirty="0" smtClean="0"/>
              <a:t>(1)) Reason: we do not have to intensively review the resolutions in order to prepare the agenda </a:t>
            </a:r>
          </a:p>
          <a:p>
            <a:r>
              <a:rPr lang="en-US" altLang="ja-JP" sz="1400" dirty="0" smtClean="0"/>
              <a:t>(2) Reason: we need time to review the contributions to make the agenda. </a:t>
            </a:r>
          </a:p>
          <a:p>
            <a:r>
              <a:rPr lang="en-US" altLang="ja-JP" sz="1400" dirty="0" smtClean="0"/>
              <a:t>(2a) High priority to submissions of topics that were discussed earlier</a:t>
            </a:r>
          </a:p>
          <a:p>
            <a:r>
              <a:rPr lang="en-US" altLang="ja-JP" sz="1400" dirty="0" smtClean="0"/>
              <a:t>(2b) 2nd priority for items not discussed earlier </a:t>
            </a:r>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14</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Jan/Mar</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3375"/>
            <a:ext cx="666750"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smtClean="0"/>
              <a:t>Jan/Mar</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en-US" altLang="ja-JP" smtClean="0"/>
              <a:t>Hiroshi Mano , ATRD Root,Lab</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a:t>
            </a:fld>
            <a:endParaRPr lang="en-US" altLang="ja-JP"/>
          </a:p>
        </p:txBody>
      </p:sp>
      <p:sp>
        <p:nvSpPr>
          <p:cNvPr id="1031" name="Rectangle 7"/>
          <p:cNvSpPr>
            <a:spLocks noChangeArrowheads="1"/>
          </p:cNvSpPr>
          <p:nvPr/>
        </p:nvSpPr>
        <p:spPr bwMode="auto">
          <a:xfrm>
            <a:off x="6509348" y="332601"/>
            <a:ext cx="193615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a:t>doc.: 11-</a:t>
            </a:r>
            <a:r>
              <a:rPr lang="en-US" altLang="ja-JP" sz="1800" b="1" dirty="0" smtClean="0"/>
              <a:t>13-</a:t>
            </a:r>
            <a:r>
              <a:rPr lang="en-US" altLang="ja-JP" sz="1800" b="1" dirty="0" smtClean="0"/>
              <a:t>0190r04</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guides/opman/sect6.html%236.3"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236"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5.xml.rels><?xml version="1.0" encoding="UTF-8" standalone="yes"?>
<Relationships xmlns="http://schemas.openxmlformats.org/package/2006/relationships"><Relationship Id="rId1" Type="http://schemas.openxmlformats.org/officeDocument/2006/relationships/vmlDrawing" Target="../drawings/vmlDrawing1.vml"/><Relationship Id="rId2" Type="http://schemas.openxmlformats.org/officeDocument/2006/relationships/slideLayout" Target="../slideLayouts/slideLayout2.xml"/><Relationship Id="rId3" Type="http://schemas.openxmlformats.org/officeDocument/2006/relationships/package" Target="../embeddings/Microsoft_Excel____1.xlsx"/></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13/11-13-0163-00-00ai-tgai-closing-report-vancouver-2013.pptx" TargetMode="External"/><Relationship Id="rId4" Type="http://schemas.openxmlformats.org/officeDocument/2006/relationships/hyperlink" Target="https://mentor.ieee.org/802.11/dcn/13/11-13-0107-00-00ai-tgai-motion-straw-poll-jan-2013.pptx" TargetMode="External"/><Relationship Id="rId1" Type="http://schemas.openxmlformats.org/officeDocument/2006/relationships/slideLayout" Target="../slideLayouts/slideLayout2.xml"/><Relationship Id="rId2" Type="http://schemas.openxmlformats.org/officeDocument/2006/relationships/hyperlink" Target="https://mentor.ieee.org/802.11/dcn/13/11-13-0182-01-00ai-january-2013-vancouver-session-minutes.doc"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3/11-13-0036-09-00ai-tgai-draft-review-combined-comments.xl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3/11-13-0191-01-00ai-january-march-teleconference-minutes.doc" TargetMode="External"/><Relationship Id="rId3" Type="http://schemas.openxmlformats.org/officeDocument/2006/relationships/hyperlink" Target="https://mentor.ieee.org/802.11/dcn/13/11-13-0235-00-00ai-ip-address-setup.doc"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3375"/>
            <a:ext cx="833437" cy="276225"/>
          </a:xfrm>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for</a:t>
            </a:r>
            <a:r>
              <a:rPr lang="en-US" altLang="ja-JP" sz="2100" dirty="0" smtClean="0">
                <a:ea typeface="ＭＳ Ｐゴシック" pitchFamily="-84" charset="-128"/>
                <a:cs typeface="ＭＳ Ｐゴシック" pitchFamily="-84" charset="-128"/>
              </a:rPr>
              <a:t> </a:t>
            </a:r>
            <a:r>
              <a:rPr lang="ja-JP" altLang="en-US" sz="2100" dirty="0" smtClean="0">
                <a:ea typeface="ＭＳ Ｐゴシック" pitchFamily="-84" charset="-128"/>
                <a:cs typeface="ＭＳ Ｐゴシック" pitchFamily="-84" charset="-128"/>
              </a:rPr>
              <a:t>　</a:t>
            </a:r>
            <a:r>
              <a:rPr lang="en-US" altLang="ja-JP" sz="2100" dirty="0" smtClean="0">
                <a:ea typeface="ＭＳ Ｐゴシック" pitchFamily="-84" charset="-128"/>
                <a:cs typeface="ＭＳ Ｐゴシック" pitchFamily="-84" charset="-128"/>
              </a:rPr>
              <a:t>29</a:t>
            </a:r>
            <a:r>
              <a:rPr lang="en-US" altLang="ja-JP" sz="2100" baseline="30000" dirty="0" smtClean="0">
                <a:ea typeface="ＭＳ Ｐゴシック" pitchFamily="-84" charset="-128"/>
                <a:cs typeface="ＭＳ Ｐゴシック" pitchFamily="-84" charset="-128"/>
              </a:rPr>
              <a:t>th</a:t>
            </a:r>
            <a:r>
              <a:rPr lang="en-US" altLang="ja-JP" sz="2100" dirty="0" smtClean="0">
                <a:ea typeface="ＭＳ Ｐゴシック" pitchFamily="-84" charset="-128"/>
                <a:cs typeface="ＭＳ Ｐゴシック" pitchFamily="-84" charset="-128"/>
              </a:rPr>
              <a:t> Jan 2013 to 12</a:t>
            </a:r>
            <a:r>
              <a:rPr lang="en-US" altLang="ja-JP" sz="2100" baseline="30000" dirty="0" smtClean="0">
                <a:ea typeface="ＭＳ Ｐゴシック" pitchFamily="-84" charset="-128"/>
                <a:cs typeface="ＭＳ Ｐゴシック" pitchFamily="-84" charset="-128"/>
              </a:rPr>
              <a:t>th</a:t>
            </a:r>
            <a:r>
              <a:rPr lang="en-US" altLang="ja-JP" sz="2100" dirty="0" smtClean="0">
                <a:ea typeface="ＭＳ Ｐゴシック" pitchFamily="-84" charset="-128"/>
                <a:cs typeface="ＭＳ Ｐゴシック" pitchFamily="-84" charset="-128"/>
              </a:rPr>
              <a:t> Mar 2013</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2013-1-29</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533400" y="3429000"/>
          <a:ext cx="8077200" cy="1121093"/>
        </p:xfrm>
        <a:graphic>
          <a:graphicData uri="http://schemas.openxmlformats.org/drawingml/2006/table">
            <a:tbl>
              <a:tblPr/>
              <a:tblGrid>
                <a:gridCol w="1616075"/>
                <a:gridCol w="1000125"/>
                <a:gridCol w="2306638"/>
                <a:gridCol w="1384300"/>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Hiroshi MANO</a:t>
                      </a:r>
                      <a:endParaRPr kumimoji="1" lang="ja-JP" sz="13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65" charset="0"/>
                          <a:ea typeface="Times New Roman" pitchFamily="-65" charset="0"/>
                          <a:cs typeface="Times New Roman" pitchFamily="-65" charset="0"/>
                        </a:rPr>
                        <a:t>AlliedTelesisRD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65" charset="0"/>
                          <a:ea typeface="Times New Roman" pitchFamily="-65" charset="0"/>
                          <a:cs typeface="Times New Roman" pitchFamily="-65" charset="0"/>
                        </a:rPr>
                        <a:t>Root Lab</a:t>
                      </a:r>
                      <a:endParaRPr kumimoji="1" lang="ja-JP" sz="1300" b="0" i="0" u="none" strike="noStrike" cap="none" normalizeH="0" baseline="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8F TOC2 Bldg. 7-21-11 Nishi-</a:t>
                      </a: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Gotanda</a:t>
                      </a: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 Shinagawa-</a:t>
                      </a: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ku</a:t>
                      </a: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 Tokyo 141-0031 JAPAN</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+81-3-5436-8350</a:t>
                      </a:r>
                      <a:endParaRPr kumimoji="1" lang="ja-JP" sz="13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hmano@root-hq.com</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24579"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24580"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24581" name="Date Placeholder 4"/>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24582" name="Slide Number Placeholder 5"/>
          <p:cNvSpPr>
            <a:spLocks noGrp="1"/>
          </p:cNvSpPr>
          <p:nvPr>
            <p:ph type="sldNum" sz="quarter" idx="12"/>
          </p:nvPr>
        </p:nvSpPr>
        <p:spPr>
          <a:noFill/>
        </p:spPr>
        <p:txBody>
          <a:bodyPr/>
          <a:lstStyle/>
          <a:p>
            <a:r>
              <a:rPr lang="en-US" altLang="ja-JP">
                <a:latin typeface="Times New Roman" pitchFamily="-84" charset="0"/>
              </a:rPr>
              <a:t>Slide </a:t>
            </a:r>
            <a:fld id="{3F53E408-DA5F-B14B-8492-8FF8C510D276}" type="slidenum">
              <a:rPr lang="en-US" altLang="ja-JP">
                <a:latin typeface="Times New Roman" pitchFamily="-84" charset="0"/>
              </a:rPr>
              <a:pPr/>
              <a:t>10</a:t>
            </a:fld>
            <a:endParaRPr lang="en-US" altLang="ja-JP">
              <a:latin typeface="Times New Roman" pitchFamily="-84" charset="0"/>
            </a:endParaRPr>
          </a:p>
        </p:txBody>
      </p:sp>
      <p:sp>
        <p:nvSpPr>
          <p:cNvPr id="24583"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25603"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25604" name="Date Placeholder 3"/>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25605" name="Slide Number Placeholder 4"/>
          <p:cNvSpPr>
            <a:spLocks noGrp="1"/>
          </p:cNvSpPr>
          <p:nvPr>
            <p:ph type="sldNum" sz="quarter" idx="12"/>
          </p:nvPr>
        </p:nvSpPr>
        <p:spPr>
          <a:noFill/>
        </p:spPr>
        <p:txBody>
          <a:bodyPr/>
          <a:lstStyle/>
          <a:p>
            <a:r>
              <a:rPr lang="en-US" altLang="ja-JP">
                <a:latin typeface="Times New Roman" pitchFamily="-84" charset="0"/>
              </a:rPr>
              <a:t>Slide </a:t>
            </a:r>
            <a:fld id="{2105660F-2F7F-EB41-A52C-83231641A119}" type="slidenum">
              <a:rPr lang="en-US" altLang="ja-JP">
                <a:latin typeface="Times New Roman" pitchFamily="-84" charset="0"/>
              </a:rPr>
              <a:pPr/>
              <a:t>11</a:t>
            </a:fld>
            <a:endParaRPr lang="en-US" altLang="ja-JP">
              <a:latin typeface="Times New Roman" pitchFamily="-84" charset="0"/>
            </a:endParaRPr>
          </a:p>
        </p:txBody>
      </p:sp>
      <p:sp>
        <p:nvSpPr>
          <p:cNvPr id="25606"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2662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6628"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26629" name="Date Placeholder 4"/>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26630" name="Slide Number Placeholder 5"/>
          <p:cNvSpPr>
            <a:spLocks noGrp="1"/>
          </p:cNvSpPr>
          <p:nvPr>
            <p:ph type="sldNum" sz="quarter" idx="12"/>
          </p:nvPr>
        </p:nvSpPr>
        <p:spPr>
          <a:noFill/>
        </p:spPr>
        <p:txBody>
          <a:bodyPr/>
          <a:lstStyle/>
          <a:p>
            <a:r>
              <a:rPr lang="en-US" altLang="ja-JP">
                <a:latin typeface="Times New Roman" pitchFamily="-84" charset="0"/>
              </a:rPr>
              <a:t>Slide </a:t>
            </a:r>
            <a:fld id="{B2198F5D-28E3-6A41-815D-BF9CFC8D71CA}" type="slidenum">
              <a:rPr lang="en-US" altLang="ja-JP">
                <a:latin typeface="Times New Roman" pitchFamily="-84" charset="0"/>
              </a:rPr>
              <a:pPr/>
              <a:t>12</a:t>
            </a:fld>
            <a:endParaRPr lang="en-US" altLang="ja-JP">
              <a:latin typeface="Times New Roman" pitchFamily="-84" charset="0"/>
            </a:endParaRPr>
          </a:p>
        </p:txBody>
      </p:sp>
      <p:sp>
        <p:nvSpPr>
          <p:cNvPr id="26631"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13</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Step for March</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(1) comment resolution for comments in the database:</a:t>
            </a:r>
          </a:p>
          <a:p>
            <a:pPr lvl="1"/>
            <a:r>
              <a:rPr lang="en-US" altLang="ja-JP" dirty="0" smtClean="0"/>
              <a:t>Upload of resolution to mentor by Friday, March 15 (directly before the meeting) </a:t>
            </a:r>
          </a:p>
          <a:p>
            <a:r>
              <a:rPr lang="en-US" altLang="ja-JP" dirty="0" smtClean="0"/>
              <a:t>(2) Contributions against the SFD: </a:t>
            </a:r>
          </a:p>
          <a:p>
            <a:pPr lvl="1"/>
            <a:r>
              <a:rPr lang="en-US" altLang="ja-JP" dirty="0" smtClean="0"/>
              <a:t>Upload contributions by Friday, March 8 (one week before meeting) Submissions should be based on TGai/D0.4 and 802.11-2012 INCLUDING all amendments before </a:t>
            </a:r>
            <a:r>
              <a:rPr lang="en-US" altLang="ja-JP" dirty="0" err="1" smtClean="0"/>
              <a:t>TGai</a:t>
            </a:r>
            <a:endParaRPr lang="en-US" altLang="ja-JP" dirty="0" smtClean="0"/>
          </a:p>
          <a:p>
            <a:r>
              <a:rPr lang="en-US" altLang="ja-JP" dirty="0" smtClean="0"/>
              <a:t>(3) Call for pure editorial comments: </a:t>
            </a:r>
          </a:p>
          <a:p>
            <a:pPr lvl="1"/>
            <a:r>
              <a:rPr lang="en-US" altLang="ja-JP" dirty="0" smtClean="0"/>
              <a:t>deadline: March 15. Editorial comments should be accompanied by a submission suggesting a resolution for the comment. </a:t>
            </a:r>
          </a:p>
          <a:p>
            <a:pPr>
              <a:buNone/>
            </a:pP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Jan/Mar</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 ATRD Root,Lab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14</a:t>
            </a:fld>
            <a:endParaRPr lang="en-US" altLang="ja-JP"/>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33400"/>
          </a:xfrm>
        </p:spPr>
        <p:txBody>
          <a:bodyPr/>
          <a:lstStyle/>
          <a:p>
            <a:r>
              <a:rPr lang="en-US" altLang="ja-JP" dirty="0" smtClean="0"/>
              <a:t>Plan for March</a:t>
            </a:r>
            <a:endParaRPr lang="ja-JP" altLang="en-US" dirty="0"/>
          </a:p>
        </p:txBody>
      </p:sp>
      <p:sp>
        <p:nvSpPr>
          <p:cNvPr id="3" name="コンテンツ プレースホルダ 2"/>
          <p:cNvSpPr>
            <a:spLocks noGrp="1"/>
          </p:cNvSpPr>
          <p:nvPr>
            <p:ph idx="1"/>
          </p:nvPr>
        </p:nvSpPr>
        <p:spPr>
          <a:xfrm>
            <a:off x="609600" y="1219200"/>
            <a:ext cx="7924800" cy="1600200"/>
          </a:xfrm>
        </p:spPr>
        <p:txBody>
          <a:bodyPr/>
          <a:lstStyle/>
          <a:p>
            <a:r>
              <a:rPr lang="en-US" altLang="ja-JP" dirty="0" smtClean="0"/>
              <a:t>Joint Meeting with </a:t>
            </a:r>
            <a:r>
              <a:rPr lang="en-US" altLang="ja-JP" dirty="0" err="1" smtClean="0"/>
              <a:t>TGaq</a:t>
            </a:r>
            <a:r>
              <a:rPr lang="en-US" altLang="ja-JP" dirty="0" smtClean="0"/>
              <a:t>/ Monday AM1</a:t>
            </a:r>
          </a:p>
          <a:p>
            <a:pPr lvl="1"/>
            <a:r>
              <a:rPr lang="en-US" altLang="ja-JP" dirty="0" smtClean="0"/>
              <a:t>Intro to </a:t>
            </a:r>
            <a:r>
              <a:rPr lang="en-US" altLang="ja-JP" dirty="0" err="1" smtClean="0"/>
              <a:t>TGaq</a:t>
            </a:r>
            <a:r>
              <a:rPr lang="en-US" altLang="ja-JP" dirty="0" smtClean="0"/>
              <a:t> and it's objectives (based on PAR document</a:t>
            </a:r>
            <a:r>
              <a:rPr lang="en-US" altLang="ja-JP" dirty="0" smtClean="0"/>
              <a:t>)</a:t>
            </a:r>
          </a:p>
          <a:p>
            <a:pPr lvl="1"/>
            <a:r>
              <a:rPr lang="en-US" altLang="ja-JP" dirty="0" smtClean="0"/>
              <a:t>Intro </a:t>
            </a:r>
            <a:r>
              <a:rPr lang="en-US" altLang="ja-JP" dirty="0" smtClean="0"/>
              <a:t>to </a:t>
            </a:r>
            <a:r>
              <a:rPr lang="en-US" altLang="ja-JP" dirty="0" err="1" smtClean="0"/>
              <a:t>TGai</a:t>
            </a:r>
            <a:r>
              <a:rPr lang="en-US" altLang="ja-JP" dirty="0" smtClean="0"/>
              <a:t>:</a:t>
            </a:r>
            <a:endParaRPr lang="en-US" altLang="ja-JP" dirty="0" smtClean="0"/>
          </a:p>
          <a:p>
            <a:pPr lvl="2"/>
            <a:r>
              <a:rPr lang="en-US" altLang="ja-JP" dirty="0" smtClean="0"/>
              <a:t>Information </a:t>
            </a:r>
            <a:r>
              <a:rPr lang="en-US" altLang="ja-JP" dirty="0" smtClean="0"/>
              <a:t>about discovery of network functionality (</a:t>
            </a:r>
            <a:r>
              <a:rPr lang="en-US" altLang="ja-JP" dirty="0" err="1" smtClean="0"/>
              <a:t>capabilties</a:t>
            </a:r>
            <a:r>
              <a:rPr lang="en-US" altLang="ja-JP" dirty="0" smtClean="0"/>
              <a:t>, services</a:t>
            </a:r>
            <a:r>
              <a:rPr lang="en-US" altLang="ja-JP" dirty="0" smtClean="0"/>
              <a:t>)  </a:t>
            </a:r>
          </a:p>
          <a:p>
            <a:pPr lvl="2"/>
            <a:r>
              <a:rPr lang="en-US" altLang="ja-JP" dirty="0" smtClean="0"/>
              <a:t>Modifications </a:t>
            </a:r>
            <a:r>
              <a:rPr lang="en-US" altLang="ja-JP" dirty="0" smtClean="0"/>
              <a:t>to probe request/responses and </a:t>
            </a:r>
            <a:r>
              <a:rPr lang="en-US" altLang="ja-JP" dirty="0" smtClean="0"/>
              <a:t>GAS</a:t>
            </a:r>
          </a:p>
          <a:p>
            <a:pPr lvl="2"/>
            <a:r>
              <a:rPr lang="en-US" altLang="ja-JP" dirty="0" smtClean="0"/>
              <a:t> </a:t>
            </a:r>
            <a:r>
              <a:rPr lang="en-US" altLang="ja-JP" dirty="0" smtClean="0"/>
              <a:t> Areas of potential </a:t>
            </a:r>
            <a:r>
              <a:rPr lang="en-US" altLang="ja-JP" dirty="0" smtClean="0"/>
              <a:t>overlap</a:t>
            </a:r>
          </a:p>
          <a:p>
            <a:pPr lvl="1"/>
            <a:r>
              <a:rPr lang="en-US" altLang="ja-JP" dirty="0" smtClean="0"/>
              <a:t> </a:t>
            </a:r>
            <a:r>
              <a:rPr lang="en-US" altLang="ja-JP" dirty="0" smtClean="0"/>
              <a:t> Future </a:t>
            </a:r>
            <a:r>
              <a:rPr lang="en-US" altLang="ja-JP" dirty="0" smtClean="0"/>
              <a:t>plans</a:t>
            </a:r>
            <a:br>
              <a:rPr lang="en-US" altLang="ja-JP" dirty="0" smtClean="0"/>
            </a:b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Jan/Mar</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 ATRD Root,Lab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15</a:t>
            </a:fld>
            <a:endParaRPr lang="en-US" altLang="ja-JP"/>
          </a:p>
        </p:txBody>
      </p:sp>
      <p:graphicFrame>
        <p:nvGraphicFramePr>
          <p:cNvPr id="34818" name="Object 2"/>
          <p:cNvGraphicFramePr>
            <a:graphicFrameLocks noChangeAspect="1"/>
          </p:cNvGraphicFramePr>
          <p:nvPr/>
        </p:nvGraphicFramePr>
        <p:xfrm>
          <a:off x="152400" y="4571206"/>
          <a:ext cx="8839200" cy="1074207"/>
        </p:xfrm>
        <a:graphic>
          <a:graphicData uri="http://schemas.openxmlformats.org/presentationml/2006/ole">
            <p:oleObj spid="_x0000_s34818" name="ワークシート" r:id="rId3" imgW="12446000" imgH="1511300" progId="Excel.Sheet.12">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 29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Jan 2013 to 12</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Mar 2013</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a:ea typeface="ＭＳ Ｐゴシック" pitchFamily="-84" charset="-128"/>
                <a:cs typeface="ＭＳ Ｐゴシック" pitchFamily="-84" charset="-128"/>
              </a:rPr>
              <a:t>Please announce your affiliation when you first address the group during a meeting slot</a:t>
            </a:r>
          </a:p>
          <a:p>
            <a:endParaRPr lang="en-US" altLang="ja-JP" sz="3200">
              <a:ea typeface="ＭＳ Ｐゴシック" pitchFamily="-84" charset="-128"/>
              <a:cs typeface="ＭＳ Ｐゴシック" pitchFamily="-84" charset="-128"/>
            </a:endParaRPr>
          </a:p>
          <a:p>
            <a:r>
              <a:rPr lang="en-US" altLang="ja-JP" sz="320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a:ea typeface="ＭＳ Ｐゴシック" pitchFamily="-84" charset="-128"/>
                <a:cs typeface="ＭＳ Ｐゴシック" pitchFamily="-84" charset="-128"/>
                <a:hlinkClick r:id="rId2"/>
              </a:rPr>
              <a:t>hmorioka@root-hq.com</a:t>
            </a:r>
            <a:r>
              <a:rPr lang="en-US" altLang="ja-JP" sz="3200">
                <a:ea typeface="ＭＳ Ｐゴシック" pitchFamily="-84" charset="-128"/>
                <a:cs typeface="ＭＳ Ｐゴシック" pitchFamily="-84" charset="-128"/>
              </a:rPr>
              <a:t> and </a:t>
            </a:r>
            <a:r>
              <a:rPr lang="de-DE" altLang="ja-JP" sz="3200">
                <a:ea typeface="ＭＳ Ｐゴシック" pitchFamily="-84" charset="-128"/>
                <a:cs typeface="ＭＳ Ｐゴシック" pitchFamily="-84" charset="-128"/>
                <a:hlinkClick r:id="rId3"/>
              </a:rPr>
              <a:t>hmano@root-hq.com</a:t>
            </a:r>
            <a:r>
              <a:rPr lang="de-DE" altLang="ja-JP" sz="3200">
                <a:ea typeface="ＭＳ Ｐゴシック" pitchFamily="-84" charset="-128"/>
                <a:cs typeface="ＭＳ Ｐゴシック" pitchFamily="-84" charset="-128"/>
              </a:rPr>
              <a:t> </a:t>
            </a:r>
          </a:p>
          <a:p>
            <a:endParaRPr lang="en-US" altLang="ja-JP" sz="32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29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Jan </a:t>
            </a:r>
          </a:p>
        </p:txBody>
      </p:sp>
      <p:sp>
        <p:nvSpPr>
          <p:cNvPr id="20483" name="Content Placeholder 2"/>
          <p:cNvSpPr>
            <a:spLocks noGrp="1"/>
          </p:cNvSpPr>
          <p:nvPr>
            <p:ph idx="1"/>
          </p:nvPr>
        </p:nvSpPr>
        <p:spPr>
          <a:xfrm>
            <a:off x="685800" y="1219200"/>
            <a:ext cx="8077200" cy="5257800"/>
          </a:xfrm>
        </p:spPr>
        <p:txBody>
          <a:bodyPr>
            <a:normAutofit fontScale="85000" lnSpcReduction="2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Review  Jan meeting</a:t>
            </a:r>
          </a:p>
          <a:p>
            <a:pPr lvl="1">
              <a:defRPr/>
            </a:pPr>
            <a:r>
              <a:rPr lang="en-US" altLang="ja-JP" dirty="0" smtClean="0"/>
              <a:t>0182r01 January 2013 Vancouver Session Minutes</a:t>
            </a:r>
          </a:p>
          <a:p>
            <a:pPr lvl="2">
              <a:defRPr/>
            </a:pPr>
            <a:r>
              <a:rPr lang="en-US" altLang="ja-JP" dirty="0" smtClean="0">
                <a:hlinkClick r:id="rId2"/>
              </a:rPr>
              <a:t>https://mentor.ieee.org/802.11/dcn/13/11-13-0182-01-00ai-january-2013-vancouver-session-minutes.doc</a:t>
            </a:r>
            <a:endParaRPr lang="en-US" altLang="ja-JP" dirty="0" smtClean="0"/>
          </a:p>
          <a:p>
            <a:pPr lvl="1">
              <a:defRPr/>
            </a:pPr>
            <a:r>
              <a:rPr lang="en-US" altLang="ja-JP" dirty="0" smtClean="0"/>
              <a:t>0163r00 TGai-Closing-Report-Vancouver-2013</a:t>
            </a:r>
          </a:p>
          <a:p>
            <a:pPr lvl="2">
              <a:defRPr/>
            </a:pPr>
            <a:r>
              <a:rPr lang="en-US" altLang="ja-JP" dirty="0" smtClean="0">
                <a:hlinkClick r:id="rId3"/>
              </a:rPr>
              <a:t>https://mentor.ieee.org/802.11/dcn/13/11-13-0163-00-00ai-tgai-closing-report-vancouver-2013.pptx</a:t>
            </a:r>
            <a:endParaRPr lang="en-US" altLang="ja-JP" dirty="0" smtClean="0"/>
          </a:p>
          <a:p>
            <a:pPr lvl="1">
              <a:defRPr/>
            </a:pPr>
            <a:r>
              <a:rPr lang="en-US" altLang="ja-JP" dirty="0" smtClean="0"/>
              <a:t>0107/00 TGai-motion-straw-poll-Jan-2013</a:t>
            </a:r>
          </a:p>
          <a:p>
            <a:pPr lvl="2">
              <a:defRPr/>
            </a:pPr>
            <a:r>
              <a:rPr lang="en-US" altLang="ja-JP" dirty="0" smtClean="0">
                <a:hlinkClick r:id="rId4"/>
              </a:rPr>
              <a:t>https://mentor.ieee.org/802.11/dcn/13/11-13-0107-00-00ai-tgai-motion-straw-poll-jan-2013.pptx</a:t>
            </a:r>
            <a:endParaRPr lang="en-US" altLang="ja-JP" dirty="0" smtClean="0"/>
          </a:p>
          <a:p>
            <a:pPr>
              <a:defRPr/>
            </a:pPr>
            <a:r>
              <a:rPr lang="en-US" altLang="ja-JP" dirty="0" smtClean="0"/>
              <a:t>Status report of current draft</a:t>
            </a:r>
          </a:p>
          <a:p>
            <a:pPr>
              <a:defRPr/>
            </a:pPr>
            <a:r>
              <a:rPr lang="en-US" altLang="ja-JP" dirty="0" smtClean="0"/>
              <a:t>Draft Review </a:t>
            </a:r>
          </a:p>
          <a:p>
            <a:pPr lvl="1">
              <a:defRPr/>
            </a:pPr>
            <a:r>
              <a:rPr lang="en-US" altLang="ja-JP" dirty="0" smtClean="0"/>
              <a:t>0036/09 </a:t>
            </a:r>
            <a:r>
              <a:rPr lang="en-US" altLang="ja-JP" dirty="0" err="1" smtClean="0"/>
              <a:t>TGai</a:t>
            </a:r>
            <a:r>
              <a:rPr lang="en-US" altLang="ja-JP" dirty="0" smtClean="0"/>
              <a:t> Draft Review Combined Comments</a:t>
            </a:r>
          </a:p>
          <a:p>
            <a:pPr lvl="2">
              <a:defRPr/>
            </a:pPr>
            <a:r>
              <a:rPr lang="en-US" altLang="ja-JP" dirty="0" smtClean="0"/>
              <a:t>https://mentor.ieee.org/802.11/dcn/13/11-13-0036-09-00ai-tgai-draft-review-combined-comments.xls</a:t>
            </a:r>
          </a:p>
          <a:p>
            <a:pPr lvl="2">
              <a:defRPr/>
            </a:pPr>
            <a:endParaRPr lang="en-US" altLang="ja-JP" dirty="0" smtClean="0"/>
          </a:p>
          <a:p>
            <a:pPr>
              <a:defRPr/>
            </a:pPr>
            <a:r>
              <a:rPr lang="en-US" altLang="ja-JP" dirty="0" smtClean="0"/>
              <a:t>Plan to next teleconference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Feb </a:t>
            </a:r>
          </a:p>
        </p:txBody>
      </p:sp>
      <p:sp>
        <p:nvSpPr>
          <p:cNvPr id="20483" name="Content Placeholder 2"/>
          <p:cNvSpPr>
            <a:spLocks noGrp="1"/>
          </p:cNvSpPr>
          <p:nvPr>
            <p:ph idx="1"/>
          </p:nvPr>
        </p:nvSpPr>
        <p:spPr>
          <a:xfrm>
            <a:off x="685800" y="1219200"/>
            <a:ext cx="8077200" cy="5257800"/>
          </a:xfrm>
        </p:spPr>
        <p:txBody>
          <a:bodyPr>
            <a:normAutofit fontScale="85000" lnSpcReduction="2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Review  past call meeting</a:t>
            </a:r>
          </a:p>
          <a:p>
            <a:pPr lvl="1">
              <a:defRPr/>
            </a:pPr>
            <a:r>
              <a:rPr lang="en-US" altLang="ja-JP" dirty="0" smtClean="0"/>
              <a:t>13-0191r0 January 29th Teleconference Minutes</a:t>
            </a:r>
          </a:p>
          <a:p>
            <a:pPr lvl="1">
              <a:defRPr/>
            </a:pPr>
            <a:r>
              <a:rPr lang="en-US" altLang="ja-JP" dirty="0" smtClean="0"/>
              <a:t>https://mentor.ieee.org/802.11/dcn/13/11-13-0191-00-00ai-january-march-teleconference-minutes.doc</a:t>
            </a:r>
          </a:p>
          <a:p>
            <a:pPr>
              <a:defRPr/>
            </a:pPr>
            <a:r>
              <a:rPr lang="en-US" altLang="ja-JP" dirty="0" smtClean="0"/>
              <a:t>Status report of current draft</a:t>
            </a:r>
          </a:p>
          <a:p>
            <a:pPr lvl="1">
              <a:defRPr/>
            </a:pPr>
            <a:r>
              <a:rPr lang="en-US" altLang="ja-JP" dirty="0" smtClean="0"/>
              <a:t>0.4 incorporates all comments and approved change in last face to face.</a:t>
            </a:r>
          </a:p>
          <a:p>
            <a:pPr lvl="1">
              <a:defRPr/>
            </a:pPr>
            <a:r>
              <a:rPr lang="en-US" altLang="ja-JP" dirty="0" smtClean="0"/>
              <a:t>0.5 is revised with minor editorial comments</a:t>
            </a:r>
          </a:p>
          <a:p>
            <a:pPr>
              <a:defRPr/>
            </a:pPr>
            <a:r>
              <a:rPr lang="en-US" altLang="ja-JP" dirty="0" smtClean="0"/>
              <a:t>Draft Review </a:t>
            </a:r>
          </a:p>
          <a:p>
            <a:pPr lvl="1">
              <a:defRPr/>
            </a:pPr>
            <a:r>
              <a:rPr lang="en-US" altLang="ja-JP" dirty="0" smtClean="0"/>
              <a:t>0036/09 </a:t>
            </a:r>
            <a:r>
              <a:rPr lang="en-US" altLang="ja-JP" dirty="0" err="1" smtClean="0"/>
              <a:t>TGai</a:t>
            </a:r>
            <a:r>
              <a:rPr lang="en-US" altLang="ja-JP" dirty="0" smtClean="0"/>
              <a:t> Draft Review Combined Comments</a:t>
            </a:r>
          </a:p>
          <a:p>
            <a:pPr lvl="2">
              <a:defRPr/>
            </a:pPr>
            <a:r>
              <a:rPr lang="en-US" altLang="ja-JP" dirty="0" smtClean="0">
                <a:hlinkClick r:id="rId2"/>
              </a:rPr>
              <a:t>https://mentor.ieee.org/802.11/dcn/13/11-13-0036-09-00ai-tgai-draft-review-combined-comments.xls</a:t>
            </a:r>
            <a:endParaRPr lang="en-US" altLang="ja-JP" dirty="0" smtClean="0"/>
          </a:p>
          <a:p>
            <a:pPr>
              <a:defRPr/>
            </a:pPr>
            <a:r>
              <a:rPr lang="en-US" altLang="ja-JP" dirty="0" smtClean="0"/>
              <a:t>Presentation </a:t>
            </a:r>
          </a:p>
          <a:p>
            <a:pPr lvl="1">
              <a:defRPr/>
            </a:pPr>
            <a:r>
              <a:rPr lang="en-US" altLang="ja-JP" dirty="0" err="1" smtClean="0"/>
              <a:t>Fils</a:t>
            </a:r>
            <a:r>
              <a:rPr lang="en-US" altLang="ja-JP" dirty="0" smtClean="0"/>
              <a:t> </a:t>
            </a:r>
            <a:r>
              <a:rPr lang="en-US" altLang="ja-JP" dirty="0" err="1" smtClean="0"/>
              <a:t>Hanling</a:t>
            </a:r>
            <a:r>
              <a:rPr lang="en-US" altLang="ja-JP" dirty="0" smtClean="0"/>
              <a:t> of large objects / Rene </a:t>
            </a:r>
            <a:r>
              <a:rPr lang="en-US" altLang="ja-JP" dirty="0" err="1" smtClean="0"/>
              <a:t>Struik</a:t>
            </a:r>
            <a:r>
              <a:rPr lang="en-US" altLang="ja-JP" dirty="0" smtClean="0"/>
              <a:t> (</a:t>
            </a:r>
            <a:r>
              <a:rPr lang="en-US" altLang="ja-JP" dirty="0" err="1" smtClean="0"/>
              <a:t>Struik</a:t>
            </a:r>
            <a:r>
              <a:rPr lang="en-US" altLang="ja-JP" dirty="0" smtClean="0"/>
              <a:t> Security Consultancy)</a:t>
            </a:r>
          </a:p>
          <a:p>
            <a:pPr lvl="2">
              <a:defRPr/>
            </a:pPr>
            <a:r>
              <a:rPr lang="en-US" altLang="ja-JP" b="1" dirty="0" smtClean="0"/>
              <a:t>11-13-0201-00-00ai-fils-handling-of-large-objects</a:t>
            </a:r>
            <a:endParaRPr lang="en-US" altLang="ja-JP" dirty="0" smtClean="0"/>
          </a:p>
          <a:p>
            <a:pPr>
              <a:defRPr/>
            </a:pPr>
            <a:r>
              <a:rPr lang="en-US" altLang="ja-JP" dirty="0" smtClean="0"/>
              <a:t>Plan to next teleconference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13</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Feb </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a:t>
            </a:r>
            <a:r>
              <a:rPr lang="en-US" altLang="ja-JP" smtClean="0"/>
              <a:t>reminder </a:t>
            </a:r>
          </a:p>
          <a:p>
            <a:pPr>
              <a:defRPr/>
            </a:pPr>
            <a:r>
              <a:rPr lang="en-US" altLang="ja-JP" smtClean="0"/>
              <a:t>Presentation </a:t>
            </a:r>
            <a:endParaRPr lang="en-US" altLang="ja-JP" dirty="0" smtClean="0"/>
          </a:p>
          <a:p>
            <a:pPr lvl="1">
              <a:defRPr/>
            </a:pPr>
            <a:r>
              <a:rPr lang="en-US" altLang="ja-JP" dirty="0" err="1" smtClean="0"/>
              <a:t>Fils</a:t>
            </a:r>
            <a:r>
              <a:rPr lang="en-US" altLang="ja-JP" dirty="0" smtClean="0"/>
              <a:t> </a:t>
            </a:r>
            <a:r>
              <a:rPr lang="en-US" altLang="ja-JP" dirty="0" err="1" smtClean="0"/>
              <a:t>Hanling</a:t>
            </a:r>
            <a:r>
              <a:rPr lang="en-US" altLang="ja-JP" dirty="0" smtClean="0"/>
              <a:t> of large objects / Rene </a:t>
            </a:r>
            <a:r>
              <a:rPr lang="en-US" altLang="ja-JP" dirty="0" err="1" smtClean="0"/>
              <a:t>Struik</a:t>
            </a:r>
            <a:r>
              <a:rPr lang="en-US" altLang="ja-JP" dirty="0" smtClean="0"/>
              <a:t> (</a:t>
            </a:r>
            <a:r>
              <a:rPr lang="en-US" altLang="ja-JP" dirty="0" err="1" smtClean="0"/>
              <a:t>Struik</a:t>
            </a:r>
            <a:r>
              <a:rPr lang="en-US" altLang="ja-JP" dirty="0" smtClean="0"/>
              <a:t> Security Consultancy)</a:t>
            </a:r>
          </a:p>
          <a:p>
            <a:pPr lvl="2">
              <a:defRPr/>
            </a:pPr>
            <a:r>
              <a:rPr lang="en-US" altLang="ja-JP" b="1" dirty="0" smtClean="0"/>
              <a:t>11-13-0201-01-00ai-fils-handling-of-large-objects</a:t>
            </a:r>
          </a:p>
          <a:p>
            <a:pPr>
              <a:defRPr/>
            </a:pPr>
            <a:r>
              <a:rPr lang="en-US" altLang="ja-JP" dirty="0" smtClean="0"/>
              <a:t>Comment &amp; Resolution </a:t>
            </a:r>
            <a:endParaRPr lang="en-US" altLang="ja-JP" b="1" dirty="0" smtClean="0"/>
          </a:p>
          <a:p>
            <a:pPr lvl="1"/>
            <a:r>
              <a:rPr lang="en-US" altLang="ja-JP" dirty="0" smtClean="0"/>
              <a:t>11-13-0193-00-00ai-proposed-resolutions-to-TGai-assigned-commen</a:t>
            </a:r>
          </a:p>
          <a:p>
            <a:pPr lvl="1"/>
            <a:r>
              <a:rPr lang="en-US" altLang="ja-JP" dirty="0" smtClean="0"/>
              <a:t>11-13-0192-00-00ai-suggested-resolution-for-CID-289</a:t>
            </a:r>
            <a:r>
              <a:rPr lang="ja-JP" altLang="en-US" sz="300" dirty="0" smtClean="0"/>
              <a:t>  </a:t>
            </a:r>
            <a:endParaRPr lang="en-US" altLang="ja-JP" sz="300" dirty="0" smtClean="0"/>
          </a:p>
          <a:p>
            <a:pPr lvl="1"/>
            <a:r>
              <a:rPr lang="en-US" altLang="ja-JP" dirty="0" smtClean="0"/>
              <a:t>11-13-0195-00-00ai-suggested-resolution-for-CID-286</a:t>
            </a:r>
          </a:p>
          <a:p>
            <a:pPr>
              <a:defRPr/>
            </a:pPr>
            <a:r>
              <a:rPr lang="en-US" altLang="ja-JP" dirty="0" smtClean="0"/>
              <a:t>Plan to next teleconference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27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Feb </a:t>
            </a:r>
          </a:p>
        </p:txBody>
      </p:sp>
      <p:sp>
        <p:nvSpPr>
          <p:cNvPr id="20483" name="Content Placeholder 2"/>
          <p:cNvSpPr>
            <a:spLocks noGrp="1"/>
          </p:cNvSpPr>
          <p:nvPr>
            <p:ph idx="1"/>
          </p:nvPr>
        </p:nvSpPr>
        <p:spPr>
          <a:xfrm>
            <a:off x="685800" y="1219200"/>
            <a:ext cx="8077200" cy="5257800"/>
          </a:xfrm>
        </p:spPr>
        <p:txBody>
          <a:bodyPr>
            <a:normAutofit fontScale="92500" lnSpcReduction="2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Review  past call meeting</a:t>
            </a:r>
          </a:p>
          <a:p>
            <a:pPr lvl="1">
              <a:defRPr/>
            </a:pPr>
            <a:r>
              <a:rPr lang="en-US" altLang="ja-JP" dirty="0" smtClean="0"/>
              <a:t>13-</a:t>
            </a:r>
            <a:r>
              <a:rPr lang="en-US" altLang="ja-JP" dirty="0" smtClean="0"/>
              <a:t>0191r2 </a:t>
            </a:r>
            <a:r>
              <a:rPr lang="en-US" altLang="ja-JP" dirty="0" smtClean="0"/>
              <a:t>January-March Teleconference Minutes</a:t>
            </a:r>
          </a:p>
          <a:p>
            <a:pPr lvl="1">
              <a:defRPr/>
            </a:pPr>
            <a:r>
              <a:rPr lang="en-US" altLang="ja-JP" dirty="0" smtClean="0">
                <a:hlinkClick r:id="rId2"/>
              </a:rPr>
              <a:t>https://mentor.ieee.org/802.11/dcn/13/11-13-0191-</a:t>
            </a:r>
            <a:r>
              <a:rPr lang="en-US" altLang="ja-JP" dirty="0" smtClean="0">
                <a:hlinkClick r:id="rId2"/>
              </a:rPr>
              <a:t>02-</a:t>
            </a:r>
            <a:r>
              <a:rPr lang="en-US" altLang="ja-JP" dirty="0" smtClean="0">
                <a:hlinkClick r:id="rId2"/>
              </a:rPr>
              <a:t>00ai-january-march-teleconference-minutes.doc</a:t>
            </a:r>
            <a:endParaRPr lang="en-US" altLang="ja-JP" dirty="0" smtClean="0"/>
          </a:p>
          <a:p>
            <a:pPr>
              <a:defRPr/>
            </a:pPr>
            <a:r>
              <a:rPr lang="en-US" altLang="ja-JP" dirty="0" smtClean="0"/>
              <a:t>Presentation</a:t>
            </a:r>
            <a:r>
              <a:rPr lang="en-US" altLang="ja-JP" dirty="0" smtClean="0"/>
              <a:t> </a:t>
            </a:r>
          </a:p>
          <a:p>
            <a:pPr lvl="1">
              <a:defRPr/>
            </a:pPr>
            <a:r>
              <a:rPr lang="en-US" altLang="ja-JP" dirty="0" smtClean="0"/>
              <a:t>13-</a:t>
            </a:r>
            <a:r>
              <a:rPr lang="en-US" altLang="ja-JP" dirty="0" smtClean="0"/>
              <a:t>0235/r0 IP </a:t>
            </a:r>
            <a:r>
              <a:rPr lang="en-US" altLang="ja-JP" dirty="0" smtClean="0"/>
              <a:t>address </a:t>
            </a:r>
            <a:r>
              <a:rPr lang="en-US" altLang="ja-JP" dirty="0" smtClean="0"/>
              <a:t>Setup </a:t>
            </a:r>
            <a:r>
              <a:rPr lang="en-US" altLang="ja-JP" dirty="0" smtClean="0"/>
              <a:t>/ </a:t>
            </a:r>
            <a:r>
              <a:rPr lang="en-US" altLang="ja-JP" dirty="0" smtClean="0"/>
              <a:t>George </a:t>
            </a:r>
            <a:r>
              <a:rPr lang="en-US" altLang="ja-JP" dirty="0" err="1" smtClean="0"/>
              <a:t>Cherian</a:t>
            </a:r>
            <a:r>
              <a:rPr lang="en-US" altLang="ja-JP" dirty="0" smtClean="0"/>
              <a:t> (Qualcomm</a:t>
            </a:r>
            <a:r>
              <a:rPr lang="en-US" altLang="ja-JP" dirty="0" smtClean="0"/>
              <a:t>)</a:t>
            </a:r>
          </a:p>
          <a:p>
            <a:pPr lvl="2">
              <a:defRPr/>
            </a:pPr>
            <a:r>
              <a:rPr lang="en-US" altLang="ja-JP" dirty="0" smtClean="0">
                <a:hlinkClick r:id="rId3"/>
              </a:rPr>
              <a:t>https://mentor.ieee.org/802.11/dcn/13/11-13-0235-00-00ai-ip-address-</a:t>
            </a:r>
            <a:r>
              <a:rPr lang="en-US" altLang="ja-JP" dirty="0" smtClean="0">
                <a:hlinkClick r:id="rId3"/>
              </a:rPr>
              <a:t>setup.doc</a:t>
            </a:r>
            <a:endParaRPr lang="ja-JP" altLang="en-US" dirty="0" smtClean="0"/>
          </a:p>
          <a:p>
            <a:pPr lvl="1">
              <a:defRPr/>
            </a:pPr>
            <a:r>
              <a:rPr lang="en-US" altLang="ja-JP" dirty="0" smtClean="0"/>
              <a:t>11-13-0192-01-00ai-proposed-resolution-for-CIDs-289-218-50</a:t>
            </a:r>
          </a:p>
          <a:p>
            <a:pPr lvl="1">
              <a:defRPr/>
            </a:pPr>
            <a:r>
              <a:rPr lang="en-US" altLang="ja-JP" dirty="0" smtClean="0"/>
              <a:t>11-13-0196-00-00ai-suggested-resolution-for-CID-270</a:t>
            </a:r>
          </a:p>
          <a:p>
            <a:pPr>
              <a:defRPr/>
            </a:pPr>
            <a:r>
              <a:rPr lang="en-US" altLang="ja-JP" dirty="0" smtClean="0"/>
              <a:t>Plan </a:t>
            </a:r>
            <a:r>
              <a:rPr lang="en-US" altLang="ja-JP" dirty="0" smtClean="0"/>
              <a:t>for March </a:t>
            </a:r>
            <a:r>
              <a:rPr lang="en-US" altLang="ja-JP" dirty="0" smtClean="0"/>
              <a:t>meeting</a:t>
            </a:r>
          </a:p>
          <a:p>
            <a:pPr lvl="1">
              <a:defRPr/>
            </a:pPr>
            <a:r>
              <a:rPr lang="en-US" altLang="ja-JP" dirty="0" smtClean="0"/>
              <a:t>Call for Contributions for </a:t>
            </a:r>
            <a:r>
              <a:rPr lang="en-US" altLang="ja-JP" dirty="0" err="1" smtClean="0"/>
              <a:t>TGai</a:t>
            </a:r>
            <a:r>
              <a:rPr lang="en-US" altLang="ja-JP" dirty="0" smtClean="0"/>
              <a:t> March 2013 </a:t>
            </a:r>
            <a:r>
              <a:rPr lang="en-US" altLang="ja-JP" dirty="0" smtClean="0"/>
              <a:t>Meeting</a:t>
            </a:r>
          </a:p>
          <a:p>
            <a:pPr lvl="1">
              <a:defRPr/>
            </a:pPr>
            <a:r>
              <a:rPr lang="en-US" altLang="ja-JP" dirty="0" smtClean="0"/>
              <a:t>Joint meeting </a:t>
            </a:r>
          </a:p>
          <a:p>
            <a:pPr>
              <a:defRPr/>
            </a:pPr>
            <a:r>
              <a:rPr lang="en-US" altLang="ja-JP" dirty="0" smtClean="0"/>
              <a:t>Plan </a:t>
            </a:r>
            <a:r>
              <a:rPr lang="en-US" altLang="ja-JP" dirty="0" smtClean="0"/>
              <a:t>to next teleconference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a:t>IEEE Patent Policy - </a:t>
            </a:r>
            <a:r>
              <a:rPr kumimoji="0" lang="en-US" altLang="ja-JP" sz="1500" u="sng">
                <a:hlinkClick r:id="rId2"/>
              </a:rPr>
              <a:t>http://standards.ieee.org/board/pat/pat-slideset.ppt</a:t>
            </a:r>
            <a:endParaRPr kumimoji="0" lang="en-US" altLang="ja-JP" sz="1500"/>
          </a:p>
          <a:p>
            <a:pPr lvl="1">
              <a:lnSpc>
                <a:spcPct val="80000"/>
              </a:lnSpc>
            </a:pPr>
            <a:r>
              <a:rPr kumimoji="0" lang="en-US" altLang="ja-JP" sz="1500"/>
              <a:t>Patent FAQ - </a:t>
            </a:r>
            <a:r>
              <a:rPr kumimoji="0" lang="en-US" altLang="ja-JP" sz="1500" u="sng">
                <a:hlinkClick r:id="rId3"/>
              </a:rPr>
              <a:t>http://standards.ieee.org/board/pat/faq.pdf</a:t>
            </a:r>
            <a:endParaRPr kumimoji="0" lang="en-US" altLang="ja-JP" sz="1500"/>
          </a:p>
          <a:p>
            <a:pPr lvl="1">
              <a:lnSpc>
                <a:spcPct val="80000"/>
              </a:lnSpc>
            </a:pPr>
            <a:r>
              <a:rPr kumimoji="0" lang="en-US" altLang="ja-JP" sz="1500"/>
              <a:t>LoA Form - </a:t>
            </a:r>
            <a:r>
              <a:rPr kumimoji="0" lang="en-US" altLang="ja-JP" sz="1500" u="sng">
                <a:hlinkClick r:id="rId4"/>
              </a:rPr>
              <a:t>http://standards.ieee.org/board/pat/loa.pdf</a:t>
            </a:r>
            <a:endParaRPr kumimoji="0" lang="en-US" altLang="ja-JP" sz="1500"/>
          </a:p>
          <a:p>
            <a:pPr lvl="1">
              <a:lnSpc>
                <a:spcPct val="80000"/>
              </a:lnSpc>
            </a:pPr>
            <a:r>
              <a:rPr kumimoji="0" lang="en-US" altLang="ja-JP" sz="1500"/>
              <a:t>Affiliation FAQ - </a:t>
            </a:r>
            <a:r>
              <a:rPr kumimoji="0" lang="en-US" altLang="ja-JP" sz="1500" u="sng">
                <a:hlinkClick r:id="rId5"/>
              </a:rPr>
              <a:t>http://standards.ieee.org/faqs/affiliationFAQ.html</a:t>
            </a:r>
            <a:endParaRPr kumimoji="0" lang="en-US" altLang="ja-JP" sz="1500"/>
          </a:p>
          <a:p>
            <a:pPr lvl="1">
              <a:lnSpc>
                <a:spcPct val="80000"/>
              </a:lnSpc>
            </a:pPr>
            <a:r>
              <a:rPr kumimoji="0" lang="en-US" altLang="ja-JP" sz="1500"/>
              <a:t>Anti-Trust FAQ - </a:t>
            </a:r>
            <a:r>
              <a:rPr kumimoji="0" lang="en-US" altLang="ja-JP" sz="1500" u="sng">
                <a:hlinkClick r:id="rId6"/>
              </a:rPr>
              <a:t>http://standards.ieee.org/resources/antitrust-guidelines.pdf</a:t>
            </a:r>
            <a:endParaRPr kumimoji="0" lang="en-US" altLang="ja-JP" sz="1500"/>
          </a:p>
          <a:p>
            <a:pPr lvl="1">
              <a:lnSpc>
                <a:spcPct val="80000"/>
              </a:lnSpc>
            </a:pPr>
            <a:r>
              <a:rPr kumimoji="0" lang="en-US" altLang="ja-JP" sz="1500"/>
              <a:t>Ethics - </a:t>
            </a:r>
            <a:r>
              <a:rPr kumimoji="0" lang="en-US" altLang="ja-JP" sz="1500" u="sng">
                <a:hlinkClick r:id="rId7"/>
              </a:rPr>
              <a:t>http://www.ieee.org/portal/cms_docs/about/CoE_poster.pdf</a:t>
            </a:r>
            <a:endParaRPr kumimoji="0" lang="en-US" altLang="ja-JP" sz="1500"/>
          </a:p>
          <a:p>
            <a:pPr lvl="1">
              <a:lnSpc>
                <a:spcPct val="80000"/>
              </a:lnSpc>
            </a:pPr>
            <a:r>
              <a:rPr kumimoji="0" lang="en-US" altLang="ja-JP" sz="1500"/>
              <a:t>IEEE 802.11 Working Group Policies and Procedures - </a:t>
            </a:r>
            <a:r>
              <a:rPr kumimoji="0" lang="en-US" altLang="ja-JP" sz="1500" u="sng">
                <a:hlinkClick r:id="rId8"/>
              </a:rPr>
              <a:t>https://mentor.ieee.org/802.11/public-file/07/11-07-0360-04-0000-802-11-policies-and-procedures.doc</a:t>
            </a:r>
            <a:endParaRPr lang="en-US" altLang="ja-JP" sz="1900"/>
          </a:p>
          <a:p>
            <a:pPr>
              <a:lnSpc>
                <a:spcPct val="80000"/>
              </a:lnSpc>
            </a:pPr>
            <a:r>
              <a:rPr lang="en-US" altLang="ja-JP" sz="1900">
                <a:ea typeface="ＭＳ Ｐゴシック" pitchFamily="-84" charset="-128"/>
                <a:cs typeface="ＭＳ Ｐゴシック" pitchFamily="-84" charset="-128"/>
              </a:rPr>
              <a:t>Chair and secretary</a:t>
            </a:r>
          </a:p>
          <a:p>
            <a:pPr lvl="1">
              <a:lnSpc>
                <a:spcPct val="80000"/>
              </a:lnSpc>
            </a:pPr>
            <a:r>
              <a:rPr kumimoji="0" lang="en-US" altLang="ja-JP" sz="1500"/>
              <a:t>Chair: Hiroshi Mano (Root Inc)</a:t>
            </a:r>
          </a:p>
          <a:p>
            <a:pPr lvl="1">
              <a:lnSpc>
                <a:spcPct val="80000"/>
              </a:lnSpc>
            </a:pPr>
            <a:r>
              <a:rPr kumimoji="0" lang="en-US" altLang="ja-JP" sz="1500"/>
              <a:t>Vice Chair : Marc Emmelman (Fraunhofer FOKUS)</a:t>
            </a:r>
          </a:p>
          <a:p>
            <a:pPr lvl="1">
              <a:lnSpc>
                <a:spcPct val="80000"/>
              </a:lnSpc>
            </a:pPr>
            <a:r>
              <a:rPr kumimoji="0" lang="en-US" altLang="ja-JP" sz="1500"/>
              <a:t>2</a:t>
            </a:r>
            <a:r>
              <a:rPr kumimoji="0" lang="en-US" altLang="ja-JP" sz="1500" baseline="30000"/>
              <a:t>nd</a:t>
            </a:r>
            <a:r>
              <a:rPr kumimoji="0" lang="en-US" altLang="ja-JP" sz="1500"/>
              <a:t> Vice Chair : Gobar Bajko (Nokia)</a:t>
            </a:r>
          </a:p>
          <a:p>
            <a:pPr lvl="1">
              <a:lnSpc>
                <a:spcPct val="80000"/>
              </a:lnSpc>
            </a:pPr>
            <a:r>
              <a:rPr kumimoji="0" lang="en-US" altLang="ja-JP" sz="1500"/>
              <a:t>Recording Secretary: Hitoshi Morioka (Root,Inc.)</a:t>
            </a:r>
          </a:p>
          <a:p>
            <a:pPr lvl="1">
              <a:lnSpc>
                <a:spcPct val="80000"/>
              </a:lnSpc>
            </a:pPr>
            <a:r>
              <a:rPr kumimoji="0" lang="en-US" altLang="ja-JP" sz="1500"/>
              <a:t>Technical Editor: </a:t>
            </a:r>
            <a:r>
              <a:rPr lang="en-US" altLang="ja-JP" sz="1600"/>
              <a:t>Tom Siep (CSR)</a:t>
            </a:r>
            <a:endParaRPr kumimoji="0" lang="en-US" altLang="ja-JP" sz="1500"/>
          </a:p>
          <a:p>
            <a:pPr>
              <a:lnSpc>
                <a:spcPct val="80000"/>
              </a:lnSpc>
            </a:pPr>
            <a:r>
              <a:rPr lang="en-US" altLang="ja-JP" sz="1900">
                <a:ea typeface="ＭＳ Ｐゴシック" pitchFamily="-84" charset="-128"/>
                <a:cs typeface="ＭＳ Ｐゴシック" pitchFamily="-84" charset="-128"/>
              </a:rPr>
              <a:t>Recording your attendance</a:t>
            </a:r>
          </a:p>
          <a:p>
            <a:pPr lvl="1">
              <a:lnSpc>
                <a:spcPct val="80000"/>
              </a:lnSpc>
            </a:pPr>
            <a:r>
              <a:rPr kumimoji="0" lang="en-US" altLang="ja-JP" sz="1900"/>
              <a:t>Please send e-mail including name and affiliation to </a:t>
            </a:r>
            <a:r>
              <a:rPr lang="en-US" altLang="ja-JP" sz="1800">
                <a:hlinkClick r:id="rId9"/>
              </a:rPr>
              <a:t>hmorioka@root-hq.com</a:t>
            </a:r>
            <a:r>
              <a:rPr lang="en-US" altLang="ja-JP" sz="1800"/>
              <a:t> and </a:t>
            </a:r>
            <a:r>
              <a:rPr lang="de-DE" altLang="ja-JP" sz="1800">
                <a:hlinkClick r:id="rId10"/>
              </a:rPr>
              <a:t>hmano@root-hq.com</a:t>
            </a:r>
            <a:r>
              <a:rPr lang="de-DE" altLang="ja-JP" sz="1800"/>
              <a:t> </a:t>
            </a:r>
            <a:r>
              <a:rPr kumimoji="0" lang="en-US" altLang="ja-JP" sz="1500"/>
              <a:t/>
            </a:r>
            <a:br>
              <a:rPr kumimoji="0" lang="en-US" altLang="ja-JP" sz="1500"/>
            </a:br>
            <a:endParaRPr kumimoji="0" lang="en-US" altLang="ja-JP" sz="150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8</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2253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2532"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22533" name="Date Placeholder 4"/>
          <p:cNvSpPr>
            <a:spLocks noGrp="1"/>
          </p:cNvSpPr>
          <p:nvPr>
            <p:ph type="dt" sz="quarter" idx="10"/>
          </p:nvPr>
        </p:nvSpPr>
        <p:spPr>
          <a:noFill/>
        </p:spPr>
        <p:txBody>
          <a:bodyPr/>
          <a:lstStyle/>
          <a:p>
            <a:r>
              <a:rPr lang="en-US" altLang="ja-JP" smtClean="0">
                <a:latin typeface="Times New Roman" pitchFamily="-84" charset="0"/>
              </a:rPr>
              <a:t>Jan/Mar</a:t>
            </a:r>
            <a:endParaRPr lang="en-US" altLang="ja-JP">
              <a:latin typeface="Times New Roman" pitchFamily="-84" charset="0"/>
            </a:endParaRPr>
          </a:p>
        </p:txBody>
      </p:sp>
      <p:sp>
        <p:nvSpPr>
          <p:cNvPr id="22534" name="Slide Number Placeholder 5"/>
          <p:cNvSpPr>
            <a:spLocks noGrp="1"/>
          </p:cNvSpPr>
          <p:nvPr>
            <p:ph type="sldNum" sz="quarter" idx="12"/>
          </p:nvPr>
        </p:nvSpPr>
        <p:spPr>
          <a:noFill/>
        </p:spPr>
        <p:txBody>
          <a:bodyPr/>
          <a:lstStyle/>
          <a:p>
            <a:r>
              <a:rPr lang="en-US" altLang="ja-JP">
                <a:latin typeface="Times New Roman" pitchFamily="-84" charset="0"/>
              </a:rPr>
              <a:t>Slide </a:t>
            </a:r>
            <a:fld id="{6B75C987-9C7E-A149-87A6-502AD74FC293}" type="slidenum">
              <a:rPr lang="en-US" altLang="ja-JP">
                <a:latin typeface="Times New Roman" pitchFamily="-84" charset="0"/>
              </a:rPr>
              <a:pPr/>
              <a:t>9</a:t>
            </a:fld>
            <a:endParaRPr lang="en-US" altLang="ja-JP">
              <a:latin typeface="Times New Roman" pitchFamily="-84" charset="0"/>
            </a:endParaRPr>
          </a:p>
        </p:txBody>
      </p:sp>
      <p:sp>
        <p:nvSpPr>
          <p:cNvPr id="22535"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7249</TotalTime>
  <Words>2390</Words>
  <Application>Microsoft Macintosh PowerPoint</Application>
  <PresentationFormat>画面に合わせる (4:3)</PresentationFormat>
  <Paragraphs>228</Paragraphs>
  <Slides>15</Slides>
  <Notes>5</Notes>
  <HiddenSlides>0</HiddenSlides>
  <MMClips>0</MMClips>
  <ScaleCrop>false</ScaleCrop>
  <HeadingPairs>
    <vt:vector size="6" baseType="variant">
      <vt:variant>
        <vt:lpstr>デザイン テンプレート</vt:lpstr>
      </vt:variant>
      <vt:variant>
        <vt:i4>1</vt:i4>
      </vt:variant>
      <vt:variant>
        <vt:lpstr>埋め込まれた OLE サーバー</vt:lpstr>
      </vt:variant>
      <vt:variant>
        <vt:i4>1</vt:i4>
      </vt:variant>
      <vt:variant>
        <vt:lpstr>スライド タイトル</vt:lpstr>
      </vt:variant>
      <vt:variant>
        <vt:i4>15</vt:i4>
      </vt:variant>
    </vt:vector>
  </HeadingPairs>
  <TitlesOfParts>
    <vt:vector size="17" baseType="lpstr">
      <vt:lpstr>802-11-Submission</vt:lpstr>
      <vt:lpstr>Microsoft Excel シート</vt:lpstr>
      <vt:lpstr>IEEE 802.11 TGai Fast Initial Link Setup  Teleconference Agenda for 　29th Jan 2013 to 12th Mar 2013</vt:lpstr>
      <vt:lpstr>Abstract</vt:lpstr>
      <vt:lpstr>Meeting Protocol</vt:lpstr>
      <vt:lpstr>Agenda for 29th Jan </vt:lpstr>
      <vt:lpstr>Agenda for 5th Feb </vt:lpstr>
      <vt:lpstr>Agenda for 13th Feb </vt:lpstr>
      <vt:lpstr>Agenda for 27th Feb </vt:lpstr>
      <vt:lpstr>Administrative Items</vt:lpstr>
      <vt:lpstr>Participants, Patents, and Duty to Inform</vt:lpstr>
      <vt:lpstr>Patent Related Links</vt:lpstr>
      <vt:lpstr>Call for Potentially Essential Patents</vt:lpstr>
      <vt:lpstr>Other Guidelines for IEEE WG Meetings</vt:lpstr>
      <vt:lpstr> Guidelines for Telcos</vt:lpstr>
      <vt:lpstr>Step for March</vt:lpstr>
      <vt:lpstr>Plan for March</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FIA Teleconference Agenda 2 June 2010</dc:title>
  <dc:subject/>
  <dc:creator>Hiroshi Mano</dc:creator>
  <cp:keywords/>
  <dc:description/>
  <cp:lastModifiedBy>真野 浩</cp:lastModifiedBy>
  <cp:revision>367</cp:revision>
  <cp:lastPrinted>1998-02-10T13:28:06Z</cp:lastPrinted>
  <dcterms:created xsi:type="dcterms:W3CDTF">2013-02-26T21:33:39Z</dcterms:created>
  <dcterms:modified xsi:type="dcterms:W3CDTF">2013-02-26T21:46:39Z</dcterms:modified>
  <cp:category/>
</cp:coreProperties>
</file>