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71" r:id="rId2"/>
    <p:sldId id="272" r:id="rId3"/>
    <p:sldId id="273" r:id="rId4"/>
    <p:sldId id="274" r:id="rId5"/>
    <p:sldId id="275" r:id="rId6"/>
    <p:sldId id="276" r:id="rId7"/>
    <p:sldId id="291" r:id="rId8"/>
    <p:sldId id="278" r:id="rId9"/>
    <p:sldId id="289" r:id="rId10"/>
    <p:sldId id="294" r:id="rId11"/>
    <p:sldId id="295" r:id="rId12"/>
    <p:sldId id="296" r:id="rId13"/>
    <p:sldId id="297" r:id="rId14"/>
    <p:sldId id="298" r:id="rId15"/>
    <p:sldId id="299" r:id="rId16"/>
    <p:sldId id="300" r:id="rId17"/>
    <p:sldId id="301" r:id="rId18"/>
    <p:sldId id="303" r:id="rId19"/>
    <p:sldId id="306" r:id="rId20"/>
    <p:sldId id="307" r:id="rId21"/>
    <p:sldId id="304" r:id="rId22"/>
    <p:sldId id="305"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4" autoAdjust="0"/>
    <p:restoredTop sz="86466" autoAdjust="0"/>
  </p:normalViewPr>
  <p:slideViewPr>
    <p:cSldViewPr>
      <p:cViewPr varScale="1">
        <p:scale>
          <a:sx n="60" d="100"/>
          <a:sy n="60" d="100"/>
        </p:scale>
        <p:origin x="-3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802.11-13/0187r3</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Jon Rosdahl, CSR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802.11-13/0187r3</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2013</a:t>
            </a:r>
            <a:endParaRPr lang="en-US"/>
          </a:p>
        </p:txBody>
      </p:sp>
      <p:sp>
        <p:nvSpPr>
          <p:cNvPr id="102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802.11-13/0187r3</a:t>
            </a:r>
            <a:endParaRPr lang="en-US"/>
          </a:p>
        </p:txBody>
      </p:sp>
      <p:sp>
        <p:nvSpPr>
          <p:cNvPr id="11267" name="Rectangle 3"/>
          <p:cNvSpPr>
            <a:spLocks noGrp="1" noChangeArrowheads="1"/>
          </p:cNvSpPr>
          <p:nvPr>
            <p:ph type="dt" sz="quarter" idx="1"/>
          </p:nvPr>
        </p:nvSpPr>
        <p:spPr>
          <a:noFill/>
        </p:spPr>
        <p:txBody>
          <a:bodyPr/>
          <a:lstStyle/>
          <a:p>
            <a:r>
              <a:rPr lang="en-US" smtClean="0"/>
              <a:t>March  2013</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54113" y="701675"/>
            <a:ext cx="4625975" cy="3468688"/>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802.11-13/0187r3</a:t>
            </a:r>
            <a:endParaRPr lang="en-US"/>
          </a:p>
        </p:txBody>
      </p:sp>
      <p:sp>
        <p:nvSpPr>
          <p:cNvPr id="12291" name="Rectangle 3"/>
          <p:cNvSpPr>
            <a:spLocks noGrp="1" noChangeArrowheads="1"/>
          </p:cNvSpPr>
          <p:nvPr>
            <p:ph type="dt" sz="quarter" idx="1"/>
          </p:nvPr>
        </p:nvSpPr>
        <p:spPr>
          <a:noFill/>
        </p:spPr>
        <p:txBody>
          <a:bodyPr/>
          <a:lstStyle/>
          <a:p>
            <a:r>
              <a:rPr lang="en-US" smtClean="0"/>
              <a:t>March  2013</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54113" y="701675"/>
            <a:ext cx="4625975" cy="3468688"/>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802.11-13/0187r3</a:t>
            </a:r>
            <a:endParaRPr lang="en-US"/>
          </a:p>
        </p:txBody>
      </p:sp>
      <p:sp>
        <p:nvSpPr>
          <p:cNvPr id="5" name="Date Placeholder 4"/>
          <p:cNvSpPr>
            <a:spLocks noGrp="1"/>
          </p:cNvSpPr>
          <p:nvPr>
            <p:ph type="dt" idx="11"/>
          </p:nvPr>
        </p:nvSpPr>
        <p:spPr/>
        <p:txBody>
          <a:bodyPr/>
          <a:lstStyle/>
          <a:p>
            <a:pPr>
              <a:defRPr/>
            </a:pPr>
            <a:r>
              <a:rPr lang="en-US" smtClean="0"/>
              <a:t>March  2013</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802.11-13/0187r3</a:t>
            </a:r>
            <a:endParaRPr lang="en-US"/>
          </a:p>
        </p:txBody>
      </p:sp>
      <p:sp>
        <p:nvSpPr>
          <p:cNvPr id="13315" name="Rectangle 3"/>
          <p:cNvSpPr>
            <a:spLocks noGrp="1" noChangeArrowheads="1"/>
          </p:cNvSpPr>
          <p:nvPr>
            <p:ph type="dt" sz="quarter" idx="1"/>
          </p:nvPr>
        </p:nvSpPr>
        <p:spPr>
          <a:noFill/>
        </p:spPr>
        <p:txBody>
          <a:bodyPr/>
          <a:lstStyle/>
          <a:p>
            <a:r>
              <a:rPr lang="en-US" smtClean="0"/>
              <a:t>March  2013</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6</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802.11-13/0187r3</a:t>
            </a:r>
            <a:endParaRPr lang="en-US"/>
          </a:p>
        </p:txBody>
      </p:sp>
      <p:sp>
        <p:nvSpPr>
          <p:cNvPr id="5" name="Date Placeholder 4"/>
          <p:cNvSpPr>
            <a:spLocks noGrp="1"/>
          </p:cNvSpPr>
          <p:nvPr>
            <p:ph type="dt" idx="11"/>
          </p:nvPr>
        </p:nvSpPr>
        <p:spPr/>
        <p:txBody>
          <a:bodyPr/>
          <a:lstStyle/>
          <a:p>
            <a:pPr>
              <a:defRPr/>
            </a:pPr>
            <a:r>
              <a:rPr lang="en-US" smtClean="0"/>
              <a:t>March  2013</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128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March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a:t>Jon Rosdahl (CSR)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802.11-13/0187r3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ec/dcn/13/ec-13-0010-01-00EC-proposed-chairs-guideline.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ec/dcn/13/ec-13-0009-01-00EC-proposed-5c.pdf" TargetMode="External"/><Relationship Id="rId2" Type="http://schemas.openxmlformats.org/officeDocument/2006/relationships/hyperlink" Target="https://mentor.ieee.org/802-ec/dcn/13/ec-13-0008-02-00EC-march-rules-update.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policy_rev.pdf" TargetMode="Externa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grouper.ieee.org/groups/802/PNP/approved/IEEE_802_LMSC_OM_approved_120725.pdf" TargetMode="External"/><Relationship Id="rId7" Type="http://schemas.openxmlformats.org/officeDocument/2006/relationships/hyperlink" Target="https://mentor.ieee.org/802.11/dcn/13/11-13-0001-01-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grouper.ieee.org/groups/802/PNP/approved/IEEE_802_WG_PandP_v12.pdf" TargetMode="External"/><Relationship Id="rId5" Type="http://schemas.openxmlformats.org/officeDocument/2006/relationships/hyperlink" Target="http://grouper.ieee.org/groups/802/PNP/approved/IEEE_802_LMSC_WG_PandP_approved_120604-v1.pdf" TargetMode="External"/><Relationship Id="rId4" Type="http://schemas.openxmlformats.org/officeDocument/2006/relationships/hyperlink" Target="http://grouper.ieee.org/groups/802/PNP/approved/IEEE_802_OM_v11.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2013</a:t>
            </a:r>
            <a:endParaRPr lang="en-US" dirty="0"/>
          </a:p>
        </p:txBody>
      </p:sp>
      <p:sp>
        <p:nvSpPr>
          <p:cNvPr id="1028" name="Footer Placeholder 4"/>
          <p:cNvSpPr>
            <a:spLocks noGrp="1"/>
          </p:cNvSpPr>
          <p:nvPr>
            <p:ph type="ftr" sz="quarter" idx="11"/>
          </p:nvPr>
        </p:nvSpPr>
        <p:spPr>
          <a:noFill/>
        </p:spPr>
        <p:txBody>
          <a:bodyPr/>
          <a:lstStyle/>
          <a:p>
            <a:r>
              <a:rPr lang="en-US"/>
              <a:t>Jon Rosdahl (CSR)</a:t>
            </a:r>
          </a:p>
        </p:txBody>
      </p:sp>
      <p:sp>
        <p:nvSpPr>
          <p:cNvPr id="1029" name="Slide Number Placeholder 5"/>
          <p:cNvSpPr>
            <a:spLocks noGrp="1"/>
          </p:cNvSpPr>
          <p:nvPr>
            <p:ph type="sldNum" sz="quarter" idx="12"/>
          </p:nvPr>
        </p:nvSpPr>
        <p:spPr>
          <a:noFill/>
        </p:spPr>
        <p:txBody>
          <a:bodyPr/>
          <a:lstStyle/>
          <a:p>
            <a:r>
              <a:rPr lang="en-US"/>
              <a:t>Slide </a:t>
            </a:r>
            <a:fld id="{F28C0BFC-EAC2-4E0D-A0A2-F6186880709B}" type="slidenum">
              <a:rPr lang="en-US"/>
              <a:pPr/>
              <a:t>1</a:t>
            </a:fld>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1</a:t>
            </a:r>
            <a:r>
              <a:rPr lang="en-US" baseline="30000" dirty="0" smtClean="0"/>
              <a:t>st</a:t>
            </a:r>
            <a:r>
              <a:rPr lang="en-US" dirty="0" smtClean="0"/>
              <a:t> Vice Chair Report March 2013</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2013-03-22</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nvGraphicFramePr>
        <p:xfrm>
          <a:off x="515938" y="2279650"/>
          <a:ext cx="8112125" cy="2498725"/>
        </p:xfrm>
        <a:graphic>
          <a:graphicData uri="http://schemas.openxmlformats.org/presentationml/2006/ole">
            <p:oleObj spid="_x0000_s1026" name="Document" r:id="rId4" imgW="8238789" imgH="2543732" progId="Word.Document.8">
              <p:embed/>
            </p:oleObj>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change to 802.11OM – </a:t>
            </a:r>
            <a:br>
              <a:rPr lang="en-US" dirty="0" smtClean="0"/>
            </a:br>
            <a:r>
              <a:rPr lang="en-US" dirty="0" smtClean="0"/>
              <a:t>New Section: Agendas</a:t>
            </a:r>
            <a:endParaRPr lang="en-US" dirty="0"/>
          </a:p>
        </p:txBody>
      </p:sp>
      <p:sp>
        <p:nvSpPr>
          <p:cNvPr id="3" name="Content Placeholder 2"/>
          <p:cNvSpPr>
            <a:spLocks noGrp="1"/>
          </p:cNvSpPr>
          <p:nvPr>
            <p:ph idx="1"/>
          </p:nvPr>
        </p:nvSpPr>
        <p:spPr>
          <a:xfrm>
            <a:off x="685800" y="1752600"/>
            <a:ext cx="7772400" cy="4724400"/>
          </a:xfrm>
        </p:spPr>
        <p:txBody>
          <a:bodyPr/>
          <a:lstStyle/>
          <a:p>
            <a:pPr marL="457200" indent="-457200">
              <a:buFont typeface="+mj-lt"/>
              <a:buAutoNum type="arabicPeriod"/>
            </a:pPr>
            <a:r>
              <a:rPr lang="en-US" dirty="0" smtClean="0"/>
              <a:t>Agendas</a:t>
            </a:r>
          </a:p>
          <a:p>
            <a:pPr lvl="1">
              <a:buNone/>
            </a:pPr>
            <a:r>
              <a:rPr lang="en-US" dirty="0" smtClean="0"/>
              <a:t>There are two types of agenda:  Working Group and Sub Group (</a:t>
            </a:r>
            <a:r>
              <a:rPr lang="en-US" dirty="0" err="1" smtClean="0"/>
              <a:t>SubG</a:t>
            </a:r>
            <a:r>
              <a:rPr lang="en-US" dirty="0" smtClean="0"/>
              <a:t>) (i.e., TG, SG, SC).</a:t>
            </a:r>
            <a:endParaRPr lang="en-US" sz="700" dirty="0" smtClean="0"/>
          </a:p>
          <a:p>
            <a:pPr lvl="1">
              <a:buNone/>
            </a:pPr>
            <a:r>
              <a:rPr lang="en-US" dirty="0" smtClean="0"/>
              <a:t>For a </a:t>
            </a:r>
            <a:r>
              <a:rPr lang="en-US" dirty="0" err="1" smtClean="0"/>
              <a:t>SubG</a:t>
            </a:r>
            <a:r>
              <a:rPr lang="en-US" dirty="0" smtClean="0"/>
              <a:t> meeting during a WG session, there are two options:</a:t>
            </a:r>
          </a:p>
          <a:p>
            <a:pPr lvl="1">
              <a:buNone/>
            </a:pPr>
            <a:r>
              <a:rPr lang="en-US" dirty="0" smtClean="0"/>
              <a:t>	1. Maintain a separate document, which should be shown as an “Agenda” on the bottom left of the printed page.  This is a submission on the document server using document, presentation or spreadsheet formats and using appropriate 802.11 submission templates for this purpose.</a:t>
            </a:r>
          </a:p>
          <a:p>
            <a:pPr lvl="1">
              <a:buNone/>
            </a:pPr>
            <a:r>
              <a:rPr lang="en-US" dirty="0" smtClean="0"/>
              <a:t>	2. Include the agenda as a Tab in the WG agenda document by emailing it to the WG chair.</a:t>
            </a:r>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7772400" cy="5181600"/>
          </a:xfrm>
        </p:spPr>
        <p:txBody>
          <a:bodyPr/>
          <a:lstStyle/>
          <a:p>
            <a:pPr lvl="1">
              <a:buNone/>
            </a:pPr>
            <a:r>
              <a:rPr lang="en-US" dirty="0" smtClean="0"/>
              <a:t>The WG agenda is a spreadsheet that includes the following:</a:t>
            </a:r>
          </a:p>
          <a:p>
            <a:pPr marL="1543050" lvl="3" indent="-342900">
              <a:buAutoNum type="arabicPeriod"/>
            </a:pPr>
            <a:r>
              <a:rPr lang="en-US" dirty="0" smtClean="0"/>
              <a:t>A graphic showing overall use of time during the session.</a:t>
            </a:r>
          </a:p>
          <a:p>
            <a:pPr marL="1543050" lvl="3" indent="-342900">
              <a:buAutoNum type="arabicPeriod"/>
            </a:pPr>
            <a:r>
              <a:rPr lang="en-US" dirty="0" smtClean="0"/>
              <a:t>One or more tabs for the WG plenary meetings.</a:t>
            </a:r>
          </a:p>
          <a:p>
            <a:pPr marL="1543050" lvl="3" indent="-342900">
              <a:buAutoNum type="arabicPeriod"/>
            </a:pPr>
            <a:r>
              <a:rPr lang="en-US" dirty="0" smtClean="0"/>
              <a:t>A list of a document references for agendas posted on the document server corresponding to </a:t>
            </a:r>
            <a:r>
              <a:rPr lang="en-US" dirty="0" err="1" smtClean="0"/>
              <a:t>SubG</a:t>
            </a:r>
            <a:r>
              <a:rPr lang="en-US" dirty="0" smtClean="0"/>
              <a:t> option 1 above.</a:t>
            </a:r>
          </a:p>
          <a:p>
            <a:pPr marL="1543050" lvl="3" indent="-342900">
              <a:buAutoNum type="arabicPeriod"/>
            </a:pPr>
            <a:r>
              <a:rPr lang="en-US" dirty="0" smtClean="0"/>
              <a:t>One or more tabs supplied by </a:t>
            </a:r>
            <a:r>
              <a:rPr lang="en-US" dirty="0" err="1" smtClean="0"/>
              <a:t>SubGs</a:t>
            </a:r>
            <a:r>
              <a:rPr lang="en-US" dirty="0" smtClean="0"/>
              <a:t> containing their agendas corresponding to </a:t>
            </a:r>
            <a:r>
              <a:rPr lang="en-US" dirty="0" err="1" smtClean="0"/>
              <a:t>SubG</a:t>
            </a:r>
            <a:r>
              <a:rPr lang="en-US" dirty="0" smtClean="0"/>
              <a:t> option 2 above.</a:t>
            </a:r>
          </a:p>
          <a:p>
            <a:pPr marL="457200">
              <a:buNone/>
            </a:pPr>
            <a:r>
              <a:rPr lang="en-US" dirty="0" smtClean="0"/>
              <a:t>	</a:t>
            </a:r>
            <a:r>
              <a:rPr lang="en-US" sz="2000" b="0" dirty="0" smtClean="0"/>
              <a:t>Note that there are timing requirements on the posting of agendas prior to meetings that are specified elsewhere in this document. The choice of format by the TG does not affect these requirements.</a:t>
            </a:r>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Proposed Change to 802.11 OM</a:t>
            </a:r>
            <a:br>
              <a:rPr lang="en-US" dirty="0" smtClean="0"/>
            </a:br>
            <a:r>
              <a:rPr lang="en-US" dirty="0" smtClean="0"/>
              <a:t>New Section: Topic Interest Groups</a:t>
            </a:r>
            <a:endParaRPr lang="en-US" dirty="0"/>
          </a:p>
        </p:txBody>
      </p:sp>
      <p:sp>
        <p:nvSpPr>
          <p:cNvPr id="3" name="Content Placeholder 2"/>
          <p:cNvSpPr>
            <a:spLocks noGrp="1"/>
          </p:cNvSpPr>
          <p:nvPr>
            <p:ph idx="1"/>
          </p:nvPr>
        </p:nvSpPr>
        <p:spPr>
          <a:xfrm>
            <a:off x="457200" y="1828800"/>
            <a:ext cx="8305800" cy="4267200"/>
          </a:xfrm>
        </p:spPr>
        <p:txBody>
          <a:bodyPr/>
          <a:lstStyle/>
          <a:p>
            <a:pPr marL="457200" lvl="0" indent="-457200" fontAlgn="ctr">
              <a:buFont typeface="+mj-lt"/>
              <a:buAutoNum type="arabicPeriod"/>
            </a:pPr>
            <a:r>
              <a:rPr lang="en-US" dirty="0" smtClean="0"/>
              <a:t>Topic Interest Groups</a:t>
            </a:r>
          </a:p>
          <a:p>
            <a:pPr marL="857250" lvl="1" indent="-457200" fontAlgn="ctr">
              <a:buFont typeface="+mj-lt"/>
              <a:buAutoNum type="arabicPeriod"/>
            </a:pPr>
            <a:r>
              <a:rPr lang="en-US" sz="1800" dirty="0" smtClean="0"/>
              <a:t>A Topic Interest Group (TIG) is a standing committee of the 802.11 working group that is formed to progress a specific topic.</a:t>
            </a:r>
          </a:p>
          <a:p>
            <a:pPr marL="857250" lvl="1" indent="-457200" fontAlgn="ctr">
              <a:buFont typeface="+mj-lt"/>
              <a:buAutoNum type="arabicPeriod"/>
            </a:pPr>
            <a:r>
              <a:rPr lang="en-US" sz="1800" dirty="0" smtClean="0"/>
              <a:t>This group might be used prior to a formal study group to raise awareness and understanding of a potential study group.</a:t>
            </a:r>
          </a:p>
          <a:p>
            <a:pPr marL="857250" lvl="1" indent="-457200" fontAlgn="ctr">
              <a:buFont typeface="+mj-lt"/>
              <a:buAutoNum type="arabicPeriod"/>
            </a:pPr>
            <a:r>
              <a:rPr lang="en-US" sz="1800" dirty="0" smtClean="0"/>
              <a:t>The group follows all the rules for a WG11 standing committee.</a:t>
            </a:r>
          </a:p>
          <a:p>
            <a:pPr marL="857250" lvl="1" indent="-457200" fontAlgn="ctr">
              <a:buFont typeface="+mj-lt"/>
              <a:buAutoNum type="arabicPeriod"/>
            </a:pPr>
            <a:r>
              <a:rPr lang="en-US" sz="1800" dirty="0" smtClean="0"/>
              <a:t>The group is formed by WG motion and dissolved as determined by the WG chair.</a:t>
            </a:r>
          </a:p>
          <a:p>
            <a:pPr marL="1200150" lvl="2" indent="-457200" fontAlgn="ctr">
              <a:buFont typeface="+mj-lt"/>
              <a:buAutoNum type="arabicPeriod"/>
            </a:pPr>
            <a:r>
              <a:rPr lang="en-US" dirty="0" smtClean="0"/>
              <a:t>The group is formed after discussion during a WG plenary during which the goals of the TIG are identified,  and a motion to form the TIG achieves a simple majority. </a:t>
            </a:r>
          </a:p>
          <a:p>
            <a:pPr marL="1200150" lvl="2" indent="-457200" fontAlgn="ctr">
              <a:buFont typeface="+mj-lt"/>
              <a:buAutoNum type="arabicPeriod"/>
            </a:pPr>
            <a:r>
              <a:rPr lang="en-US" sz="2000" dirty="0" smtClean="0"/>
              <a:t>Typically the group will exist for no more than 6 months.</a:t>
            </a:r>
            <a:endParaRPr lang="en-US" sz="2000"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WG OM Changes</a:t>
            </a:r>
            <a:endParaRPr lang="en-US" dirty="0"/>
          </a:p>
        </p:txBody>
      </p:sp>
      <p:sp>
        <p:nvSpPr>
          <p:cNvPr id="3" name="Content Placeholder 2"/>
          <p:cNvSpPr>
            <a:spLocks noGrp="1"/>
          </p:cNvSpPr>
          <p:nvPr>
            <p:ph idx="1"/>
          </p:nvPr>
        </p:nvSpPr>
        <p:spPr>
          <a:xfrm>
            <a:off x="685800" y="1600200"/>
            <a:ext cx="7772400" cy="4800600"/>
          </a:xfrm>
        </p:spPr>
        <p:txBody>
          <a:bodyPr/>
          <a:lstStyle/>
          <a:p>
            <a:r>
              <a:rPr lang="en-US" dirty="0" smtClean="0"/>
              <a:t>Add new section on “Agendas”</a:t>
            </a:r>
          </a:p>
          <a:p>
            <a:r>
              <a:rPr lang="en-US" dirty="0" smtClean="0"/>
              <a:t>Add new section on “Topic Interest Group”</a:t>
            </a:r>
          </a:p>
          <a:p>
            <a:endParaRPr lang="en-US" dirty="0" smtClean="0"/>
          </a:p>
          <a:p>
            <a:r>
              <a:rPr lang="en-US" dirty="0" smtClean="0"/>
              <a:t>Proposal was presented during Monday’s Opening Plenary – no comment/feedback received</a:t>
            </a:r>
          </a:p>
          <a:p>
            <a:endParaRPr lang="en-US" dirty="0" smtClean="0"/>
          </a:p>
          <a:p>
            <a:r>
              <a:rPr lang="en-US" dirty="0" smtClean="0"/>
              <a:t>Motion to accept the addition of  the two new sections “Agendas” and “Topic Interest Group” in the IEEE 802.11 OM as documented in 11-13/01r2</a:t>
            </a:r>
          </a:p>
          <a:p>
            <a:pPr lvl="1"/>
            <a:r>
              <a:rPr lang="en-US" dirty="0" smtClean="0"/>
              <a:t>More discussion time to be given.</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IEEE 802 WG P&amp;P Changes</a:t>
            </a:r>
            <a:endParaRPr lang="en-US" dirty="0"/>
          </a:p>
        </p:txBody>
      </p:sp>
      <p:sp>
        <p:nvSpPr>
          <p:cNvPr id="3" name="Content Placeholder 2"/>
          <p:cNvSpPr>
            <a:spLocks noGrp="1"/>
          </p:cNvSpPr>
          <p:nvPr>
            <p:ph idx="1"/>
          </p:nvPr>
        </p:nvSpPr>
        <p:spPr>
          <a:xfrm>
            <a:off x="685800" y="1524000"/>
            <a:ext cx="7772400" cy="4876800"/>
          </a:xfrm>
        </p:spPr>
        <p:txBody>
          <a:bodyPr/>
          <a:lstStyle/>
          <a:p>
            <a:r>
              <a:rPr lang="en-US" dirty="0" smtClean="0"/>
              <a:t>Which duly constituted interims count?</a:t>
            </a:r>
          </a:p>
          <a:p>
            <a:pPr>
              <a:buNone/>
            </a:pPr>
            <a:r>
              <a:rPr lang="en-US" dirty="0" smtClean="0"/>
              <a:t> Change the first paragraph of “7.2.1.Establishment” as shown:</a:t>
            </a:r>
          </a:p>
          <a:p>
            <a:pPr>
              <a:buNone/>
            </a:pPr>
            <a:r>
              <a:rPr lang="en-US" dirty="0" smtClean="0"/>
              <a:t>	– one duly constituted recent interim WG or Task Group session may be substituted for one of the two plenary sessions required to establish membership.  A recent interim is any of the interims after the first of the four most recent </a:t>
            </a:r>
            <a:r>
              <a:rPr lang="en-US" dirty="0" err="1" smtClean="0"/>
              <a:t>plenaries</a:t>
            </a:r>
            <a:r>
              <a:rPr lang="en-US" dirty="0" smtClean="0"/>
              <a:t>.</a:t>
            </a:r>
          </a:p>
          <a:p>
            <a:pPr>
              <a:buNone/>
            </a:pPr>
            <a:r>
              <a:rPr lang="en-US" dirty="0" smtClean="0"/>
              <a:t>Add the same sentence to the end of the paragraph in “7.2.2 Retention” and change to “duly constituted recent interim”</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Chairs Guideline changes</a:t>
            </a:r>
            <a:endParaRPr lang="en-US" dirty="0"/>
          </a:p>
        </p:txBody>
      </p:sp>
      <p:sp>
        <p:nvSpPr>
          <p:cNvPr id="3" name="Content Placeholder 2"/>
          <p:cNvSpPr>
            <a:spLocks noGrp="1"/>
          </p:cNvSpPr>
          <p:nvPr>
            <p:ph idx="1"/>
          </p:nvPr>
        </p:nvSpPr>
        <p:spPr>
          <a:xfrm>
            <a:off x="685800" y="1981200"/>
            <a:ext cx="8077200" cy="4114800"/>
          </a:xfrm>
        </p:spPr>
        <p:txBody>
          <a:bodyPr/>
          <a:lstStyle/>
          <a:p>
            <a:r>
              <a:rPr lang="en-US" dirty="0" smtClean="0"/>
              <a:t>IEEE_802_Chairs_guidelines_v13</a:t>
            </a:r>
          </a:p>
          <a:p>
            <a:r>
              <a:rPr lang="en-US" dirty="0" smtClean="0">
                <a:hlinkClick r:id="rId2"/>
              </a:rPr>
              <a:t>https://</a:t>
            </a:r>
            <a:r>
              <a:rPr lang="en-US" dirty="0" smtClean="0">
                <a:hlinkClick r:id="rId2"/>
              </a:rPr>
              <a:t>mentor.ieee.org/802-ec/dcn/13/ec-13-0010-01-00EC-proposed-chairs-guideline.pdf</a:t>
            </a:r>
            <a:endParaRPr lang="en-US" dirty="0" smtClean="0"/>
          </a:p>
          <a:p>
            <a:endParaRPr lang="en-US" dirty="0" smtClean="0"/>
          </a:p>
          <a:p>
            <a:r>
              <a:rPr lang="en-US" dirty="0" smtClean="0"/>
              <a:t>New clause:</a:t>
            </a:r>
            <a:endParaRPr lang="en-US" dirty="0" smtClean="0"/>
          </a:p>
          <a:p>
            <a:pPr>
              <a:buNone/>
            </a:pPr>
            <a:r>
              <a:rPr lang="en-US" dirty="0" smtClean="0"/>
              <a:t>2.18 Access </a:t>
            </a:r>
            <a:r>
              <a:rPr lang="en-US" dirty="0" smtClean="0"/>
              <a:t>to a published IEEE standard for </a:t>
            </a:r>
            <a:r>
              <a:rPr lang="en-US" dirty="0" smtClean="0"/>
              <a:t>outside groups</a:t>
            </a:r>
          </a:p>
          <a:p>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OM</a:t>
            </a:r>
            <a:endParaRPr lang="en-US" dirty="0"/>
          </a:p>
        </p:txBody>
      </p:sp>
      <p:sp>
        <p:nvSpPr>
          <p:cNvPr id="3" name="Content Placeholder 2"/>
          <p:cNvSpPr>
            <a:spLocks noGrp="1"/>
          </p:cNvSpPr>
          <p:nvPr>
            <p:ph idx="1"/>
          </p:nvPr>
        </p:nvSpPr>
        <p:spPr/>
        <p:txBody>
          <a:bodyPr/>
          <a:lstStyle/>
          <a:p>
            <a:r>
              <a:rPr lang="en-US" dirty="0" smtClean="0"/>
              <a:t>Changes documented in ec-13-0008-02</a:t>
            </a:r>
          </a:p>
          <a:p>
            <a:pPr lvl="1"/>
            <a:r>
              <a:rPr lang="en-US" dirty="0" smtClean="0">
                <a:hlinkClick r:id="rId2"/>
              </a:rPr>
              <a:t>https://mentor.ieee.org/802-ec/dcn/13/ec-13-0008-02-00EC-march-rules-update.pdf</a:t>
            </a:r>
            <a:endParaRPr lang="en-US" dirty="0" smtClean="0"/>
          </a:p>
          <a:p>
            <a:pPr lvl="1"/>
            <a:r>
              <a:rPr lang="en-US" dirty="0" smtClean="0"/>
              <a:t> </a:t>
            </a:r>
          </a:p>
          <a:p>
            <a:pPr lvl="1"/>
            <a:r>
              <a:rPr lang="en-US" dirty="0" smtClean="0"/>
              <a:t>5C ==&gt; CSD </a:t>
            </a:r>
            <a:endParaRPr lang="en-US" dirty="0" smtClean="0"/>
          </a:p>
          <a:p>
            <a:pPr lvl="1"/>
            <a:r>
              <a:rPr lang="en-US" dirty="0" smtClean="0"/>
              <a:t>Proposed Change to 5C:</a:t>
            </a:r>
          </a:p>
          <a:p>
            <a:pPr lvl="1"/>
            <a:r>
              <a:rPr lang="en-US" dirty="0" smtClean="0">
                <a:hlinkClick r:id="rId3"/>
              </a:rPr>
              <a:t>https://</a:t>
            </a:r>
            <a:r>
              <a:rPr lang="en-US" dirty="0" smtClean="0">
                <a:hlinkClick r:id="rId3"/>
              </a:rPr>
              <a:t>mentor.ieee.org/802-ec/dcn/13/ec-13-0009-01-00EC-proposed-5c.pdf</a:t>
            </a:r>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a:t>
            </a:r>
            <a:r>
              <a:rPr lang="en-US" sz="3200" dirty="0" smtClean="0"/>
              <a:t>– </a:t>
            </a: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change to 802.11OM – </a:t>
            </a:r>
            <a:br>
              <a:rPr lang="en-US" dirty="0" smtClean="0"/>
            </a:br>
            <a:r>
              <a:rPr lang="en-US" dirty="0" smtClean="0"/>
              <a:t>New Section: Agendas</a:t>
            </a:r>
            <a:endParaRPr lang="en-US" dirty="0"/>
          </a:p>
        </p:txBody>
      </p:sp>
      <p:sp>
        <p:nvSpPr>
          <p:cNvPr id="3" name="Content Placeholder 2"/>
          <p:cNvSpPr>
            <a:spLocks noGrp="1"/>
          </p:cNvSpPr>
          <p:nvPr>
            <p:ph idx="1"/>
          </p:nvPr>
        </p:nvSpPr>
        <p:spPr>
          <a:xfrm>
            <a:off x="685800" y="1752600"/>
            <a:ext cx="7772400" cy="4724400"/>
          </a:xfrm>
        </p:spPr>
        <p:txBody>
          <a:bodyPr/>
          <a:lstStyle/>
          <a:p>
            <a:pPr marL="457200" indent="-457200">
              <a:buFont typeface="+mj-lt"/>
              <a:buAutoNum type="arabicPeriod"/>
            </a:pPr>
            <a:r>
              <a:rPr lang="en-US" dirty="0" smtClean="0"/>
              <a:t>Agendas</a:t>
            </a:r>
          </a:p>
          <a:p>
            <a:pPr lvl="1">
              <a:buNone/>
            </a:pPr>
            <a:r>
              <a:rPr lang="en-US" dirty="0" smtClean="0"/>
              <a:t>There are two types of agenda:  Working Group and Sub Group (</a:t>
            </a:r>
            <a:r>
              <a:rPr lang="en-US" dirty="0" err="1" smtClean="0"/>
              <a:t>SubG</a:t>
            </a:r>
            <a:r>
              <a:rPr lang="en-US" dirty="0" smtClean="0"/>
              <a:t>) (i.e., TG, SG, SC).</a:t>
            </a:r>
            <a:endParaRPr lang="en-US" sz="700" dirty="0" smtClean="0"/>
          </a:p>
          <a:p>
            <a:pPr lvl="1">
              <a:buNone/>
            </a:pPr>
            <a:r>
              <a:rPr lang="en-US" dirty="0" smtClean="0"/>
              <a:t>For a </a:t>
            </a:r>
            <a:r>
              <a:rPr lang="en-US" dirty="0" err="1" smtClean="0"/>
              <a:t>SubG</a:t>
            </a:r>
            <a:r>
              <a:rPr lang="en-US" dirty="0" smtClean="0"/>
              <a:t> meeting during a WG session, there are two options:</a:t>
            </a:r>
          </a:p>
          <a:p>
            <a:pPr lvl="1">
              <a:buNone/>
            </a:pPr>
            <a:r>
              <a:rPr lang="en-US" dirty="0" smtClean="0"/>
              <a:t>	1. Maintain a separate document, which should be shown as an “Agenda” on the bottom left of the printed page.  This is a submission on the document server using document, presentation or spreadsheet formats and using appropriate 802.11 submission templates for this purpose.</a:t>
            </a:r>
          </a:p>
          <a:p>
            <a:pPr lvl="1">
              <a:buNone/>
            </a:pPr>
            <a:r>
              <a:rPr lang="en-US" dirty="0" smtClean="0"/>
              <a:t>	2. Include the agenda as a Tab in the WG agenda document by emailing it to the WG chair.</a:t>
            </a:r>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March 2013</a:t>
            </a:r>
            <a:endParaRPr lang="en-US"/>
          </a:p>
        </p:txBody>
      </p:sp>
      <p:sp>
        <p:nvSpPr>
          <p:cNvPr id="3075" name="Footer Placeholder 4"/>
          <p:cNvSpPr>
            <a:spLocks noGrp="1"/>
          </p:cNvSpPr>
          <p:nvPr>
            <p:ph type="ftr" sz="quarter" idx="11"/>
          </p:nvPr>
        </p:nvSpPr>
        <p:spPr>
          <a:noFill/>
        </p:spPr>
        <p:txBody>
          <a:bodyPr/>
          <a:lstStyle/>
          <a:p>
            <a:r>
              <a:rPr lang="en-US"/>
              <a:t>Jon Rosdahl (CSR)</a:t>
            </a:r>
          </a:p>
        </p:txBody>
      </p:sp>
      <p:sp>
        <p:nvSpPr>
          <p:cNvPr id="3076" name="Slide Number Placeholder 5"/>
          <p:cNvSpPr>
            <a:spLocks noGrp="1"/>
          </p:cNvSpPr>
          <p:nvPr>
            <p:ph type="sldNum" sz="quarter" idx="12"/>
          </p:nvPr>
        </p:nvSpPr>
        <p:spPr>
          <a:noFill/>
        </p:spPr>
        <p:txBody>
          <a:bodyPr/>
          <a:lstStyle/>
          <a:p>
            <a:r>
              <a:rPr lang="en-US"/>
              <a:t>Slide </a:t>
            </a:r>
            <a:fld id="{748BD8E1-873F-417F-94A1-6D4E55C91304}" type="slidenum">
              <a:rPr lang="en-US"/>
              <a:pPr/>
              <a:t>2</a:t>
            </a:fld>
            <a:endParaRPr lang="en-US"/>
          </a:p>
        </p:txBody>
      </p:sp>
      <p:sp>
        <p:nvSpPr>
          <p:cNvPr id="3077" name="Rectangle 2"/>
          <p:cNvSpPr>
            <a:spLocks noGrp="1" noChangeArrowheads="1"/>
          </p:cNvSpPr>
          <p:nvPr>
            <p:ph type="title"/>
          </p:nvPr>
        </p:nvSpPr>
        <p:spPr>
          <a:noFill/>
        </p:spPr>
        <p:txBody>
          <a:bodyPr/>
          <a:lstStyle/>
          <a:p>
            <a:r>
              <a:rPr lang="en-US" smtClean="0"/>
              <a:t>Abstract</a:t>
            </a:r>
          </a:p>
        </p:txBody>
      </p:sp>
      <p:sp>
        <p:nvSpPr>
          <p:cNvPr id="3078" name="Rectangle 3"/>
          <p:cNvSpPr>
            <a:spLocks noGrp="1" noChangeArrowheads="1"/>
          </p:cNvSpPr>
          <p:nvPr>
            <p:ph type="body" idx="1"/>
          </p:nvPr>
        </p:nvSpPr>
        <p:spPr>
          <a:xfrm>
            <a:off x="685800" y="1676400"/>
            <a:ext cx="7772400" cy="4648200"/>
          </a:xfrm>
          <a:noFill/>
        </p:spPr>
        <p:txBody>
          <a:bodyPr/>
          <a:lstStyle/>
          <a:p>
            <a:pPr>
              <a:buFontTx/>
              <a:buNone/>
            </a:pPr>
            <a:r>
              <a:rPr lang="en-US" dirty="0" smtClean="0"/>
              <a:t>This slide contains requested reports and status from the 802.11 1</a:t>
            </a:r>
            <a:r>
              <a:rPr lang="en-US" baseline="30000" dirty="0" smtClean="0"/>
              <a:t>st</a:t>
            </a:r>
            <a:r>
              <a:rPr lang="en-US" dirty="0" smtClean="0"/>
              <a:t> Vice-Chair:</a:t>
            </a:r>
          </a:p>
          <a:p>
            <a:pPr lvl="1">
              <a:buFontTx/>
              <a:buNone/>
            </a:pPr>
            <a:r>
              <a:rPr lang="en-US" dirty="0" smtClean="0"/>
              <a:t>	Current Patent Slides</a:t>
            </a:r>
          </a:p>
          <a:p>
            <a:pPr lvl="1">
              <a:buFontTx/>
              <a:buNone/>
            </a:pPr>
            <a:r>
              <a:rPr lang="en-US" dirty="0" smtClean="0"/>
              <a:t>	Current P&amp;P and OM for IEEE-SA, IEEE 802, and IEEE 802.11</a:t>
            </a:r>
          </a:p>
          <a:p>
            <a:pPr>
              <a:buFontTx/>
              <a:buNone/>
            </a:pPr>
            <a:r>
              <a:rPr lang="en-US" dirty="0" smtClean="0"/>
              <a:t>	Introduce proposed change to the 802.11 OM.</a:t>
            </a:r>
          </a:p>
          <a:p>
            <a:pPr>
              <a:buFontTx/>
              <a:buNone/>
            </a:pPr>
            <a:r>
              <a:rPr lang="en-US" dirty="0" smtClean="0"/>
              <a:t>Wednesday’s topics added:</a:t>
            </a:r>
          </a:p>
          <a:p>
            <a:pPr>
              <a:buFontTx/>
              <a:buNone/>
            </a:pPr>
            <a:r>
              <a:rPr lang="en-US" dirty="0" smtClean="0"/>
              <a:t>	1. Rule change discussion</a:t>
            </a:r>
          </a:p>
          <a:p>
            <a:pPr lvl="1">
              <a:buFontTx/>
              <a:buNone/>
            </a:pPr>
            <a:r>
              <a:rPr lang="en-US" dirty="0" smtClean="0"/>
              <a:t>802.11 OM and 802 WG P&amp;P and 802 Chairs Guidelines.</a:t>
            </a:r>
          </a:p>
          <a:p>
            <a:pPr>
              <a:buFontTx/>
              <a:buNone/>
            </a:pPr>
            <a:r>
              <a:rPr lang="en-US" dirty="0" smtClean="0"/>
              <a:t>	2. 802.11 WG PAR Review – Comments sent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7772400" cy="5181600"/>
          </a:xfrm>
        </p:spPr>
        <p:txBody>
          <a:bodyPr/>
          <a:lstStyle/>
          <a:p>
            <a:pPr lvl="1">
              <a:buNone/>
            </a:pPr>
            <a:r>
              <a:rPr lang="en-US" dirty="0" smtClean="0"/>
              <a:t>The WG agenda is a spreadsheet that includes the following:</a:t>
            </a:r>
          </a:p>
          <a:p>
            <a:pPr marL="1543050" lvl="3" indent="-342900">
              <a:buAutoNum type="arabicPeriod"/>
            </a:pPr>
            <a:r>
              <a:rPr lang="en-US" dirty="0" smtClean="0"/>
              <a:t>A graphic showing overall use of time during the session.</a:t>
            </a:r>
          </a:p>
          <a:p>
            <a:pPr marL="1543050" lvl="3" indent="-342900">
              <a:buAutoNum type="arabicPeriod"/>
            </a:pPr>
            <a:r>
              <a:rPr lang="en-US" dirty="0" smtClean="0"/>
              <a:t>One or more tabs for the WG plenary meetings.</a:t>
            </a:r>
          </a:p>
          <a:p>
            <a:pPr marL="1543050" lvl="3" indent="-342900">
              <a:buAutoNum type="arabicPeriod"/>
            </a:pPr>
            <a:r>
              <a:rPr lang="en-US" dirty="0" smtClean="0"/>
              <a:t>A list of a document references for agendas posted on the document server corresponding to </a:t>
            </a:r>
            <a:r>
              <a:rPr lang="en-US" dirty="0" err="1" smtClean="0"/>
              <a:t>SubG</a:t>
            </a:r>
            <a:r>
              <a:rPr lang="en-US" dirty="0" smtClean="0"/>
              <a:t> option 1 above.</a:t>
            </a:r>
          </a:p>
          <a:p>
            <a:pPr marL="1543050" lvl="3" indent="-342900">
              <a:buAutoNum type="arabicPeriod"/>
            </a:pPr>
            <a:r>
              <a:rPr lang="en-US" dirty="0" smtClean="0"/>
              <a:t>One or more tabs supplied by </a:t>
            </a:r>
            <a:r>
              <a:rPr lang="en-US" dirty="0" err="1" smtClean="0"/>
              <a:t>SubGs</a:t>
            </a:r>
            <a:r>
              <a:rPr lang="en-US" dirty="0" smtClean="0"/>
              <a:t> containing their agendas corresponding to </a:t>
            </a:r>
            <a:r>
              <a:rPr lang="en-US" dirty="0" err="1" smtClean="0"/>
              <a:t>SubG</a:t>
            </a:r>
            <a:r>
              <a:rPr lang="en-US" dirty="0" smtClean="0"/>
              <a:t> option 2 above.</a:t>
            </a:r>
          </a:p>
          <a:p>
            <a:pPr marL="457200">
              <a:buNone/>
            </a:pPr>
            <a:r>
              <a:rPr lang="en-US" dirty="0" smtClean="0"/>
              <a:t>	</a:t>
            </a:r>
            <a:r>
              <a:rPr lang="en-US" sz="2000" b="0" dirty="0" smtClean="0"/>
              <a:t>Note that there are timing requirements on the posting of agendas prior to meetings that are specified elsewhere in this document. The choice of format by the TG does not affect these requirements.</a:t>
            </a:r>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543800" cy="1066800"/>
          </a:xfrm>
        </p:spPr>
        <p:txBody>
          <a:bodyPr/>
          <a:lstStyle/>
          <a:p>
            <a:r>
              <a:rPr lang="en-US" dirty="0" smtClean="0"/>
              <a:t>Proposed change to 802.11OM </a:t>
            </a:r>
            <a:r>
              <a:rPr lang="en-US" dirty="0" smtClean="0"/>
              <a:t>–</a:t>
            </a:r>
            <a:r>
              <a:rPr lang="en-US" dirty="0" smtClean="0"/>
              <a:t/>
            </a:r>
            <a:br>
              <a:rPr lang="en-US" dirty="0" smtClean="0"/>
            </a:br>
            <a:r>
              <a:rPr lang="en-US" dirty="0" smtClean="0"/>
              <a:t> New Section: </a:t>
            </a:r>
            <a:r>
              <a:rPr lang="en-US" dirty="0" smtClean="0"/>
              <a:t>Topic Interest Groups</a:t>
            </a:r>
            <a:endParaRPr lang="en-US" dirty="0"/>
          </a:p>
        </p:txBody>
      </p:sp>
      <p:sp>
        <p:nvSpPr>
          <p:cNvPr id="8" name="Content Placeholder 7"/>
          <p:cNvSpPr>
            <a:spLocks noGrp="1"/>
          </p:cNvSpPr>
          <p:nvPr>
            <p:ph idx="1"/>
          </p:nvPr>
        </p:nvSpPr>
        <p:spPr>
          <a:xfrm>
            <a:off x="609600" y="1828800"/>
            <a:ext cx="7848600" cy="4648200"/>
          </a:xfrm>
        </p:spPr>
        <p:txBody>
          <a:bodyPr/>
          <a:lstStyle/>
          <a:p>
            <a:r>
              <a:rPr lang="en-US" sz="2000" i="1" dirty="0" smtClean="0"/>
              <a:t>6.7 Topic </a:t>
            </a:r>
            <a:r>
              <a:rPr lang="en-US" sz="2000" i="1" dirty="0" smtClean="0"/>
              <a:t>Interest Groups</a:t>
            </a:r>
          </a:p>
          <a:p>
            <a:r>
              <a:rPr lang="en-US" sz="2000" dirty="0" smtClean="0"/>
              <a:t>A “topic interest group” (TIG) is a standing committee of the 802.11 working group that is formed to progress a specific topic</a:t>
            </a:r>
            <a:r>
              <a:rPr lang="en-US" sz="2000" dirty="0" smtClean="0"/>
              <a:t>.</a:t>
            </a:r>
            <a:endParaRPr lang="en-US" sz="2000" dirty="0" smtClean="0"/>
          </a:p>
          <a:p>
            <a:r>
              <a:rPr lang="en-US" sz="2000" dirty="0" smtClean="0"/>
              <a:t>A TIG might be used prior to a formal study group to raise awareness and understanding of a potential study group</a:t>
            </a:r>
            <a:r>
              <a:rPr lang="en-US" sz="2000" dirty="0" smtClean="0"/>
              <a:t>.</a:t>
            </a:r>
            <a:endParaRPr lang="en-US" sz="2000" dirty="0" smtClean="0"/>
          </a:p>
          <a:p>
            <a:r>
              <a:rPr lang="en-US" sz="2000" dirty="0" smtClean="0"/>
              <a:t>A TIG follows all the rules for a WG11 standing committee</a:t>
            </a:r>
            <a:r>
              <a:rPr lang="en-US" sz="2000" dirty="0" smtClean="0"/>
              <a:t>.</a:t>
            </a:r>
            <a:endParaRPr lang="en-US" sz="2000" dirty="0" smtClean="0"/>
          </a:p>
          <a:p>
            <a:r>
              <a:rPr lang="en-US" sz="2000" dirty="0" smtClean="0"/>
              <a:t>A TIG is formed by WG motion and dissolved as determined by the WG chair</a:t>
            </a:r>
            <a:r>
              <a:rPr lang="en-US" sz="2000" dirty="0" smtClean="0"/>
              <a:t>.</a:t>
            </a:r>
            <a:endParaRPr lang="en-US" sz="2000" dirty="0" smtClean="0"/>
          </a:p>
          <a:p>
            <a:r>
              <a:rPr lang="en-US" sz="2000" dirty="0" smtClean="0"/>
              <a:t>A TIG group is formed after discussion during a WG plenary during which the goals of the TIG are identified, and a motion to form the TIG achieves a simple majority. </a:t>
            </a:r>
          </a:p>
          <a:p>
            <a:r>
              <a:rPr lang="en-US" sz="2000" dirty="0" smtClean="0"/>
              <a:t>Typically a TIG will exist for no more than 6 months.</a:t>
            </a:r>
            <a:endParaRPr lang="en-US" sz="2000"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7DC20B9-232F-45E3-915F-318DA7AF0997}"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802.11 OM</a:t>
            </a:r>
            <a:br>
              <a:rPr lang="en-US" dirty="0" smtClean="0"/>
            </a:br>
            <a:r>
              <a:rPr lang="en-US" dirty="0" smtClean="0"/>
              <a:t>11-13/0001r2</a:t>
            </a:r>
            <a:endParaRPr lang="en-US" dirty="0"/>
          </a:p>
        </p:txBody>
      </p:sp>
      <p:sp>
        <p:nvSpPr>
          <p:cNvPr id="3" name="Content Placeholder 2"/>
          <p:cNvSpPr>
            <a:spLocks noGrp="1"/>
          </p:cNvSpPr>
          <p:nvPr>
            <p:ph idx="1"/>
          </p:nvPr>
        </p:nvSpPr>
        <p:spPr/>
        <p:txBody>
          <a:bodyPr/>
          <a:lstStyle/>
          <a:p>
            <a:r>
              <a:rPr lang="en-US" dirty="0" smtClean="0"/>
              <a:t>Approve 11-13/0001r2 as the 802.11 Operations Manual</a:t>
            </a:r>
          </a:p>
          <a:p>
            <a:r>
              <a:rPr lang="en-US" dirty="0" smtClean="0"/>
              <a:t>Moved:  Jon Rosdahl</a:t>
            </a:r>
          </a:p>
          <a:p>
            <a:r>
              <a:rPr lang="en-US" dirty="0" smtClean="0"/>
              <a:t>Seconded: Adrian Stephens</a:t>
            </a:r>
          </a:p>
          <a:p>
            <a:r>
              <a:rPr lang="en-US" dirty="0" smtClean="0"/>
              <a:t>Result:</a:t>
            </a:r>
          </a:p>
          <a:p>
            <a:endParaRPr lang="en-US" dirty="0" smtClean="0"/>
          </a:p>
          <a:p>
            <a:r>
              <a:rPr lang="en-US" dirty="0" smtClean="0"/>
              <a:t>Note:  will be posted as r3 with the change-bars removed.</a:t>
            </a:r>
          </a:p>
          <a:p>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March 2013</a:t>
            </a:r>
            <a:endParaRPr lang="en-US"/>
          </a:p>
        </p:txBody>
      </p:sp>
      <p:sp>
        <p:nvSpPr>
          <p:cNvPr id="4099" name="Footer Placeholder 2"/>
          <p:cNvSpPr>
            <a:spLocks noGrp="1"/>
          </p:cNvSpPr>
          <p:nvPr>
            <p:ph type="ftr" sz="quarter" idx="11"/>
          </p:nvPr>
        </p:nvSpPr>
        <p:spPr>
          <a:noFill/>
        </p:spPr>
        <p:txBody>
          <a:bodyPr/>
          <a:lstStyle/>
          <a:p>
            <a:r>
              <a:rPr lang="en-US"/>
              <a:t>Jon Rosdahl (CSR)</a:t>
            </a:r>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3</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March 2013</a:t>
            </a:r>
            <a:endParaRPr lang="en-US"/>
          </a:p>
        </p:txBody>
      </p:sp>
      <p:sp>
        <p:nvSpPr>
          <p:cNvPr id="5123" name="Footer Placeholder 2"/>
          <p:cNvSpPr>
            <a:spLocks noGrp="1"/>
          </p:cNvSpPr>
          <p:nvPr>
            <p:ph type="ftr" sz="quarter" idx="11"/>
          </p:nvPr>
        </p:nvSpPr>
        <p:spPr>
          <a:noFill/>
        </p:spPr>
        <p:txBody>
          <a:bodyPr/>
          <a:lstStyle/>
          <a:p>
            <a:r>
              <a:rPr lang="en-US"/>
              <a:t>Jon Rosdahl (CSR)</a:t>
            </a:r>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4</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March 2013</a:t>
            </a:r>
            <a:endParaRPr lang="en-US"/>
          </a:p>
        </p:txBody>
      </p:sp>
      <p:sp>
        <p:nvSpPr>
          <p:cNvPr id="6147" name="Footer Placeholder 2"/>
          <p:cNvSpPr>
            <a:spLocks noGrp="1"/>
          </p:cNvSpPr>
          <p:nvPr>
            <p:ph type="ftr" sz="quarter" idx="11"/>
          </p:nvPr>
        </p:nvSpPr>
        <p:spPr>
          <a:noFill/>
        </p:spPr>
        <p:txBody>
          <a:bodyPr/>
          <a:lstStyle/>
          <a:p>
            <a:r>
              <a:rPr lang="en-US"/>
              <a:t>Jon Rosdahl (CSR)</a:t>
            </a:r>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5</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March 2013</a:t>
            </a:r>
            <a:endParaRPr lang="en-US"/>
          </a:p>
        </p:txBody>
      </p:sp>
      <p:sp>
        <p:nvSpPr>
          <p:cNvPr id="7171" name="Footer Placeholder 2"/>
          <p:cNvSpPr>
            <a:spLocks noGrp="1"/>
          </p:cNvSpPr>
          <p:nvPr>
            <p:ph type="ftr" sz="quarter" idx="11"/>
          </p:nvPr>
        </p:nvSpPr>
        <p:spPr>
          <a:noFill/>
        </p:spPr>
        <p:txBody>
          <a:bodyPr/>
          <a:lstStyle/>
          <a:p>
            <a:r>
              <a:rPr lang="en-US"/>
              <a:t>Jon Rosdahl (CSR)</a:t>
            </a:r>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6</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Rules</a:t>
            </a:r>
            <a:endParaRPr lang="en-US" dirty="0"/>
          </a:p>
        </p:txBody>
      </p:sp>
      <p:sp>
        <p:nvSpPr>
          <p:cNvPr id="3" name="Content Placeholder 2"/>
          <p:cNvSpPr>
            <a:spLocks noGrp="1"/>
          </p:cNvSpPr>
          <p:nvPr>
            <p:ph idx="1"/>
          </p:nvPr>
        </p:nvSpPr>
        <p:spPr>
          <a:xfrm>
            <a:off x="685800" y="1600200"/>
            <a:ext cx="7772400" cy="4800600"/>
          </a:xfrm>
        </p:spPr>
        <p:txBody>
          <a:bodyPr/>
          <a:lstStyle/>
          <a:p>
            <a:r>
              <a:rPr lang="en-US" sz="1800" dirty="0" smtClean="0"/>
              <a:t>The current version of the IEEE-SA Standards Board Bylaws is available at: </a:t>
            </a:r>
            <a:endParaRPr lang="en-GB" sz="1800" dirty="0" smtClean="0"/>
          </a:p>
          <a:p>
            <a:r>
              <a:rPr lang="en-US" sz="1600" dirty="0" smtClean="0">
                <a:hlinkClick r:id="rId2"/>
              </a:rPr>
              <a:t>http://standards.ieee.org/develop/policies/bylaws/index.html</a:t>
            </a:r>
            <a:r>
              <a:rPr lang="en-US" sz="1600" dirty="0" smtClean="0"/>
              <a:t> (HTML version) </a:t>
            </a:r>
            <a:endParaRPr lang="en-GB" sz="1600" dirty="0" smtClean="0"/>
          </a:p>
          <a:p>
            <a:r>
              <a:rPr lang="en-US" sz="1600" dirty="0" smtClean="0">
                <a:hlinkClick r:id="rId3"/>
              </a:rPr>
              <a:t>http://standards.ieee.org/develop/policies/bylaws/sb_bylaws.pdf</a:t>
            </a:r>
            <a:r>
              <a:rPr lang="en-US" sz="1600" dirty="0" smtClean="0"/>
              <a:t> (PDF version) </a:t>
            </a:r>
            <a:endParaRPr lang="en-GB" sz="1600" dirty="0" smtClean="0"/>
          </a:p>
          <a:p>
            <a:pPr>
              <a:buNone/>
            </a:pPr>
            <a:endParaRPr lang="en-GB" sz="1800" dirty="0" smtClean="0"/>
          </a:p>
          <a:p>
            <a:r>
              <a:rPr lang="en-US" sz="1800" dirty="0" smtClean="0"/>
              <a:t>The current version of the IEEE-SA Standards Board Operations Manual is available at: </a:t>
            </a:r>
            <a:endParaRPr lang="en-GB" sz="1800" dirty="0" smtClean="0"/>
          </a:p>
          <a:p>
            <a:r>
              <a:rPr lang="en-US" sz="1600" dirty="0" smtClean="0">
                <a:hlinkClick r:id="rId4"/>
              </a:rPr>
              <a:t>http://standards.ieee.org/develop/policies/opman/index.html</a:t>
            </a:r>
            <a:r>
              <a:rPr lang="en-US" sz="1600" dirty="0" smtClean="0"/>
              <a:t> (HTML version) </a:t>
            </a:r>
            <a:endParaRPr lang="en-GB" sz="1600" dirty="0" smtClean="0"/>
          </a:p>
          <a:p>
            <a:r>
              <a:rPr lang="en-US" sz="1600" dirty="0" smtClean="0">
                <a:hlinkClick r:id="rId5"/>
              </a:rPr>
              <a:t>http://standards.ieee.org/develop/policies/opman/sb_om.pdf</a:t>
            </a:r>
            <a:r>
              <a:rPr lang="en-US" sz="1600" dirty="0" smtClean="0"/>
              <a:t> (PDF version) </a:t>
            </a:r>
            <a:endParaRPr lang="en-GB" sz="1600" dirty="0" smtClean="0"/>
          </a:p>
          <a:p>
            <a:endParaRPr lang="en-GB" sz="1800" dirty="0" smtClean="0"/>
          </a:p>
          <a:p>
            <a:r>
              <a:rPr lang="en-US" sz="1800" dirty="0" smtClean="0"/>
              <a:t>The text of the changes made to these documents (approved by SASB/BOG in 2012) can be found at: </a:t>
            </a:r>
            <a:endParaRPr lang="en-GB" sz="1800" dirty="0" smtClean="0"/>
          </a:p>
          <a:p>
            <a:r>
              <a:rPr lang="en-US" sz="1600" dirty="0" smtClean="0">
                <a:hlinkClick r:id="rId6"/>
              </a:rPr>
              <a:t>http://standards.ieee.org/develop/policies/policy_rev.pdf</a:t>
            </a:r>
            <a:endParaRPr lang="en-GB" sz="1600" dirty="0" smtClean="0"/>
          </a:p>
          <a:p>
            <a:pPr>
              <a:buNone/>
            </a:pPr>
            <a:endParaRPr lang="en-GB" sz="1600" dirty="0" smtClean="0"/>
          </a:p>
          <a:p>
            <a:r>
              <a:rPr lang="en-US" sz="1800" dirty="0" smtClean="0"/>
              <a:t>Please read through these changes so that you are familiar with the current P&amp;P.</a:t>
            </a:r>
            <a:endParaRPr lang="en-GB" sz="18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March 2013</a:t>
            </a:r>
            <a:endParaRPr lang="en-US"/>
          </a:p>
        </p:txBody>
      </p:sp>
      <p:sp>
        <p:nvSpPr>
          <p:cNvPr id="8195" name="Footer Placeholder 4"/>
          <p:cNvSpPr>
            <a:spLocks noGrp="1"/>
          </p:cNvSpPr>
          <p:nvPr>
            <p:ph type="ftr" sz="quarter" idx="11"/>
          </p:nvPr>
        </p:nvSpPr>
        <p:spPr>
          <a:noFill/>
        </p:spPr>
        <p:txBody>
          <a:bodyPr/>
          <a:lstStyle/>
          <a:p>
            <a:r>
              <a:rPr lang="en-US"/>
              <a:t>Jon Rosdahl (CSR)</a:t>
            </a:r>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8</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Procedures </a:t>
            </a:r>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Dec 2012)</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1600" dirty="0" smtClean="0"/>
              <a:t>(effective 16 Nov 2012), </a:t>
            </a:r>
            <a:endParaRPr lang="en-US" sz="2000" dirty="0" smtClean="0"/>
          </a:p>
          <a:p>
            <a:pPr lvl="1"/>
            <a:r>
              <a:rPr lang="en-US" sz="1200" dirty="0" smtClean="0">
                <a:hlinkClick r:id="rId4"/>
              </a:rPr>
              <a:t>http://grouper.ieee.org/groups/802/PNP/approved/IEEE_802_OM_v11.pdf</a:t>
            </a:r>
            <a:endParaRPr lang="en-US" sz="1200" dirty="0" smtClean="0"/>
          </a:p>
          <a:p>
            <a:pPr lvl="1">
              <a:buNone/>
            </a:pPr>
            <a:endParaRPr lang="en-US" sz="1200" dirty="0" smtClean="0"/>
          </a:p>
          <a:p>
            <a:r>
              <a:rPr lang="en-US" sz="2000" dirty="0" smtClean="0">
                <a:hlinkClick r:id="rId5" action="ppaction://hlinkfile"/>
              </a:rPr>
              <a:t>IEEE 802 Working Group Policies and Procedures</a:t>
            </a:r>
            <a:r>
              <a:rPr lang="en-US" sz="2000" dirty="0" smtClean="0"/>
              <a:t> </a:t>
            </a:r>
            <a:r>
              <a:rPr lang="en-US" sz="1600" dirty="0" smtClean="0"/>
              <a:t>(effective 16 Nov 2012) </a:t>
            </a:r>
            <a:endParaRPr lang="en-US" sz="2000" dirty="0" smtClean="0"/>
          </a:p>
          <a:p>
            <a:pPr lvl="1"/>
            <a:r>
              <a:rPr lang="en-US" sz="1400" dirty="0" smtClean="0">
                <a:hlinkClick r:id="rId6"/>
              </a:rPr>
              <a:t>http://grouper.ieee.org/groups/802/PNP/approved/IEEE_802_WG_PandP_v12.pdf</a:t>
            </a:r>
            <a:endParaRPr lang="en-US" sz="1400" dirty="0" smtClean="0"/>
          </a:p>
          <a:p>
            <a:pPr lvl="1"/>
            <a:endParaRPr lang="en-US" sz="1400" dirty="0" smtClean="0"/>
          </a:p>
          <a:p>
            <a:r>
              <a:rPr lang="en-US" sz="2000" dirty="0" smtClean="0">
                <a:hlinkClick r:id="rId7" tooltip="802.11 WG Operation Manual"/>
              </a:rPr>
              <a:t>IEEE 802.11 WG OM</a:t>
            </a:r>
            <a:r>
              <a:rPr lang="en-US" sz="1800" dirty="0" smtClean="0"/>
              <a:t>: (Approved January 2013)</a:t>
            </a:r>
          </a:p>
          <a:p>
            <a:pPr lvl="1"/>
            <a:r>
              <a:rPr lang="en-US" sz="1200" dirty="0" smtClean="0">
                <a:hlinkClick r:id="rId7"/>
              </a:rPr>
              <a:t>https://mentor.ieee.org/802.11/dcn/13/11-13-0001-01-0000-802-11-operations-manual.docx</a:t>
            </a:r>
            <a:endParaRPr lang="en-US" sz="1200" dirty="0" smtClean="0"/>
          </a:p>
          <a:p>
            <a:endParaRPr lang="en-US" sz="1800" dirty="0" smtClean="0"/>
          </a:p>
          <a:p>
            <a:pPr>
              <a:buFontTx/>
              <a:buNone/>
            </a:pPr>
            <a:r>
              <a:rPr lang="en-US" sz="2000" dirty="0" smtClean="0"/>
              <a:t>Policies and Procedures hierarchy</a:t>
            </a:r>
          </a:p>
          <a:p>
            <a:pPr lvl="1"/>
            <a:r>
              <a:rPr lang="en-US" sz="1800" dirty="0" smtClean="0">
                <a:hlinkClick r:id="rId8"/>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know.</a:t>
            </a:r>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3128</TotalTime>
  <Words>1530</Words>
  <Application>Microsoft Office PowerPoint</Application>
  <PresentationFormat>On-screen Show (4:3)</PresentationFormat>
  <Paragraphs>249</Paragraphs>
  <Slides>22</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802-11-Submission</vt:lpstr>
      <vt:lpstr>Document</vt:lpstr>
      <vt:lpstr>1st Vice Chair Report March 2013</vt:lpstr>
      <vt:lpstr>Abstract</vt:lpstr>
      <vt:lpstr>Participants, Patents, and Duty to Inform</vt:lpstr>
      <vt:lpstr>Patent Related Links</vt:lpstr>
      <vt:lpstr>Call for Potentially Essential Patents</vt:lpstr>
      <vt:lpstr>Other Guidelines for IEEE WG Meetings</vt:lpstr>
      <vt:lpstr>Current IEEE-SA Rules</vt:lpstr>
      <vt:lpstr>Current IEEE 802 Procedures </vt:lpstr>
      <vt:lpstr>Reminder for Posting Documents</vt:lpstr>
      <vt:lpstr>Proposed change to 802.11OM –  New Section: Agendas</vt:lpstr>
      <vt:lpstr>Slide 11</vt:lpstr>
      <vt:lpstr>Proposed Change to 802.11 OM New Section: Topic Interest Groups</vt:lpstr>
      <vt:lpstr>Wednesday – Mid-Week Plenary</vt:lpstr>
      <vt:lpstr>IEEE 802.11 WG OM Changes</vt:lpstr>
      <vt:lpstr>IEEE 802 WG P&amp;P Changes</vt:lpstr>
      <vt:lpstr>IEEE 802 Chairs Guideline changes</vt:lpstr>
      <vt:lpstr>IEEE 802 OM</vt:lpstr>
      <vt:lpstr>Friday – 802.11 Closing Plenary</vt:lpstr>
      <vt:lpstr>Proposed change to 802.11OM –  New Section: Agendas</vt:lpstr>
      <vt:lpstr>Slide 20</vt:lpstr>
      <vt:lpstr>Proposed change to 802.11OM –  New Section: Topic Interest Groups</vt:lpstr>
      <vt:lpstr>Motion to Approve 802.11 OM 11-13/0001r2</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dc:title>
  <dc:subject>11-13-0107r3</dc:subject>
  <dc:creator>Jon Rosdahl</dc:creator>
  <cp:lastModifiedBy>jr05</cp:lastModifiedBy>
  <cp:revision>29</cp:revision>
  <cp:lastPrinted>1998-02-10T13:28:06Z</cp:lastPrinted>
  <dcterms:created xsi:type="dcterms:W3CDTF">2012-03-12T21:29:33Z</dcterms:created>
  <dcterms:modified xsi:type="dcterms:W3CDTF">2013-03-22T05:31:03Z</dcterms:modified>
</cp:coreProperties>
</file>