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71" r:id="rId2"/>
    <p:sldId id="272" r:id="rId3"/>
    <p:sldId id="273" r:id="rId4"/>
    <p:sldId id="274" r:id="rId5"/>
    <p:sldId id="275" r:id="rId6"/>
    <p:sldId id="276" r:id="rId7"/>
    <p:sldId id="291" r:id="rId8"/>
    <p:sldId id="278" r:id="rId9"/>
    <p:sldId id="289" r:id="rId10"/>
    <p:sldId id="294" r:id="rId11"/>
    <p:sldId id="295" r:id="rId12"/>
    <p:sldId id="296" r:id="rId13"/>
    <p:sldId id="297" r:id="rId14"/>
    <p:sldId id="298" r:id="rId15"/>
    <p:sldId id="299" r:id="rId16"/>
    <p:sldId id="300" r:id="rId17"/>
    <p:sldId id="301" r:id="rId18"/>
    <p:sldId id="302" r:id="rId19"/>
    <p:sldId id="2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4" autoAdjust="0"/>
    <p:restoredTop sz="86466" autoAdjust="0"/>
  </p:normalViewPr>
  <p:slideViewPr>
    <p:cSldViewPr>
      <p:cViewPr varScale="1">
        <p:scale>
          <a:sx n="60" d="100"/>
          <a:sy n="60" d="100"/>
        </p:scale>
        <p:origin x="-3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802.11-13/0187r2</a:t>
            </a:r>
            <a:endParaRPr lang="en-US"/>
          </a:p>
        </p:txBody>
      </p:sp>
      <p:sp>
        <p:nvSpPr>
          <p:cNvPr id="11267" name="Rectangle 3"/>
          <p:cNvSpPr>
            <a:spLocks noGrp="1" noChangeArrowheads="1"/>
          </p:cNvSpPr>
          <p:nvPr>
            <p:ph type="dt" sz="quarter" idx="1"/>
          </p:nvPr>
        </p:nvSpPr>
        <p:spPr>
          <a:noFill/>
        </p:spPr>
        <p:txBody>
          <a:bodyPr/>
          <a:lstStyle/>
          <a:p>
            <a:r>
              <a:rPr lang="en-US" smtClean="0"/>
              <a:t>March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802.11-13/0187r2</a:t>
            </a:r>
            <a:endParaRPr lang="en-US"/>
          </a:p>
        </p:txBody>
      </p:sp>
      <p:sp>
        <p:nvSpPr>
          <p:cNvPr id="12291" name="Rectangle 3"/>
          <p:cNvSpPr>
            <a:spLocks noGrp="1" noChangeArrowheads="1"/>
          </p:cNvSpPr>
          <p:nvPr>
            <p:ph type="dt" sz="quarter" idx="1"/>
          </p:nvPr>
        </p:nvSpPr>
        <p:spPr>
          <a:noFill/>
        </p:spPr>
        <p:txBody>
          <a:bodyPr/>
          <a:lstStyle/>
          <a:p>
            <a:r>
              <a:rPr lang="en-US" smtClean="0"/>
              <a:t>March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802.11-13/0187r2</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802.11-13/0187r2</a:t>
            </a:r>
            <a:endParaRPr lang="en-US"/>
          </a:p>
        </p:txBody>
      </p:sp>
      <p:sp>
        <p:nvSpPr>
          <p:cNvPr id="13315" name="Rectangle 3"/>
          <p:cNvSpPr>
            <a:spLocks noGrp="1" noChangeArrowheads="1"/>
          </p:cNvSpPr>
          <p:nvPr>
            <p:ph type="dt" sz="quarter" idx="1"/>
          </p:nvPr>
        </p:nvSpPr>
        <p:spPr>
          <a:noFill/>
        </p:spPr>
        <p:txBody>
          <a:bodyPr/>
          <a:lstStyle/>
          <a:p>
            <a:r>
              <a:rPr lang="en-US" smtClean="0"/>
              <a:t>March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802.11-13/0187r2</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802.11-13/0187r2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3/ec-13-0008-02-00EC-march-rules-updat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3/11-13-0001-01-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March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2013-03-20</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to 802.11OM – </a:t>
            </a:r>
            <a:br>
              <a:rPr lang="en-US" dirty="0" smtClean="0"/>
            </a:br>
            <a:r>
              <a:rPr lang="en-US" dirty="0" smtClean="0"/>
              <a:t>New Section: Agendas</a:t>
            </a:r>
            <a:endParaRPr lang="en-US" dirty="0"/>
          </a:p>
        </p:txBody>
      </p:sp>
      <p:sp>
        <p:nvSpPr>
          <p:cNvPr id="3" name="Content Placeholder 2"/>
          <p:cNvSpPr>
            <a:spLocks noGrp="1"/>
          </p:cNvSpPr>
          <p:nvPr>
            <p:ph idx="1"/>
          </p:nvPr>
        </p:nvSpPr>
        <p:spPr>
          <a:xfrm>
            <a:off x="685800" y="1752600"/>
            <a:ext cx="7772400" cy="4724400"/>
          </a:xfrm>
        </p:spPr>
        <p:txBody>
          <a:bodyPr/>
          <a:lstStyle/>
          <a:p>
            <a:pPr marL="457200" indent="-457200">
              <a:buFont typeface="+mj-lt"/>
              <a:buAutoNum type="arabicPeriod"/>
            </a:pPr>
            <a:r>
              <a:rPr lang="en-US" dirty="0" smtClean="0"/>
              <a:t>Agendas</a:t>
            </a:r>
          </a:p>
          <a:p>
            <a:pPr lvl="1">
              <a:buNone/>
            </a:pPr>
            <a:r>
              <a:rPr lang="en-US" dirty="0" smtClean="0"/>
              <a:t>There are two types of agenda:  Working Group and Sub Group (</a:t>
            </a:r>
            <a:r>
              <a:rPr lang="en-US" dirty="0" err="1" smtClean="0"/>
              <a:t>SubG</a:t>
            </a:r>
            <a:r>
              <a:rPr lang="en-US" dirty="0" smtClean="0"/>
              <a:t>) (i.e., TG, SG, SC).</a:t>
            </a:r>
            <a:endParaRPr lang="en-US" sz="700" dirty="0" smtClean="0"/>
          </a:p>
          <a:p>
            <a:pPr lvl="1">
              <a:buNone/>
            </a:pPr>
            <a:r>
              <a:rPr lang="en-US" dirty="0" smtClean="0"/>
              <a:t>For a </a:t>
            </a:r>
            <a:r>
              <a:rPr lang="en-US" dirty="0" err="1" smtClean="0"/>
              <a:t>SubG</a:t>
            </a:r>
            <a:r>
              <a:rPr lang="en-US" dirty="0" smtClean="0"/>
              <a:t> meeting during a WG session, there are two options:</a:t>
            </a:r>
          </a:p>
          <a:p>
            <a:pPr lvl="1">
              <a:buNone/>
            </a:pPr>
            <a:r>
              <a:rPr lang="en-US" dirty="0" smtClean="0"/>
              <a:t>	1. Maintain a separate document, which should be shown as an “Agenda” on the bottom left of the printed page.  This is a submission on the document server using document, presentation or spreadsheet formats and using appropriate 802.11 submission templates for this purpose.</a:t>
            </a:r>
          </a:p>
          <a:p>
            <a:pPr lvl="1">
              <a:buNone/>
            </a:pPr>
            <a:r>
              <a:rPr lang="en-US" dirty="0" smtClean="0"/>
              <a:t>	2. Include the agenda as a Tab in the WG agenda document by emailing it to the WG chair.</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lvl="1">
              <a:buNone/>
            </a:pPr>
            <a:r>
              <a:rPr lang="en-US" dirty="0" smtClean="0"/>
              <a:t>The WG agenda is a spreadsheet that includes the following:</a:t>
            </a:r>
          </a:p>
          <a:p>
            <a:pPr marL="1543050" lvl="3" indent="-342900">
              <a:buAutoNum type="arabicPeriod"/>
            </a:pPr>
            <a:r>
              <a:rPr lang="en-US" dirty="0" smtClean="0"/>
              <a:t>A graphic showing overall use of time during the session.</a:t>
            </a:r>
          </a:p>
          <a:p>
            <a:pPr marL="1543050" lvl="3" indent="-342900">
              <a:buAutoNum type="arabicPeriod"/>
            </a:pPr>
            <a:r>
              <a:rPr lang="en-US" dirty="0" smtClean="0"/>
              <a:t>One or more tabs for the WG plenary meetings.</a:t>
            </a:r>
          </a:p>
          <a:p>
            <a:pPr marL="1543050" lvl="3" indent="-342900">
              <a:buAutoNum type="arabicPeriod"/>
            </a:pPr>
            <a:r>
              <a:rPr lang="en-US" dirty="0" smtClean="0"/>
              <a:t>A list of a document references for agendas posted on the document server corresponding to </a:t>
            </a:r>
            <a:r>
              <a:rPr lang="en-US" dirty="0" err="1" smtClean="0"/>
              <a:t>SubG</a:t>
            </a:r>
            <a:r>
              <a:rPr lang="en-US" dirty="0" smtClean="0"/>
              <a:t> option 1 above.</a:t>
            </a:r>
          </a:p>
          <a:p>
            <a:pPr marL="1543050" lvl="3" indent="-342900">
              <a:buAutoNum type="arabicPeriod"/>
            </a:pPr>
            <a:r>
              <a:rPr lang="en-US" dirty="0" smtClean="0"/>
              <a:t>One or more tabs supplied by </a:t>
            </a:r>
            <a:r>
              <a:rPr lang="en-US" dirty="0" err="1" smtClean="0"/>
              <a:t>SubGs</a:t>
            </a:r>
            <a:r>
              <a:rPr lang="en-US" dirty="0" smtClean="0"/>
              <a:t> containing their agendas corresponding to </a:t>
            </a:r>
            <a:r>
              <a:rPr lang="en-US" dirty="0" err="1" smtClean="0"/>
              <a:t>SubG</a:t>
            </a:r>
            <a:r>
              <a:rPr lang="en-US" dirty="0" smtClean="0"/>
              <a:t> option 2 above.</a:t>
            </a:r>
          </a:p>
          <a:p>
            <a:pPr marL="457200">
              <a:buNone/>
            </a:pPr>
            <a:r>
              <a:rPr lang="en-US" dirty="0" smtClean="0"/>
              <a:t>	</a:t>
            </a:r>
            <a:r>
              <a:rPr lang="en-US" sz="2000" b="0" dirty="0" smtClean="0"/>
              <a:t>Note that there are timing requirements on the posting of agendas prior to meetings that are specified elsewhere in this document. The choice of format by the TG does not affect these requirements.</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Proposed Change to 802.11 OM</a:t>
            </a:r>
            <a:br>
              <a:rPr lang="en-US" dirty="0" smtClean="0"/>
            </a:br>
            <a:r>
              <a:rPr lang="en-US" dirty="0" smtClean="0"/>
              <a:t>New Section: Topic Interest Groups</a:t>
            </a:r>
            <a:endParaRPr lang="en-US" dirty="0"/>
          </a:p>
        </p:txBody>
      </p:sp>
      <p:sp>
        <p:nvSpPr>
          <p:cNvPr id="3" name="Content Placeholder 2"/>
          <p:cNvSpPr>
            <a:spLocks noGrp="1"/>
          </p:cNvSpPr>
          <p:nvPr>
            <p:ph idx="1"/>
          </p:nvPr>
        </p:nvSpPr>
        <p:spPr>
          <a:xfrm>
            <a:off x="457200" y="1828800"/>
            <a:ext cx="8305800" cy="4267200"/>
          </a:xfrm>
        </p:spPr>
        <p:txBody>
          <a:bodyPr/>
          <a:lstStyle/>
          <a:p>
            <a:pPr marL="457200" lvl="0" indent="-457200" fontAlgn="ctr">
              <a:buFont typeface="+mj-lt"/>
              <a:buAutoNum type="arabicPeriod"/>
            </a:pPr>
            <a:r>
              <a:rPr lang="en-US" dirty="0" smtClean="0"/>
              <a:t>Topic Interest Groups</a:t>
            </a:r>
          </a:p>
          <a:p>
            <a:pPr marL="857250" lvl="1" indent="-457200" fontAlgn="ctr">
              <a:buFont typeface="+mj-lt"/>
              <a:buAutoNum type="arabicPeriod"/>
            </a:pPr>
            <a:r>
              <a:rPr lang="en-US" sz="1800" dirty="0" smtClean="0"/>
              <a:t>A </a:t>
            </a:r>
            <a:r>
              <a:rPr lang="en-US" sz="1800" dirty="0" smtClean="0"/>
              <a:t>Topic Interest Group (TIG) </a:t>
            </a:r>
            <a:r>
              <a:rPr lang="en-US" sz="1800" dirty="0" smtClean="0"/>
              <a:t>is a standing committee of the 802.11 working group that is formed to progress a specific topic.</a:t>
            </a:r>
          </a:p>
          <a:p>
            <a:pPr marL="857250" lvl="1" indent="-457200" fontAlgn="ctr">
              <a:buFont typeface="+mj-lt"/>
              <a:buAutoNum type="arabicPeriod"/>
            </a:pPr>
            <a:r>
              <a:rPr lang="en-US" sz="1800" dirty="0" smtClean="0"/>
              <a:t>This group might be used prior to a formal study group to raise awareness and understanding of a potential study group.</a:t>
            </a:r>
          </a:p>
          <a:p>
            <a:pPr marL="857250" lvl="1" indent="-457200" fontAlgn="ctr">
              <a:buFont typeface="+mj-lt"/>
              <a:buAutoNum type="arabicPeriod"/>
            </a:pPr>
            <a:r>
              <a:rPr lang="en-US" sz="1800" dirty="0" smtClean="0"/>
              <a:t>The group follows all the rules for a WG11 standing committee.</a:t>
            </a:r>
          </a:p>
          <a:p>
            <a:pPr marL="857250" lvl="1" indent="-457200" fontAlgn="ctr">
              <a:buFont typeface="+mj-lt"/>
              <a:buAutoNum type="arabicPeriod"/>
            </a:pPr>
            <a:r>
              <a:rPr lang="en-US" sz="1800" dirty="0" smtClean="0"/>
              <a:t>The group is formed by WG motion and dissolved as determined by the WG chair.</a:t>
            </a:r>
          </a:p>
          <a:p>
            <a:pPr marL="1200150" lvl="2" indent="-457200" fontAlgn="ctr">
              <a:buFont typeface="+mj-lt"/>
              <a:buAutoNum type="arabicPeriod"/>
            </a:pPr>
            <a:r>
              <a:rPr lang="en-US" dirty="0" smtClean="0"/>
              <a:t>The group is formed after discussion during a WG plenary during which the goals of the </a:t>
            </a:r>
            <a:r>
              <a:rPr lang="en-US" dirty="0" smtClean="0"/>
              <a:t>TIG </a:t>
            </a:r>
            <a:r>
              <a:rPr lang="en-US" dirty="0" smtClean="0"/>
              <a:t>are identified,  and a motion to form the </a:t>
            </a:r>
            <a:r>
              <a:rPr lang="en-US" dirty="0" smtClean="0"/>
              <a:t>TI</a:t>
            </a:r>
            <a:r>
              <a:rPr lang="en-US" dirty="0" smtClean="0"/>
              <a:t>G </a:t>
            </a:r>
            <a:r>
              <a:rPr lang="en-US" dirty="0" smtClean="0"/>
              <a:t>achieves a simple majority. </a:t>
            </a:r>
          </a:p>
          <a:p>
            <a:pPr marL="1200150" lvl="2" indent="-457200" fontAlgn="ctr">
              <a:buFont typeface="+mj-lt"/>
              <a:buAutoNum type="arabicPeriod"/>
            </a:pPr>
            <a:r>
              <a:rPr lang="en-US" sz="2000" dirty="0" smtClean="0"/>
              <a:t>Typically the group will exist for no more than 6 months.</a:t>
            </a:r>
            <a:endParaRPr lang="en-US" sz="20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WG OM Changes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Add new section on “Agendas”</a:t>
            </a:r>
          </a:p>
          <a:p>
            <a:r>
              <a:rPr lang="en-US" dirty="0" smtClean="0"/>
              <a:t>Add new section on “Topic Interest Group”</a:t>
            </a:r>
          </a:p>
          <a:p>
            <a:endParaRPr lang="en-US" dirty="0" smtClean="0"/>
          </a:p>
          <a:p>
            <a:r>
              <a:rPr lang="en-US" dirty="0" smtClean="0"/>
              <a:t>Proposal was presented during Monday’s Opening Plenary – no comment/feedback received</a:t>
            </a:r>
          </a:p>
          <a:p>
            <a:endParaRPr lang="en-US" dirty="0" smtClean="0"/>
          </a:p>
          <a:p>
            <a:r>
              <a:rPr lang="en-US" dirty="0" smtClean="0"/>
              <a:t>Motion to accept the addition of  the two new sections “Agendas” and “Topic Interest Group” in the IEEE 802.11 OM as documented in 11-13/01r2</a:t>
            </a:r>
          </a:p>
          <a:p>
            <a:pPr lvl="1"/>
            <a:r>
              <a:rPr lang="en-US" dirty="0" smtClean="0"/>
              <a:t>Moved: Jon Rosdahl</a:t>
            </a:r>
          </a:p>
          <a:p>
            <a:pPr lvl="1"/>
            <a:r>
              <a:rPr lang="en-US" dirty="0" smtClean="0"/>
              <a:t>2</a:t>
            </a:r>
            <a:r>
              <a:rPr lang="en-US" baseline="30000" dirty="0" smtClean="0"/>
              <a:t>nd</a:t>
            </a:r>
            <a:r>
              <a:rPr lang="en-US" dirty="0" smtClean="0"/>
              <a:t>: </a:t>
            </a:r>
            <a:r>
              <a:rPr lang="en-US" smtClean="0"/>
              <a:t>Mark Hamilton</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IEEE 802 WG P&amp;P Changes</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Which duly constituted interims count?</a:t>
            </a:r>
          </a:p>
          <a:p>
            <a:pPr>
              <a:buNone/>
            </a:pPr>
            <a:r>
              <a:rPr lang="en-US" dirty="0" smtClean="0"/>
              <a:t> </a:t>
            </a:r>
            <a:r>
              <a:rPr lang="en-US" dirty="0" smtClean="0"/>
              <a:t>Change the first paragraph </a:t>
            </a:r>
            <a:r>
              <a:rPr lang="en-US" dirty="0" smtClean="0"/>
              <a:t>of “7.2.1.Establishment</a:t>
            </a:r>
            <a:r>
              <a:rPr lang="en-US" dirty="0" smtClean="0"/>
              <a:t>” as shown:</a:t>
            </a:r>
          </a:p>
          <a:p>
            <a:pPr>
              <a:buNone/>
            </a:pPr>
            <a:r>
              <a:rPr lang="en-US" dirty="0" smtClean="0"/>
              <a:t>	– </a:t>
            </a:r>
            <a:r>
              <a:rPr lang="en-US" dirty="0" smtClean="0"/>
              <a:t>one duly constituted recent interim WG or </a:t>
            </a:r>
            <a:r>
              <a:rPr lang="en-US" dirty="0" smtClean="0"/>
              <a:t>Task Group </a:t>
            </a:r>
            <a:r>
              <a:rPr lang="en-US" dirty="0" smtClean="0"/>
              <a:t>session may be substituted for one of the </a:t>
            </a:r>
            <a:r>
              <a:rPr lang="en-US" dirty="0" smtClean="0"/>
              <a:t>two plenary </a:t>
            </a:r>
            <a:r>
              <a:rPr lang="en-US" dirty="0" smtClean="0"/>
              <a:t>sessions required to establish </a:t>
            </a:r>
            <a:r>
              <a:rPr lang="en-US" dirty="0" smtClean="0"/>
              <a:t>membership.  A </a:t>
            </a:r>
            <a:r>
              <a:rPr lang="en-US" dirty="0" smtClean="0"/>
              <a:t>recent interim is any of the interims after the first </a:t>
            </a:r>
            <a:r>
              <a:rPr lang="en-US" dirty="0" smtClean="0"/>
              <a:t>of the </a:t>
            </a:r>
            <a:r>
              <a:rPr lang="en-US" dirty="0" smtClean="0"/>
              <a:t>four most recent </a:t>
            </a:r>
            <a:r>
              <a:rPr lang="en-US" dirty="0" err="1" smtClean="0"/>
              <a:t>plenaries</a:t>
            </a:r>
            <a:r>
              <a:rPr lang="en-US" dirty="0" smtClean="0"/>
              <a:t>.</a:t>
            </a:r>
          </a:p>
          <a:p>
            <a:pPr>
              <a:buNone/>
            </a:pPr>
            <a:r>
              <a:rPr lang="en-US" dirty="0" smtClean="0"/>
              <a:t>Add </a:t>
            </a:r>
            <a:r>
              <a:rPr lang="en-US" dirty="0" smtClean="0"/>
              <a:t>the same sentence to the end of </a:t>
            </a:r>
            <a:r>
              <a:rPr lang="en-US" dirty="0" smtClean="0"/>
              <a:t>the paragraph </a:t>
            </a:r>
            <a:r>
              <a:rPr lang="en-US" dirty="0" smtClean="0"/>
              <a:t>in “7.2.2 Retention” and change </a:t>
            </a:r>
            <a:r>
              <a:rPr lang="en-US" dirty="0" smtClean="0"/>
              <a:t>to “duly </a:t>
            </a:r>
            <a:r>
              <a:rPr lang="en-US" dirty="0" smtClean="0"/>
              <a:t>constituted recent interim”</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Chairs Guideline changes</a:t>
            </a:r>
            <a:endParaRPr lang="en-US" dirty="0"/>
          </a:p>
        </p:txBody>
      </p:sp>
      <p:sp>
        <p:nvSpPr>
          <p:cNvPr id="3" name="Content Placeholder 2"/>
          <p:cNvSpPr>
            <a:spLocks noGrp="1"/>
          </p:cNvSpPr>
          <p:nvPr>
            <p:ph idx="1"/>
          </p:nvPr>
        </p:nvSpPr>
        <p:spPr/>
        <p:txBody>
          <a:bodyPr/>
          <a:lstStyle/>
          <a:p>
            <a:r>
              <a:rPr lang="en-US" dirty="0" smtClean="0"/>
              <a:t>IEEE_802_Chairs_guidelines_v13</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OM</a:t>
            </a:r>
            <a:endParaRPr lang="en-US" dirty="0"/>
          </a:p>
        </p:txBody>
      </p:sp>
      <p:sp>
        <p:nvSpPr>
          <p:cNvPr id="3" name="Content Placeholder 2"/>
          <p:cNvSpPr>
            <a:spLocks noGrp="1"/>
          </p:cNvSpPr>
          <p:nvPr>
            <p:ph idx="1"/>
          </p:nvPr>
        </p:nvSpPr>
        <p:spPr/>
        <p:txBody>
          <a:bodyPr/>
          <a:lstStyle/>
          <a:p>
            <a:r>
              <a:rPr lang="en-US" dirty="0" smtClean="0"/>
              <a:t>Changes documented in </a:t>
            </a:r>
            <a:r>
              <a:rPr lang="en-US" dirty="0" smtClean="0"/>
              <a:t>ec-13-0008-02</a:t>
            </a:r>
          </a:p>
          <a:p>
            <a:pPr lvl="1"/>
            <a:r>
              <a:rPr lang="en-US" dirty="0" smtClean="0">
                <a:hlinkClick r:id="rId2"/>
              </a:rPr>
              <a:t>https://</a:t>
            </a:r>
            <a:r>
              <a:rPr lang="en-US" dirty="0" smtClean="0">
                <a:hlinkClick r:id="rId2"/>
              </a:rPr>
              <a:t>mentor.ieee.org/802-ec/dcn/13/ec-13-0008-02-00EC-march-rules-update.pdf</a:t>
            </a:r>
            <a:endParaRPr lang="en-US" dirty="0" smtClean="0"/>
          </a:p>
          <a:p>
            <a:pPr lvl="1"/>
            <a:r>
              <a:rPr lang="en-US" dirty="0" smtClean="0"/>
              <a:t> </a:t>
            </a:r>
          </a:p>
          <a:p>
            <a:pPr lvl="1"/>
            <a:r>
              <a:rPr lang="en-US" dirty="0" smtClean="0"/>
              <a:t>5C ==&gt; CSD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March 2013</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19</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xfrm>
            <a:off x="685800" y="1676400"/>
            <a:ext cx="7772400" cy="4648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a:t>
            </a:r>
            <a:r>
              <a:rPr lang="en-US" dirty="0" smtClean="0"/>
              <a:t>Current P&amp;P </a:t>
            </a:r>
            <a:r>
              <a:rPr lang="en-US" dirty="0" smtClean="0"/>
              <a:t>and OM for IEEE-SA, IEEE 802, and IEEE 802.11</a:t>
            </a:r>
          </a:p>
          <a:p>
            <a:pPr>
              <a:buFontTx/>
              <a:buNone/>
            </a:pPr>
            <a:r>
              <a:rPr lang="en-US" dirty="0" smtClean="0"/>
              <a:t>	Introduce proposed change </a:t>
            </a:r>
            <a:r>
              <a:rPr lang="en-US" dirty="0" smtClean="0"/>
              <a:t>to the 802.11 OM</a:t>
            </a:r>
            <a:r>
              <a:rPr lang="en-US" dirty="0" smtClean="0"/>
              <a:t>.</a:t>
            </a:r>
          </a:p>
          <a:p>
            <a:pPr>
              <a:buFontTx/>
              <a:buNone/>
            </a:pPr>
            <a:r>
              <a:rPr lang="en-US" dirty="0" smtClean="0"/>
              <a:t>Wednesday’s </a:t>
            </a:r>
            <a:r>
              <a:rPr lang="en-US" dirty="0" smtClean="0"/>
              <a:t>t</a:t>
            </a:r>
            <a:r>
              <a:rPr lang="en-US" dirty="0" smtClean="0"/>
              <a:t>opics added:</a:t>
            </a:r>
          </a:p>
          <a:p>
            <a:pPr>
              <a:buFontTx/>
              <a:buNone/>
            </a:pPr>
            <a:r>
              <a:rPr lang="en-US" dirty="0" smtClean="0"/>
              <a:t>	</a:t>
            </a:r>
            <a:r>
              <a:rPr lang="en-US" dirty="0" smtClean="0"/>
              <a:t>1. Rule change discussion</a:t>
            </a:r>
          </a:p>
          <a:p>
            <a:pPr lvl="1">
              <a:buFontTx/>
              <a:buNone/>
            </a:pPr>
            <a:r>
              <a:rPr lang="en-US" dirty="0" smtClean="0"/>
              <a:t>802.11 OM and 802 WG P&amp;P and 802 Chairs Guidelines.</a:t>
            </a:r>
            <a:endParaRPr lang="en-US" dirty="0" smtClean="0"/>
          </a:p>
          <a:p>
            <a:pPr>
              <a:buFontTx/>
              <a:buNone/>
            </a:pPr>
            <a:r>
              <a:rPr lang="en-US" dirty="0" smtClean="0"/>
              <a:t>	2. 802.11 WG PAR Review – Comments sent</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pPr>
              <a:buNone/>
            </a:pP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8</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a:t>
            </a:r>
            <a:r>
              <a:rPr lang="en-US" dirty="0" smtClean="0"/>
              <a:t>IEEE 802 Procedures </a:t>
            </a:r>
            <a:endParaRPr lang="en-US" dirty="0" smtClean="0"/>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(effective 16 Nov 2012), </a:t>
            </a:r>
            <a:endParaRPr lang="en-US" sz="2000" dirty="0" smtClean="0"/>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a:t>
            </a:r>
            <a:r>
              <a:rPr lang="en-US" sz="1600" dirty="0" smtClean="0"/>
              <a:t>(effective 16 Nov 2012) </a:t>
            </a:r>
            <a:endParaRPr lang="en-US" sz="2000" dirty="0" smtClean="0"/>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tooltip="802.11 WG Operation Manual"/>
              </a:rPr>
              <a:t>IEEE 802.11 </a:t>
            </a:r>
            <a:r>
              <a:rPr lang="en-US" sz="2000" dirty="0" smtClean="0">
                <a:hlinkClick r:id="rId7" tooltip="802.11 WG Operation Manual"/>
              </a:rPr>
              <a:t>WG OM</a:t>
            </a:r>
            <a:r>
              <a:rPr lang="en-US" sz="1800" dirty="0" smtClean="0"/>
              <a:t>: (Approved January 2013)</a:t>
            </a:r>
          </a:p>
          <a:p>
            <a:pPr lvl="1"/>
            <a:r>
              <a:rPr lang="en-US" sz="1200" dirty="0" smtClean="0">
                <a:hlinkClick r:id="rId7"/>
              </a:rPr>
              <a:t>https://mentor.ieee.org/802.11/dcn/13/11-13-0001-01-0000-802-11-operations-manual.docx</a:t>
            </a:r>
            <a:endParaRPr lang="en-US" sz="1200" dirty="0" smtClean="0"/>
          </a:p>
          <a:p>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3048</TotalTime>
  <Words>1220</Words>
  <Application>Microsoft Office PowerPoint</Application>
  <PresentationFormat>On-screen Show (4:3)</PresentationFormat>
  <Paragraphs>206</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1st Vice Chair Report March 2013</vt:lpstr>
      <vt:lpstr>Abstract</vt:lpstr>
      <vt:lpstr>Participants, Patents, and Duty to Inform</vt:lpstr>
      <vt:lpstr>Patent Related Links</vt:lpstr>
      <vt:lpstr>Call for Potentially Essential Patents</vt:lpstr>
      <vt:lpstr>Other Guidelines for IEEE WG Meetings</vt:lpstr>
      <vt:lpstr>Current IEEE-SA Rules</vt:lpstr>
      <vt:lpstr>Current IEEE 802 Procedures </vt:lpstr>
      <vt:lpstr>Reminder for Posting Documents</vt:lpstr>
      <vt:lpstr>Proposed change to 802.11OM –  New Section: Agendas</vt:lpstr>
      <vt:lpstr>Slide 11</vt:lpstr>
      <vt:lpstr>Proposed Change to 802.11 OM New Section: Topic Interest Groups</vt:lpstr>
      <vt:lpstr>Wednesday – Mid-Week Plenary</vt:lpstr>
      <vt:lpstr>IEEE 802.11 WG OM Changes</vt:lpstr>
      <vt:lpstr>IEEE 802 WG P&amp;P Changes</vt:lpstr>
      <vt:lpstr>IEEE 802 Chairs Guideline changes</vt:lpstr>
      <vt:lpstr>IEEE 802 OM</vt:lpstr>
      <vt:lpstr>Slide 18</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11-13-0107r2</dc:subject>
  <dc:creator>Jon Rosdahl</dc:creator>
  <cp:lastModifiedBy>jr05</cp:lastModifiedBy>
  <cp:revision>28</cp:revision>
  <cp:lastPrinted>1998-02-10T13:28:06Z</cp:lastPrinted>
  <dcterms:created xsi:type="dcterms:W3CDTF">2012-03-12T21:29:33Z</dcterms:created>
  <dcterms:modified xsi:type="dcterms:W3CDTF">2013-03-20T14:52:56Z</dcterms:modified>
</cp:coreProperties>
</file>