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1" r:id="rId2"/>
    <p:sldId id="272" r:id="rId3"/>
    <p:sldId id="273" r:id="rId4"/>
    <p:sldId id="274" r:id="rId5"/>
    <p:sldId id="275" r:id="rId6"/>
    <p:sldId id="276" r:id="rId7"/>
    <p:sldId id="291" r:id="rId8"/>
    <p:sldId id="278" r:id="rId9"/>
    <p:sldId id="289" r:id="rId10"/>
    <p:sldId id="294" r:id="rId11"/>
    <p:sldId id="295" r:id="rId12"/>
    <p:sldId id="296" r:id="rId13"/>
    <p:sldId id="297" r:id="rId14"/>
    <p:sldId id="298" r:id="rId15"/>
    <p:sldId id="299" r:id="rId16"/>
    <p:sldId id="300" r:id="rId17"/>
    <p:sldId id="301" r:id="rId18"/>
    <p:sldId id="302"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4" autoAdjust="0"/>
    <p:restoredTop sz="86466" autoAdjust="0"/>
  </p:normalViewPr>
  <p:slideViewPr>
    <p:cSldViewPr>
      <p:cViewPr varScale="1">
        <p:scale>
          <a:sx n="60" d="100"/>
          <a:sy n="60" d="100"/>
        </p:scale>
        <p:origin x="-3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802.11-13/0187r2</a:t>
            </a:r>
            <a:endParaRPr lang="en-US"/>
          </a:p>
        </p:txBody>
      </p:sp>
      <p:sp>
        <p:nvSpPr>
          <p:cNvPr id="11267" name="Rectangle 3"/>
          <p:cNvSpPr>
            <a:spLocks noGrp="1" noChangeArrowheads="1"/>
          </p:cNvSpPr>
          <p:nvPr>
            <p:ph type="dt" sz="quarter" idx="1"/>
          </p:nvPr>
        </p:nvSpPr>
        <p:spPr>
          <a:noFill/>
        </p:spPr>
        <p:txBody>
          <a:bodyPr/>
          <a:lstStyle/>
          <a:p>
            <a:r>
              <a:rPr lang="en-US" smtClean="0"/>
              <a:t>March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802.11-13/0187r2</a:t>
            </a:r>
            <a:endParaRPr lang="en-US"/>
          </a:p>
        </p:txBody>
      </p:sp>
      <p:sp>
        <p:nvSpPr>
          <p:cNvPr id="12291" name="Rectangle 3"/>
          <p:cNvSpPr>
            <a:spLocks noGrp="1" noChangeArrowheads="1"/>
          </p:cNvSpPr>
          <p:nvPr>
            <p:ph type="dt" sz="quarter" idx="1"/>
          </p:nvPr>
        </p:nvSpPr>
        <p:spPr>
          <a:noFill/>
        </p:spPr>
        <p:txBody>
          <a:bodyPr/>
          <a:lstStyle/>
          <a:p>
            <a:r>
              <a:rPr lang="en-US" smtClean="0"/>
              <a:t>March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802.11-13/0187r2</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802.11-13/0187r2</a:t>
            </a:r>
            <a:endParaRPr lang="en-US"/>
          </a:p>
        </p:txBody>
      </p:sp>
      <p:sp>
        <p:nvSpPr>
          <p:cNvPr id="13315" name="Rectangle 3"/>
          <p:cNvSpPr>
            <a:spLocks noGrp="1" noChangeArrowheads="1"/>
          </p:cNvSpPr>
          <p:nvPr>
            <p:ph type="dt" sz="quarter" idx="1"/>
          </p:nvPr>
        </p:nvSpPr>
        <p:spPr>
          <a:noFill/>
        </p:spPr>
        <p:txBody>
          <a:bodyPr/>
          <a:lstStyle/>
          <a:p>
            <a:r>
              <a:rPr lang="en-US" smtClean="0"/>
              <a:t>March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802.11-13/0187r2</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3/ec-13-0008-02-00EC-march-rules-upd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March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2013-03-20</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are two types of agenda:  Working Group and Sub Group (</a:t>
            </a:r>
            <a:r>
              <a:rPr lang="en-US" dirty="0" err="1" smtClean="0"/>
              <a:t>SubG</a:t>
            </a:r>
            <a:r>
              <a:rPr lang="en-US" dirty="0" smtClean="0"/>
              <a:t>) (i.e., TG, SG, SC).</a:t>
            </a:r>
            <a:endParaRPr lang="en-US" sz="700" dirty="0" smtClean="0"/>
          </a:p>
          <a:p>
            <a:pPr lvl="1">
              <a:buNone/>
            </a:pPr>
            <a:r>
              <a:rPr lang="en-US" dirty="0" smtClean="0"/>
              <a:t>For a </a:t>
            </a:r>
            <a:r>
              <a:rPr lang="en-US" dirty="0" err="1" smtClean="0"/>
              <a:t>SubG</a:t>
            </a:r>
            <a:r>
              <a:rPr lang="en-US" dirty="0" smtClean="0"/>
              <a:t> meeting during a WG session, there are two options:</a:t>
            </a:r>
          </a:p>
          <a:p>
            <a:pPr lvl="1">
              <a:buNone/>
            </a:pPr>
            <a:r>
              <a:rPr lang="en-US" dirty="0" smtClean="0"/>
              <a:t>	1. Maintain a separate document, which should be shown as an “Agenda” on the bottom left of the printed page.  This is a submission on the document server using document, presentation or spreadsheet formats and using appropriate 802.11 submission templates for this purpose.</a:t>
            </a:r>
          </a:p>
          <a:p>
            <a:pPr lvl="1">
              <a:buNone/>
            </a:pPr>
            <a:r>
              <a:rPr lang="en-US" dirty="0" smtClean="0"/>
              <a:t>	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Change to 802.11 OM</a:t>
            </a:r>
            <a:br>
              <a:rPr lang="en-US" dirty="0" smtClean="0"/>
            </a:br>
            <a:r>
              <a:rPr lang="en-US" dirty="0" smtClean="0"/>
              <a:t>New Section: Topic Interest Groups</a:t>
            </a:r>
            <a:endParaRPr lang="en-US" dirty="0"/>
          </a:p>
        </p:txBody>
      </p:sp>
      <p:sp>
        <p:nvSpPr>
          <p:cNvPr id="3" name="Content Placeholder 2"/>
          <p:cNvSpPr>
            <a:spLocks noGrp="1"/>
          </p:cNvSpPr>
          <p:nvPr>
            <p:ph idx="1"/>
          </p:nvPr>
        </p:nvSpPr>
        <p:spPr>
          <a:xfrm>
            <a:off x="457200" y="1828800"/>
            <a:ext cx="8305800" cy="4267200"/>
          </a:xfrm>
        </p:spPr>
        <p:txBody>
          <a:bodyPr/>
          <a:lstStyle/>
          <a:p>
            <a:pPr marL="457200" lvl="0" indent="-457200" fontAlgn="ctr">
              <a:buFont typeface="+mj-lt"/>
              <a:buAutoNum type="arabicPeriod"/>
            </a:pPr>
            <a:r>
              <a:rPr lang="en-US" dirty="0" smtClean="0"/>
              <a:t>Topic Interest Groups</a:t>
            </a:r>
          </a:p>
          <a:p>
            <a:pPr marL="857250" lvl="1" indent="-457200" fontAlgn="ctr">
              <a:buFont typeface="+mj-lt"/>
              <a:buAutoNum type="arabicPeriod"/>
            </a:pPr>
            <a:r>
              <a:rPr lang="en-US" sz="1800" dirty="0" smtClean="0"/>
              <a:t>A </a:t>
            </a:r>
            <a:r>
              <a:rPr lang="en-US" sz="1800" dirty="0" smtClean="0"/>
              <a:t>Topic Interest Group (TIG) </a:t>
            </a:r>
            <a:r>
              <a:rPr lang="en-US" sz="1800" dirty="0" smtClean="0"/>
              <a:t>is a standing committee of the 802.11 working group that is formed to progress a specific topic.</a:t>
            </a:r>
          </a:p>
          <a:p>
            <a:pPr marL="857250" lvl="1" indent="-457200" fontAlgn="ctr">
              <a:buFont typeface="+mj-lt"/>
              <a:buAutoNum type="arabicPeriod"/>
            </a:pPr>
            <a:r>
              <a:rPr lang="en-US" sz="1800" dirty="0" smtClean="0"/>
              <a:t>This group might be used prior to a formal study group to raise awareness and understanding of a potential study group.</a:t>
            </a:r>
          </a:p>
          <a:p>
            <a:pPr marL="857250" lvl="1" indent="-457200" fontAlgn="ctr">
              <a:buFont typeface="+mj-lt"/>
              <a:buAutoNum type="arabicPeriod"/>
            </a:pPr>
            <a:r>
              <a:rPr lang="en-US" sz="1800" dirty="0" smtClean="0"/>
              <a:t>The group follows all the rules for a WG11 standing committee.</a:t>
            </a:r>
          </a:p>
          <a:p>
            <a:pPr marL="857250" lvl="1" indent="-457200" fontAlgn="ctr">
              <a:buFont typeface="+mj-lt"/>
              <a:buAutoNum type="arabicPeriod"/>
            </a:pPr>
            <a:r>
              <a:rPr lang="en-US" sz="1800" dirty="0" smtClean="0"/>
              <a:t>The group is formed by WG motion and dissolved as determined by the WG chair.</a:t>
            </a:r>
          </a:p>
          <a:p>
            <a:pPr marL="1200150" lvl="2" indent="-457200" fontAlgn="ctr">
              <a:buFont typeface="+mj-lt"/>
              <a:buAutoNum type="arabicPeriod"/>
            </a:pPr>
            <a:r>
              <a:rPr lang="en-US" dirty="0" smtClean="0"/>
              <a:t>The group is formed after discussion during a WG plenary during which the goals of the </a:t>
            </a:r>
            <a:r>
              <a:rPr lang="en-US" dirty="0" smtClean="0"/>
              <a:t>TIG </a:t>
            </a:r>
            <a:r>
              <a:rPr lang="en-US" dirty="0" smtClean="0"/>
              <a:t>are identified,  and a motion to form the </a:t>
            </a:r>
            <a:r>
              <a:rPr lang="en-US" dirty="0" smtClean="0"/>
              <a:t>TI</a:t>
            </a:r>
            <a:r>
              <a:rPr lang="en-US" dirty="0" smtClean="0"/>
              <a:t>G </a:t>
            </a:r>
            <a:r>
              <a:rPr lang="en-US" dirty="0" smtClean="0"/>
              <a:t>achieves a simple majority. </a:t>
            </a:r>
          </a:p>
          <a:p>
            <a:pPr marL="1200150" lvl="2" indent="-457200" fontAlgn="ctr">
              <a:buFont typeface="+mj-lt"/>
              <a:buAutoNum type="arabicPeriod"/>
            </a:pPr>
            <a:r>
              <a:rPr lang="en-US" sz="2000" dirty="0" smtClean="0"/>
              <a:t>Typically the group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WG OM Changes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Add new section on “Agendas”</a:t>
            </a:r>
          </a:p>
          <a:p>
            <a:r>
              <a:rPr lang="en-US" dirty="0" smtClean="0"/>
              <a:t>Add new section on “Topic Interest Group”</a:t>
            </a:r>
          </a:p>
          <a:p>
            <a:endParaRPr lang="en-US" dirty="0" smtClean="0"/>
          </a:p>
          <a:p>
            <a:r>
              <a:rPr lang="en-US" dirty="0" smtClean="0"/>
              <a:t>Proposal was presented during Monday’s Opening Plenary – no comment/feedback received</a:t>
            </a:r>
          </a:p>
          <a:p>
            <a:endParaRPr lang="en-US" dirty="0" smtClean="0"/>
          </a:p>
          <a:p>
            <a:r>
              <a:rPr lang="en-US" dirty="0" smtClean="0"/>
              <a:t>Motion to accept the addition of  the two new sections “Agendas” and “Topic Interest Group” in the IEEE 802.11 OM as documented in 11-13/01r2</a:t>
            </a:r>
          </a:p>
          <a:p>
            <a:pPr lvl="1"/>
            <a:r>
              <a:rPr lang="en-US" dirty="0" smtClean="0"/>
              <a:t>Moved: Jon Rosdahl</a:t>
            </a:r>
          </a:p>
          <a:p>
            <a:pPr lvl="1"/>
            <a:r>
              <a:rPr lang="en-US" dirty="0" smtClean="0"/>
              <a:t>2</a:t>
            </a:r>
            <a:r>
              <a:rPr lang="en-US" baseline="30000" dirty="0" smtClean="0"/>
              <a:t>nd</a:t>
            </a:r>
            <a:r>
              <a:rPr lang="en-US" dirty="0" smtClean="0"/>
              <a:t>: </a:t>
            </a:r>
            <a:r>
              <a:rPr lang="en-US" smtClean="0"/>
              <a:t>Mark Hamilton</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IEEE 802 WG P&amp;P Changes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Which duly constituted interims count?</a:t>
            </a:r>
          </a:p>
          <a:p>
            <a:pPr>
              <a:buNone/>
            </a:pPr>
            <a:r>
              <a:rPr lang="en-US" dirty="0" smtClean="0"/>
              <a:t> </a:t>
            </a:r>
            <a:r>
              <a:rPr lang="en-US" dirty="0" smtClean="0"/>
              <a:t>Change the first paragraph </a:t>
            </a:r>
            <a:r>
              <a:rPr lang="en-US" dirty="0" smtClean="0"/>
              <a:t>of “7.2.1.Establishment</a:t>
            </a:r>
            <a:r>
              <a:rPr lang="en-US" dirty="0" smtClean="0"/>
              <a:t>” as shown:</a:t>
            </a:r>
          </a:p>
          <a:p>
            <a:pPr>
              <a:buNone/>
            </a:pPr>
            <a:r>
              <a:rPr lang="en-US" dirty="0" smtClean="0"/>
              <a:t>	– </a:t>
            </a:r>
            <a:r>
              <a:rPr lang="en-US" dirty="0" smtClean="0"/>
              <a:t>one duly constituted recent interim WG or </a:t>
            </a:r>
            <a:r>
              <a:rPr lang="en-US" dirty="0" smtClean="0"/>
              <a:t>Task Group </a:t>
            </a:r>
            <a:r>
              <a:rPr lang="en-US" dirty="0" smtClean="0"/>
              <a:t>session may be substituted for one of the </a:t>
            </a:r>
            <a:r>
              <a:rPr lang="en-US" dirty="0" smtClean="0"/>
              <a:t>two plenary </a:t>
            </a:r>
            <a:r>
              <a:rPr lang="en-US" dirty="0" smtClean="0"/>
              <a:t>sessions required to establish </a:t>
            </a:r>
            <a:r>
              <a:rPr lang="en-US" dirty="0" smtClean="0"/>
              <a:t>membership.  A </a:t>
            </a:r>
            <a:r>
              <a:rPr lang="en-US" dirty="0" smtClean="0"/>
              <a:t>recent interim is any of the interims after the first </a:t>
            </a:r>
            <a:r>
              <a:rPr lang="en-US" dirty="0" smtClean="0"/>
              <a:t>of the </a:t>
            </a:r>
            <a:r>
              <a:rPr lang="en-US" dirty="0" smtClean="0"/>
              <a:t>four most recent </a:t>
            </a:r>
            <a:r>
              <a:rPr lang="en-US" dirty="0" err="1" smtClean="0"/>
              <a:t>plenaries</a:t>
            </a:r>
            <a:r>
              <a:rPr lang="en-US" dirty="0" smtClean="0"/>
              <a:t>.</a:t>
            </a:r>
          </a:p>
          <a:p>
            <a:pPr>
              <a:buNone/>
            </a:pPr>
            <a:r>
              <a:rPr lang="en-US" dirty="0" smtClean="0"/>
              <a:t>Add </a:t>
            </a:r>
            <a:r>
              <a:rPr lang="en-US" dirty="0" smtClean="0"/>
              <a:t>the same sentence to the end of </a:t>
            </a:r>
            <a:r>
              <a:rPr lang="en-US" dirty="0" smtClean="0"/>
              <a:t>the paragraph </a:t>
            </a:r>
            <a:r>
              <a:rPr lang="en-US" dirty="0" smtClean="0"/>
              <a:t>in “7.2.2 Retention” and change </a:t>
            </a:r>
            <a:r>
              <a:rPr lang="en-US" dirty="0" smtClean="0"/>
              <a:t>to “duly </a:t>
            </a:r>
            <a:r>
              <a:rPr lang="en-US" dirty="0" smtClean="0"/>
              <a:t>constituted recent interim”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Chairs Guideline changes</a:t>
            </a:r>
            <a:endParaRPr lang="en-US" dirty="0"/>
          </a:p>
        </p:txBody>
      </p:sp>
      <p:sp>
        <p:nvSpPr>
          <p:cNvPr id="3" name="Content Placeholder 2"/>
          <p:cNvSpPr>
            <a:spLocks noGrp="1"/>
          </p:cNvSpPr>
          <p:nvPr>
            <p:ph idx="1"/>
          </p:nvPr>
        </p:nvSpPr>
        <p:spPr/>
        <p:txBody>
          <a:bodyPr/>
          <a:lstStyle/>
          <a:p>
            <a:r>
              <a:rPr lang="en-US" dirty="0" smtClean="0"/>
              <a:t>IEEE_802_Chairs_guidelines_v13</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OM</a:t>
            </a:r>
            <a:endParaRPr lang="en-US" dirty="0"/>
          </a:p>
        </p:txBody>
      </p:sp>
      <p:sp>
        <p:nvSpPr>
          <p:cNvPr id="3" name="Content Placeholder 2"/>
          <p:cNvSpPr>
            <a:spLocks noGrp="1"/>
          </p:cNvSpPr>
          <p:nvPr>
            <p:ph idx="1"/>
          </p:nvPr>
        </p:nvSpPr>
        <p:spPr/>
        <p:txBody>
          <a:bodyPr/>
          <a:lstStyle/>
          <a:p>
            <a:r>
              <a:rPr lang="en-US" dirty="0" smtClean="0"/>
              <a:t>Changes documented in </a:t>
            </a:r>
            <a:r>
              <a:rPr lang="en-US" dirty="0" smtClean="0"/>
              <a:t>ec-13-0008-02</a:t>
            </a:r>
          </a:p>
          <a:p>
            <a:pPr lvl="1"/>
            <a:r>
              <a:rPr lang="en-US" dirty="0" smtClean="0">
                <a:hlinkClick r:id="rId2"/>
              </a:rPr>
              <a:t>https://</a:t>
            </a:r>
            <a:r>
              <a:rPr lang="en-US" dirty="0" smtClean="0">
                <a:hlinkClick r:id="rId2"/>
              </a:rPr>
              <a:t>mentor.ieee.org/802-ec/dcn/13/ec-13-0008-02-00EC-march-rules-update.pdf</a:t>
            </a:r>
            <a:endParaRPr lang="en-US" dirty="0" smtClean="0"/>
          </a:p>
          <a:p>
            <a:pPr lvl="1"/>
            <a:r>
              <a:rPr lang="en-US" dirty="0" smtClean="0"/>
              <a:t> </a:t>
            </a:r>
          </a:p>
          <a:p>
            <a:pPr lvl="1"/>
            <a:r>
              <a:rPr lang="en-US" dirty="0" smtClean="0"/>
              <a:t>5C ==&gt; CSD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March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19</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xfrm>
            <a:off x="685800" y="1676400"/>
            <a:ext cx="7772400" cy="4648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a:t>
            </a:r>
            <a:r>
              <a:rPr lang="en-US" dirty="0" smtClean="0"/>
              <a:t>Current P&amp;P </a:t>
            </a:r>
            <a:r>
              <a:rPr lang="en-US" dirty="0" smtClean="0"/>
              <a:t>and OM for IEEE-SA, IEEE 802, and IEEE 802.11</a:t>
            </a:r>
          </a:p>
          <a:p>
            <a:pPr>
              <a:buFontTx/>
              <a:buNone/>
            </a:pPr>
            <a:r>
              <a:rPr lang="en-US" dirty="0" smtClean="0"/>
              <a:t>	Introduce proposed change </a:t>
            </a:r>
            <a:r>
              <a:rPr lang="en-US" dirty="0" smtClean="0"/>
              <a:t>to the 802.11 OM</a:t>
            </a:r>
            <a:r>
              <a:rPr lang="en-US" dirty="0" smtClean="0"/>
              <a:t>.</a:t>
            </a:r>
          </a:p>
          <a:p>
            <a:pPr>
              <a:buFontTx/>
              <a:buNone/>
            </a:pPr>
            <a:r>
              <a:rPr lang="en-US" dirty="0" smtClean="0"/>
              <a:t>Wednesday’s </a:t>
            </a:r>
            <a:r>
              <a:rPr lang="en-US" dirty="0" smtClean="0"/>
              <a:t>t</a:t>
            </a:r>
            <a:r>
              <a:rPr lang="en-US" dirty="0" smtClean="0"/>
              <a:t>opics added:</a:t>
            </a:r>
          </a:p>
          <a:p>
            <a:pPr>
              <a:buFontTx/>
              <a:buNone/>
            </a:pPr>
            <a:r>
              <a:rPr lang="en-US" dirty="0" smtClean="0"/>
              <a:t>	</a:t>
            </a:r>
            <a:r>
              <a:rPr lang="en-US" dirty="0" smtClean="0"/>
              <a:t>1. Rule change discussion</a:t>
            </a:r>
          </a:p>
          <a:p>
            <a:pPr lvl="1">
              <a:buFontTx/>
              <a:buNone/>
            </a:pPr>
            <a:r>
              <a:rPr lang="en-US" dirty="0" smtClean="0"/>
              <a:t>802.11 OM and 802 WG P&amp;P and 802 Chairs Guidelines.</a:t>
            </a:r>
            <a:endParaRPr lang="en-US" dirty="0" smtClean="0"/>
          </a:p>
          <a:p>
            <a:pPr>
              <a:buFontTx/>
              <a:buNone/>
            </a:pPr>
            <a:r>
              <a:rPr lang="en-US" dirty="0" smtClean="0"/>
              <a:t>	2. 802.11 WG PAR Review – Comments sent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8</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a:t>
            </a:r>
            <a:r>
              <a:rPr lang="en-US" dirty="0" smtClean="0"/>
              <a:t>IEEE 802 Procedures </a:t>
            </a:r>
            <a:endParaRPr lang="en-US" dirty="0" smtClean="0"/>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(effective 16 Nov 2012), </a:t>
            </a:r>
            <a:endParaRPr lang="en-US" sz="2000" dirty="0" smtClean="0"/>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a:t>
            </a:r>
            <a:r>
              <a:rPr lang="en-US" sz="1600" dirty="0" smtClean="0"/>
              <a:t>(effective 16 Nov 2012) </a:t>
            </a:r>
            <a:endParaRPr lang="en-US" sz="2000" dirty="0" smtClean="0"/>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tooltip="802.11 WG Operation Manual"/>
              </a:rPr>
              <a:t>IEEE 802.11 </a:t>
            </a:r>
            <a:r>
              <a:rPr lang="en-US" sz="2000" dirty="0" smtClean="0">
                <a:hlinkClick r:id="rId7" tooltip="802.11 WG Operation Manual"/>
              </a:rPr>
              <a:t>WG OM</a:t>
            </a:r>
            <a:r>
              <a:rPr lang="en-US" sz="1800" dirty="0" smtClean="0"/>
              <a:t>: (Approved January 2013)</a:t>
            </a:r>
          </a:p>
          <a:p>
            <a:pPr lvl="1"/>
            <a:r>
              <a:rPr lang="en-US" sz="1200" dirty="0" smtClean="0">
                <a:hlinkClick r:id="rId7"/>
              </a:rPr>
              <a:t>https://mentor.ieee.org/802.11/dcn/13/11-13-0001-01-0000-802-11-operations-manual.docx</a:t>
            </a:r>
            <a:endParaRPr lang="en-US" sz="1200" dirty="0" smtClean="0"/>
          </a:p>
          <a:p>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3048</TotalTime>
  <Words>1220</Words>
  <Application>Microsoft Office PowerPoint</Application>
  <PresentationFormat>On-screen Show (4:3)</PresentationFormat>
  <Paragraphs>206</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1st Vice Chair Report March 2013</vt:lpstr>
      <vt:lpstr>Abstract</vt:lpstr>
      <vt:lpstr>Participants, Patents, and Duty to Inform</vt:lpstr>
      <vt:lpstr>Patent Related Links</vt:lpstr>
      <vt:lpstr>Call for Potentially Essential Patents</vt:lpstr>
      <vt:lpstr>Other Guidelines for IEEE WG Meetings</vt:lpstr>
      <vt:lpstr>Current IEEE-SA Rules</vt:lpstr>
      <vt:lpstr>Current IEEE 802 Procedures </vt:lpstr>
      <vt:lpstr>Reminder for Posting Documents</vt:lpstr>
      <vt:lpstr>Proposed change to 802.11OM –  New Section: Agendas</vt:lpstr>
      <vt:lpstr>Slide 11</vt:lpstr>
      <vt:lpstr>Proposed Change to 802.11 OM New Section: Topic Interest Groups</vt:lpstr>
      <vt:lpstr>Wednesday – Mid-Week Plenary</vt:lpstr>
      <vt:lpstr>IEEE 802.11 WG OM Changes</vt:lpstr>
      <vt:lpstr>IEEE 802 WG P&amp;P Changes</vt:lpstr>
      <vt:lpstr>IEEE 802 Chairs Guideline changes</vt:lpstr>
      <vt:lpstr>IEEE 802 OM</vt:lpstr>
      <vt:lpstr>Slide 18</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11-13-0107r2</dc:subject>
  <dc:creator>Jon Rosdahl</dc:creator>
  <cp:lastModifiedBy>jr05</cp:lastModifiedBy>
  <cp:revision>28</cp:revision>
  <cp:lastPrinted>1998-02-10T13:28:06Z</cp:lastPrinted>
  <dcterms:created xsi:type="dcterms:W3CDTF">2012-03-12T21:29:33Z</dcterms:created>
  <dcterms:modified xsi:type="dcterms:W3CDTF">2013-03-20T14:52:56Z</dcterms:modified>
</cp:coreProperties>
</file>