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71" r:id="rId2"/>
    <p:sldId id="272" r:id="rId3"/>
    <p:sldId id="273" r:id="rId4"/>
    <p:sldId id="274" r:id="rId5"/>
    <p:sldId id="275" r:id="rId6"/>
    <p:sldId id="276" r:id="rId7"/>
    <p:sldId id="278" r:id="rId8"/>
    <p:sldId id="289" r:id="rId9"/>
    <p:sldId id="291" r:id="rId10"/>
    <p:sldId id="292" r:id="rId11"/>
    <p:sldId id="293" r:id="rId12"/>
    <p:sldId id="294" r:id="rId13"/>
    <p:sldId id="295" r:id="rId14"/>
    <p:sldId id="296" r:id="rId15"/>
    <p:sldId id="27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54" autoAdjust="0"/>
    <p:restoredTop sz="86466" autoAdjust="0"/>
  </p:normalViewPr>
  <p:slideViewPr>
    <p:cSldViewPr>
      <p:cViewPr varScale="1">
        <p:scale>
          <a:sx n="60" d="100"/>
          <a:sy n="60" d="100"/>
        </p:scale>
        <p:origin x="-19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802.11-13/0187r1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802.11-13/0187r1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2013</a:t>
            </a:r>
            <a:endParaRPr lang="en-US"/>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802.11-13/0187r1</a:t>
            </a:r>
            <a:endParaRPr lang="en-US"/>
          </a:p>
        </p:txBody>
      </p:sp>
      <p:sp>
        <p:nvSpPr>
          <p:cNvPr id="11267" name="Rectangle 3"/>
          <p:cNvSpPr>
            <a:spLocks noGrp="1" noChangeArrowheads="1"/>
          </p:cNvSpPr>
          <p:nvPr>
            <p:ph type="dt" sz="quarter" idx="1"/>
          </p:nvPr>
        </p:nvSpPr>
        <p:spPr>
          <a:noFill/>
        </p:spPr>
        <p:txBody>
          <a:bodyPr/>
          <a:lstStyle/>
          <a:p>
            <a:r>
              <a:rPr lang="en-US" smtClean="0"/>
              <a:t>March  2013</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802.11-13/0187r1</a:t>
            </a:r>
            <a:endParaRPr lang="en-US"/>
          </a:p>
        </p:txBody>
      </p:sp>
      <p:sp>
        <p:nvSpPr>
          <p:cNvPr id="12291" name="Rectangle 3"/>
          <p:cNvSpPr>
            <a:spLocks noGrp="1" noChangeArrowheads="1"/>
          </p:cNvSpPr>
          <p:nvPr>
            <p:ph type="dt" sz="quarter" idx="1"/>
          </p:nvPr>
        </p:nvSpPr>
        <p:spPr>
          <a:noFill/>
        </p:spPr>
        <p:txBody>
          <a:bodyPr/>
          <a:lstStyle/>
          <a:p>
            <a:r>
              <a:rPr lang="en-US" smtClean="0"/>
              <a:t>March  2013</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802.11-13/0187r1</a:t>
            </a:r>
            <a:endParaRPr lang="en-US"/>
          </a:p>
        </p:txBody>
      </p:sp>
      <p:sp>
        <p:nvSpPr>
          <p:cNvPr id="5" name="Date Placeholder 4"/>
          <p:cNvSpPr>
            <a:spLocks noGrp="1"/>
          </p:cNvSpPr>
          <p:nvPr>
            <p:ph type="dt" idx="11"/>
          </p:nvPr>
        </p:nvSpPr>
        <p:spPr/>
        <p:txBody>
          <a:bodyPr/>
          <a:lstStyle/>
          <a:p>
            <a:pPr>
              <a:defRPr/>
            </a:pPr>
            <a:r>
              <a:rPr lang="en-US" smtClean="0"/>
              <a:t>March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802.11-13/0187r1</a:t>
            </a:r>
            <a:endParaRPr lang="en-US"/>
          </a:p>
        </p:txBody>
      </p:sp>
      <p:sp>
        <p:nvSpPr>
          <p:cNvPr id="13315" name="Rectangle 3"/>
          <p:cNvSpPr>
            <a:spLocks noGrp="1" noChangeArrowheads="1"/>
          </p:cNvSpPr>
          <p:nvPr>
            <p:ph type="dt" sz="quarter" idx="1"/>
          </p:nvPr>
        </p:nvSpPr>
        <p:spPr>
          <a:noFill/>
        </p:spPr>
        <p:txBody>
          <a:bodyPr/>
          <a:lstStyle/>
          <a:p>
            <a:r>
              <a:rPr lang="en-US" smtClean="0"/>
              <a:t>March  2013</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6</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802.11-13/0187r1</a:t>
            </a:r>
            <a:endParaRPr lang="en-US"/>
          </a:p>
        </p:txBody>
      </p:sp>
      <p:sp>
        <p:nvSpPr>
          <p:cNvPr id="5" name="Date Placeholder 4"/>
          <p:cNvSpPr>
            <a:spLocks noGrp="1"/>
          </p:cNvSpPr>
          <p:nvPr>
            <p:ph type="dt" idx="11"/>
          </p:nvPr>
        </p:nvSpPr>
        <p:spPr/>
        <p:txBody>
          <a:bodyPr/>
          <a:lstStyle/>
          <a:p>
            <a:pPr>
              <a:defRPr/>
            </a:pPr>
            <a:r>
              <a:rPr lang="en-US" smtClean="0"/>
              <a:t>March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802.11-13/0187r1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grouper.ieee.org/groups/802/PNP/approved/IEEE_802_OM_v11.pdf" TargetMode="External"/><Relationship Id="rId2" Type="http://schemas.openxmlformats.org/officeDocument/2006/relationships/hyperlink" Target="http://standards.ieee.org/about/sasb/audcom/pnp/LMSC.pdf" TargetMode="External"/><Relationship Id="rId1" Type="http://schemas.openxmlformats.org/officeDocument/2006/relationships/slideLayout" Target="../slideLayouts/slideLayout2.xml"/><Relationship Id="rId4" Type="http://schemas.openxmlformats.org/officeDocument/2006/relationships/hyperlink" Target="http://grouper.ieee.org/groups/802/PNP/approved/IEEE_802_WG_PandP_v12.pdf"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3/11-13-0001-01-0000-802-11-operations-manual.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ocuments?is_dcn=2&amp;is_year=2009"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2013</a:t>
            </a:r>
            <a:endParaRPr lang="en-US" dirty="0"/>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1</a:t>
            </a:r>
            <a:r>
              <a:rPr lang="en-US" baseline="30000" dirty="0" smtClean="0"/>
              <a:t>st</a:t>
            </a:r>
            <a:r>
              <a:rPr lang="en-US" dirty="0" smtClean="0"/>
              <a:t> Vice Chair Report March 2013</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2013-03-18</a:t>
            </a:r>
          </a:p>
          <a:p>
            <a:pPr algn="ctr">
              <a:buFontTx/>
              <a:buNone/>
            </a:pPr>
            <a:endParaRPr lang="en-US" sz="2000" b="0" dirty="0" smtClean="0"/>
          </a:p>
        </p:txBody>
      </p:sp>
      <p:graphicFrame>
        <p:nvGraphicFramePr>
          <p:cNvPr id="1026" name="Object 4"/>
          <p:cNvGraphicFramePr>
            <a:graphicFrameLocks noChangeAspect="1"/>
          </p:cNvGraphicFramePr>
          <p:nvPr/>
        </p:nvGraphicFramePr>
        <p:xfrm>
          <a:off x="515938" y="2279650"/>
          <a:ext cx="8112125" cy="2498725"/>
        </p:xfrm>
        <a:graphic>
          <a:graphicData uri="http://schemas.openxmlformats.org/presentationml/2006/ole">
            <p:oleObj spid="_x0000_s1026" name="Document" r:id="rId4" imgW="8238789" imgH="2543732" progId="Word.Document.8">
              <p:embed/>
            </p:oleObj>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802 P&amp;P, 802 OM </a:t>
            </a:r>
            <a:br>
              <a:rPr lang="en-US" dirty="0" smtClean="0"/>
            </a:br>
            <a:r>
              <a:rPr lang="en-US" dirty="0" smtClean="0"/>
              <a:t>and 802 WG P&amp;P</a:t>
            </a:r>
            <a:endParaRPr lang="en-US" dirty="0"/>
          </a:p>
        </p:txBody>
      </p:sp>
      <p:sp>
        <p:nvSpPr>
          <p:cNvPr id="3" name="Content Placeholder 2"/>
          <p:cNvSpPr>
            <a:spLocks noGrp="1"/>
          </p:cNvSpPr>
          <p:nvPr>
            <p:ph idx="1"/>
          </p:nvPr>
        </p:nvSpPr>
        <p:spPr>
          <a:xfrm>
            <a:off x="685800" y="1981200"/>
            <a:ext cx="7772400" cy="4343400"/>
          </a:xfrm>
        </p:spPr>
        <p:txBody>
          <a:bodyPr/>
          <a:lstStyle/>
          <a:p>
            <a:r>
              <a:rPr lang="en-US" dirty="0" smtClean="0">
                <a:hlinkClick r:id="rId2"/>
              </a:rPr>
              <a:t>IEEE 802 Policies &amp; Procedures</a:t>
            </a:r>
            <a:r>
              <a:rPr lang="en-US" dirty="0" smtClean="0"/>
              <a:t> :</a:t>
            </a:r>
          </a:p>
          <a:p>
            <a:pPr lvl="1"/>
            <a:r>
              <a:rPr lang="en-US" dirty="0" smtClean="0">
                <a:hlinkClick r:id="rId2"/>
              </a:rPr>
              <a:t>http://standards.ieee.org/about/sasb/audcom/pnp/LMSC.pdf</a:t>
            </a:r>
            <a:endParaRPr lang="en-GB" u="sng" dirty="0" smtClean="0">
              <a:hlinkClick r:id="rId3" tooltip="IEEE 802 LMSC OM"/>
            </a:endParaRPr>
          </a:p>
          <a:p>
            <a:r>
              <a:rPr lang="en-GB" u="sng" dirty="0" smtClean="0">
                <a:hlinkClick r:id="rId3" tooltip="IEEE 802 LMSC OM"/>
              </a:rPr>
              <a:t>IEEE Project 802 LAN/MAN Standards Committee (LMSC) Operations Manual</a:t>
            </a:r>
            <a:r>
              <a:rPr lang="en-GB" dirty="0" smtClean="0"/>
              <a:t> (LMSC OM)</a:t>
            </a:r>
          </a:p>
          <a:p>
            <a:pPr lvl="1"/>
            <a:r>
              <a:rPr lang="en-US" dirty="0" smtClean="0">
                <a:hlinkClick r:id="rId3"/>
              </a:rPr>
              <a:t>http://grouper.ieee.org/groups/802/PNP/approved/IEEE_802_OM_v11.pdf</a:t>
            </a:r>
            <a:endParaRPr lang="en-US" dirty="0" smtClean="0"/>
          </a:p>
          <a:p>
            <a:r>
              <a:rPr lang="en-GB" u="sng" dirty="0" smtClean="0">
                <a:hlinkClick r:id="rId4" tooltip="802 WG P&amp;P"/>
              </a:rPr>
              <a:t>IEEE Project 802 LAN/MAN Standards Committee (LMSC) Working Group (WG) Policies and Procedures</a:t>
            </a:r>
            <a:r>
              <a:rPr lang="en-GB" dirty="0" smtClean="0"/>
              <a:t> (WG P&amp;P)</a:t>
            </a:r>
          </a:p>
          <a:p>
            <a:pPr lvl="1"/>
            <a:r>
              <a:rPr lang="en-US" dirty="0" smtClean="0">
                <a:hlinkClick r:id="rId4"/>
              </a:rPr>
              <a:t>http://grouper.ieee.org/groups/802/PNP/approved/IEEE_802_WG_PandP_v12.pdf</a:t>
            </a:r>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802.11 OM</a:t>
            </a:r>
            <a:endParaRPr lang="en-US" dirty="0"/>
          </a:p>
        </p:txBody>
      </p:sp>
      <p:sp>
        <p:nvSpPr>
          <p:cNvPr id="3" name="Content Placeholder 2"/>
          <p:cNvSpPr>
            <a:spLocks noGrp="1"/>
          </p:cNvSpPr>
          <p:nvPr>
            <p:ph idx="1"/>
          </p:nvPr>
        </p:nvSpPr>
        <p:spPr/>
        <p:txBody>
          <a:bodyPr/>
          <a:lstStyle/>
          <a:p>
            <a:r>
              <a:rPr lang="en-US" dirty="0" smtClean="0"/>
              <a:t>802.11 WG OM: (Approved January 2013)</a:t>
            </a:r>
          </a:p>
          <a:p>
            <a:pPr lvl="1"/>
            <a:r>
              <a:rPr lang="en-US" dirty="0" smtClean="0">
                <a:hlinkClick r:id="rId2"/>
              </a:rPr>
              <a:t>https://mentor.ieee.org/802.11/dcn/13/11-13-0001-01-0000-802-11-operations-manual.docx</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 to 802.11OM – </a:t>
            </a:r>
            <a:br>
              <a:rPr lang="en-US" dirty="0" smtClean="0"/>
            </a:br>
            <a:r>
              <a:rPr lang="en-US" dirty="0" smtClean="0"/>
              <a:t>New Section: Agendas</a:t>
            </a:r>
            <a:endParaRPr lang="en-US" dirty="0"/>
          </a:p>
        </p:txBody>
      </p:sp>
      <p:sp>
        <p:nvSpPr>
          <p:cNvPr id="3" name="Content Placeholder 2"/>
          <p:cNvSpPr>
            <a:spLocks noGrp="1"/>
          </p:cNvSpPr>
          <p:nvPr>
            <p:ph idx="1"/>
          </p:nvPr>
        </p:nvSpPr>
        <p:spPr>
          <a:xfrm>
            <a:off x="685800" y="1752600"/>
            <a:ext cx="7772400" cy="4724400"/>
          </a:xfrm>
        </p:spPr>
        <p:txBody>
          <a:bodyPr/>
          <a:lstStyle/>
          <a:p>
            <a:pPr marL="457200" indent="-457200">
              <a:buFont typeface="+mj-lt"/>
              <a:buAutoNum type="arabicPeriod"/>
            </a:pPr>
            <a:r>
              <a:rPr lang="en-US" dirty="0" smtClean="0"/>
              <a:t>Agendas</a:t>
            </a:r>
          </a:p>
          <a:p>
            <a:pPr lvl="1">
              <a:buNone/>
            </a:pPr>
            <a:r>
              <a:rPr lang="en-US" dirty="0" smtClean="0"/>
              <a:t>There </a:t>
            </a:r>
            <a:r>
              <a:rPr lang="en-US" dirty="0" smtClean="0"/>
              <a:t>are two types of agenda:  Working Group and Sub Group (</a:t>
            </a:r>
            <a:r>
              <a:rPr lang="en-US" dirty="0" err="1" smtClean="0"/>
              <a:t>SubG</a:t>
            </a:r>
            <a:r>
              <a:rPr lang="en-US" dirty="0" smtClean="0"/>
              <a:t>) (i.e., TG, SG, SC</a:t>
            </a:r>
            <a:r>
              <a:rPr lang="en-US" dirty="0" smtClean="0"/>
              <a:t>).</a:t>
            </a:r>
            <a:endParaRPr lang="en-US" sz="700" dirty="0" smtClean="0"/>
          </a:p>
          <a:p>
            <a:pPr lvl="1">
              <a:buNone/>
            </a:pPr>
            <a:r>
              <a:rPr lang="en-US" dirty="0" smtClean="0"/>
              <a:t>For </a:t>
            </a:r>
            <a:r>
              <a:rPr lang="en-US" dirty="0" smtClean="0"/>
              <a:t>a </a:t>
            </a:r>
            <a:r>
              <a:rPr lang="en-US" dirty="0" err="1" smtClean="0"/>
              <a:t>SubG</a:t>
            </a:r>
            <a:r>
              <a:rPr lang="en-US" dirty="0" smtClean="0"/>
              <a:t> meeting during a WG session, there are two </a:t>
            </a:r>
            <a:r>
              <a:rPr lang="en-US" dirty="0" smtClean="0"/>
              <a:t>options:</a:t>
            </a:r>
          </a:p>
          <a:p>
            <a:pPr lvl="1">
              <a:buNone/>
            </a:pPr>
            <a:r>
              <a:rPr lang="en-US" dirty="0" smtClean="0"/>
              <a:t>	</a:t>
            </a:r>
            <a:r>
              <a:rPr lang="en-US" dirty="0" smtClean="0"/>
              <a:t>1. Maintain </a:t>
            </a:r>
            <a:r>
              <a:rPr lang="en-US" dirty="0" smtClean="0"/>
              <a:t>a separate document, which should be shown as an “Agenda” on the bottom left of the printed page.  This is a submission on the document server using document, presentation or spreadsheet formats and using appropriate 802.11 submission templates for this </a:t>
            </a:r>
            <a:r>
              <a:rPr lang="en-US" dirty="0" smtClean="0"/>
              <a:t>purpose.</a:t>
            </a:r>
          </a:p>
          <a:p>
            <a:pPr lvl="1">
              <a:buNone/>
            </a:pPr>
            <a:r>
              <a:rPr lang="en-US" dirty="0" smtClean="0"/>
              <a:t>	</a:t>
            </a:r>
            <a:r>
              <a:rPr lang="en-US" dirty="0" smtClean="0"/>
              <a:t>2. Include the agenda as a Tab in the WG agenda document by emailing it to the WG chair.</a:t>
            </a:r>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772400" cy="5181600"/>
          </a:xfrm>
        </p:spPr>
        <p:txBody>
          <a:bodyPr/>
          <a:lstStyle/>
          <a:p>
            <a:pPr lvl="1">
              <a:buNone/>
            </a:pPr>
            <a:r>
              <a:rPr lang="en-US" dirty="0" smtClean="0"/>
              <a:t>The WG agenda is a spreadsheet that includes the following:</a:t>
            </a:r>
          </a:p>
          <a:p>
            <a:pPr marL="1543050" lvl="3" indent="-342900">
              <a:buAutoNum type="arabicPeriod"/>
            </a:pPr>
            <a:r>
              <a:rPr lang="en-US" dirty="0" smtClean="0"/>
              <a:t>A graphic showing overall use of time during the session.</a:t>
            </a:r>
          </a:p>
          <a:p>
            <a:pPr marL="1543050" lvl="3" indent="-342900">
              <a:buAutoNum type="arabicPeriod"/>
            </a:pPr>
            <a:r>
              <a:rPr lang="en-US" dirty="0" smtClean="0"/>
              <a:t>One or more tabs for the WG plenary meetings.</a:t>
            </a:r>
          </a:p>
          <a:p>
            <a:pPr marL="1543050" lvl="3" indent="-342900">
              <a:buAutoNum type="arabicPeriod"/>
            </a:pPr>
            <a:r>
              <a:rPr lang="en-US" dirty="0" smtClean="0"/>
              <a:t>A list of a document references for agendas posted on the document server corresponding to </a:t>
            </a:r>
            <a:r>
              <a:rPr lang="en-US" dirty="0" err="1" smtClean="0"/>
              <a:t>SubG</a:t>
            </a:r>
            <a:r>
              <a:rPr lang="en-US" dirty="0" smtClean="0"/>
              <a:t> option 1 above.</a:t>
            </a:r>
          </a:p>
          <a:p>
            <a:pPr marL="1543050" lvl="3" indent="-342900">
              <a:buAutoNum type="arabicPeriod"/>
            </a:pPr>
            <a:r>
              <a:rPr lang="en-US" dirty="0" smtClean="0"/>
              <a:t>One or more tabs supplied by </a:t>
            </a:r>
            <a:r>
              <a:rPr lang="en-US" dirty="0" err="1" smtClean="0"/>
              <a:t>SubGs</a:t>
            </a:r>
            <a:r>
              <a:rPr lang="en-US" dirty="0" smtClean="0"/>
              <a:t> containing their agendas corresponding to </a:t>
            </a:r>
            <a:r>
              <a:rPr lang="en-US" dirty="0" err="1" smtClean="0"/>
              <a:t>SubG</a:t>
            </a:r>
            <a:r>
              <a:rPr lang="en-US" dirty="0" smtClean="0"/>
              <a:t> option 2 above.</a:t>
            </a:r>
            <a:endParaRPr lang="en-US" dirty="0" smtClean="0"/>
          </a:p>
          <a:p>
            <a:pPr marL="457200">
              <a:buNone/>
            </a:pPr>
            <a:r>
              <a:rPr lang="en-US" dirty="0" smtClean="0"/>
              <a:t>	</a:t>
            </a:r>
            <a:r>
              <a:rPr lang="en-US" sz="2000" b="0" dirty="0" smtClean="0"/>
              <a:t>Note that there are timing requirements on the posting of agendas prior to meetings that are specified elsewhere in this document. The choice of format by the TG does not affect these requirements.</a:t>
            </a:r>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Proposed Change to 802.11 OM</a:t>
            </a:r>
            <a:br>
              <a:rPr lang="en-US" dirty="0" smtClean="0"/>
            </a:br>
            <a:r>
              <a:rPr lang="en-US" dirty="0" smtClean="0"/>
              <a:t>New Section: Topic Interest Groups</a:t>
            </a:r>
            <a:endParaRPr lang="en-US" dirty="0"/>
          </a:p>
        </p:txBody>
      </p:sp>
      <p:sp>
        <p:nvSpPr>
          <p:cNvPr id="3" name="Content Placeholder 2"/>
          <p:cNvSpPr>
            <a:spLocks noGrp="1"/>
          </p:cNvSpPr>
          <p:nvPr>
            <p:ph idx="1"/>
          </p:nvPr>
        </p:nvSpPr>
        <p:spPr>
          <a:xfrm>
            <a:off x="457200" y="1828800"/>
            <a:ext cx="8305800" cy="4267200"/>
          </a:xfrm>
        </p:spPr>
        <p:txBody>
          <a:bodyPr/>
          <a:lstStyle/>
          <a:p>
            <a:pPr marL="457200" lvl="0" indent="-457200" fontAlgn="ctr">
              <a:buFont typeface="+mj-lt"/>
              <a:buAutoNum type="arabicPeriod"/>
            </a:pPr>
            <a:r>
              <a:rPr lang="en-US" dirty="0" smtClean="0"/>
              <a:t>Topic Interest Groups</a:t>
            </a:r>
          </a:p>
          <a:p>
            <a:pPr marL="857250" lvl="1" indent="-457200" fontAlgn="ctr">
              <a:buFont typeface="+mj-lt"/>
              <a:buAutoNum type="arabicPeriod"/>
            </a:pPr>
            <a:r>
              <a:rPr lang="en-US" sz="1800" dirty="0" smtClean="0"/>
              <a:t>A </a:t>
            </a:r>
            <a:r>
              <a:rPr lang="en-US" sz="1800" dirty="0" smtClean="0"/>
              <a:t>special interest group is a standing committee of the 802.11 working group that is formed to progress a specific topic.</a:t>
            </a:r>
          </a:p>
          <a:p>
            <a:pPr marL="857250" lvl="1" indent="-457200" fontAlgn="ctr">
              <a:buFont typeface="+mj-lt"/>
              <a:buAutoNum type="arabicPeriod"/>
            </a:pPr>
            <a:r>
              <a:rPr lang="en-US" sz="1800" dirty="0" smtClean="0"/>
              <a:t>This group might be used prior to a formal study group to raise awareness and understanding of a potential study group.</a:t>
            </a:r>
          </a:p>
          <a:p>
            <a:pPr marL="857250" lvl="1" indent="-457200" fontAlgn="ctr">
              <a:buFont typeface="+mj-lt"/>
              <a:buAutoNum type="arabicPeriod"/>
            </a:pPr>
            <a:r>
              <a:rPr lang="en-US" sz="1800" dirty="0" smtClean="0"/>
              <a:t>The group follows all the rules for a WG11 standing committee.</a:t>
            </a:r>
          </a:p>
          <a:p>
            <a:pPr marL="857250" lvl="1" indent="-457200" fontAlgn="ctr">
              <a:buFont typeface="+mj-lt"/>
              <a:buAutoNum type="arabicPeriod"/>
            </a:pPr>
            <a:r>
              <a:rPr lang="en-US" sz="1800" dirty="0" smtClean="0"/>
              <a:t>The group is formed by WG motion and dissolved as determined by the WG </a:t>
            </a:r>
            <a:r>
              <a:rPr lang="en-US" sz="1800" dirty="0" smtClean="0"/>
              <a:t>chair.</a:t>
            </a:r>
          </a:p>
          <a:p>
            <a:pPr marL="1200150" lvl="2" indent="-457200" fontAlgn="ctr">
              <a:buFont typeface="+mj-lt"/>
              <a:buAutoNum type="arabicPeriod"/>
            </a:pPr>
            <a:r>
              <a:rPr lang="en-US" dirty="0" smtClean="0"/>
              <a:t>The </a:t>
            </a:r>
            <a:r>
              <a:rPr lang="en-US" dirty="0" smtClean="0"/>
              <a:t>group is formed after discussion during a WG plenary during which the goals of the SIG are identified,  and a motion to form the SIG achieves a simple majority. </a:t>
            </a:r>
            <a:endParaRPr lang="en-US" dirty="0" smtClean="0"/>
          </a:p>
          <a:p>
            <a:pPr marL="1200150" lvl="2" indent="-457200" fontAlgn="ctr">
              <a:buFont typeface="+mj-lt"/>
              <a:buAutoNum type="arabicPeriod"/>
            </a:pPr>
            <a:r>
              <a:rPr lang="en-US" sz="2000" dirty="0" smtClean="0"/>
              <a:t>Typically </a:t>
            </a:r>
            <a:r>
              <a:rPr lang="en-US" sz="2000" dirty="0" smtClean="0"/>
              <a:t>the group will exist for no more than 6 months.</a:t>
            </a:r>
            <a:endParaRPr lang="en-US" sz="2000"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r>
              <a:rPr lang="en-US" smtClean="0"/>
              <a:t>March 2013</a:t>
            </a:r>
            <a:endParaRPr lang="en-US"/>
          </a:p>
        </p:txBody>
      </p:sp>
      <p:sp>
        <p:nvSpPr>
          <p:cNvPr id="9219" name="Footer Placeholder 4"/>
          <p:cNvSpPr>
            <a:spLocks noGrp="1"/>
          </p:cNvSpPr>
          <p:nvPr>
            <p:ph type="ftr" sz="quarter" idx="11"/>
          </p:nvPr>
        </p:nvSpPr>
        <p:spPr>
          <a:noFill/>
        </p:spPr>
        <p:txBody>
          <a:bodyPr/>
          <a:lstStyle/>
          <a:p>
            <a:r>
              <a:rPr lang="en-US"/>
              <a:t>Jon Rosdahl (CSR)</a:t>
            </a:r>
          </a:p>
        </p:txBody>
      </p:sp>
      <p:sp>
        <p:nvSpPr>
          <p:cNvPr id="9220" name="Slide Number Placeholder 5"/>
          <p:cNvSpPr>
            <a:spLocks noGrp="1"/>
          </p:cNvSpPr>
          <p:nvPr>
            <p:ph type="sldNum" sz="quarter" idx="12"/>
          </p:nvPr>
        </p:nvSpPr>
        <p:spPr>
          <a:noFill/>
        </p:spPr>
        <p:txBody>
          <a:bodyPr/>
          <a:lstStyle/>
          <a:p>
            <a:r>
              <a:rPr lang="en-US"/>
              <a:t>Slide </a:t>
            </a:r>
            <a:fld id="{69A37A91-29EA-446E-A339-5034D2DDCDBB}" type="slidenum">
              <a:rPr lang="en-US"/>
              <a:pPr/>
              <a:t>15</a:t>
            </a:fld>
            <a:endParaRPr lang="en-US"/>
          </a:p>
        </p:txBody>
      </p:sp>
      <p:sp>
        <p:nvSpPr>
          <p:cNvPr id="9221" name="Rectangle 2"/>
          <p:cNvSpPr>
            <a:spLocks noGrp="1" noChangeArrowheads="1"/>
          </p:cNvSpPr>
          <p:nvPr>
            <p:ph type="title"/>
          </p:nvPr>
        </p:nvSpPr>
        <p:spPr/>
        <p:txBody>
          <a:bodyPr/>
          <a:lstStyle/>
          <a:p>
            <a:r>
              <a:rPr lang="en-GB" dirty="0" smtClean="0"/>
              <a:t>References</a:t>
            </a:r>
          </a:p>
        </p:txBody>
      </p:sp>
      <p:sp>
        <p:nvSpPr>
          <p:cNvPr id="9222" name="Rectangle 3"/>
          <p:cNvSpPr>
            <a:spLocks noGrp="1" noChangeArrowheads="1"/>
          </p:cNvSpPr>
          <p:nvPr>
            <p:ph type="body" idx="1"/>
          </p:nvPr>
        </p:nvSpPr>
        <p:spPr/>
        <p:txBody>
          <a:bodyPr/>
          <a:lstStyle/>
          <a:p>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March 2013</a:t>
            </a:r>
            <a:endParaRPr lang="en-US"/>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dirty="0" smtClean="0"/>
              <a:t>This slide contains requested reports and status from the 802.11 1</a:t>
            </a:r>
            <a:r>
              <a:rPr lang="en-US" baseline="30000" dirty="0" smtClean="0"/>
              <a:t>st</a:t>
            </a:r>
            <a:r>
              <a:rPr lang="en-US" dirty="0" smtClean="0"/>
              <a:t> Vice-Chair:</a:t>
            </a:r>
          </a:p>
          <a:p>
            <a:pPr>
              <a:buFontTx/>
              <a:buNone/>
            </a:pPr>
            <a:r>
              <a:rPr lang="en-US" dirty="0" smtClean="0"/>
              <a:t>	Current Patent Slides</a:t>
            </a:r>
          </a:p>
          <a:p>
            <a:pPr>
              <a:buFontTx/>
              <a:buNone/>
            </a:pPr>
            <a:r>
              <a:rPr lang="en-US" dirty="0" smtClean="0"/>
              <a:t>	Current Rules, P&amp;P and OM for IEEE-SA, IEEE 802, and IEEE </a:t>
            </a:r>
            <a:r>
              <a:rPr lang="en-US" dirty="0" smtClean="0"/>
              <a:t>802.11</a:t>
            </a:r>
          </a:p>
          <a:p>
            <a:pPr>
              <a:buFontTx/>
              <a:buNone/>
            </a:pPr>
            <a:r>
              <a:rPr lang="en-US" dirty="0" smtClean="0"/>
              <a:t>Proposed Change to the 802.11 OM.</a:t>
            </a:r>
            <a:endParaRPr lang="en-US" dirty="0" smtClean="0"/>
          </a:p>
          <a:p>
            <a:pPr>
              <a:buFontTx/>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March 2013</a:t>
            </a:r>
            <a:endParaRPr lang="en-US"/>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3</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March 2013</a:t>
            </a:r>
            <a:endParaRPr lang="en-US"/>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4</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March 2013</a:t>
            </a:r>
            <a:endParaRPr lang="en-US"/>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5</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2013</a:t>
            </a:r>
            <a:endParaRPr lang="en-US"/>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6</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2013</a:t>
            </a:r>
            <a:endParaRPr lang="en-US"/>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7</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Dec 2012)</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16 Nov 2012), </a:t>
            </a:r>
          </a:p>
          <a:p>
            <a:pPr lvl="1"/>
            <a:r>
              <a:rPr lang="en-US" sz="1200" dirty="0" smtClean="0">
                <a:hlinkClick r:id="rId4"/>
              </a:rPr>
              <a:t>http://grouper.ieee.org/groups/802/PNP/approved/IEEE_802_OM_v11.pdf</a:t>
            </a:r>
            <a:endParaRPr lang="en-US" sz="1200" dirty="0" smtClean="0"/>
          </a:p>
          <a:p>
            <a:pPr lvl="1">
              <a:buNone/>
            </a:pPr>
            <a:endParaRPr lang="en-US" sz="1200" dirty="0" smtClean="0"/>
          </a:p>
          <a:p>
            <a:r>
              <a:rPr lang="en-US" sz="2000" dirty="0" smtClean="0">
                <a:hlinkClick r:id="rId5" action="ppaction://hlinkfile"/>
              </a:rPr>
              <a:t>IEEE 802 Working Group Policies and Procedures</a:t>
            </a:r>
            <a:r>
              <a:rPr lang="en-US" sz="2000" dirty="0" smtClean="0"/>
              <a:t> (effective 16 Nov 2012) </a:t>
            </a:r>
          </a:p>
          <a:p>
            <a:pPr lvl="1"/>
            <a:r>
              <a:rPr lang="en-US" sz="1400" dirty="0" smtClean="0">
                <a:hlinkClick r:id="rId6"/>
              </a:rPr>
              <a:t>http://grouper.ieee.org/groups/802/PNP/approved/IEEE_802_WG_PandP_v12.pdf</a:t>
            </a:r>
            <a:endParaRPr lang="en-US" sz="1400" dirty="0" smtClean="0"/>
          </a:p>
          <a:p>
            <a:pPr lvl="1"/>
            <a:endParaRPr lang="en-US" sz="1400" dirty="0" smtClean="0"/>
          </a:p>
          <a:p>
            <a:r>
              <a:rPr lang="en-US" sz="2000" dirty="0" smtClean="0">
                <a:hlinkClick r:id="rId7"/>
              </a:rPr>
              <a:t>IEEE 802.11 Operations Manual (WG11 OM)</a:t>
            </a:r>
            <a:r>
              <a:rPr lang="en-US" sz="2000" dirty="0" smtClean="0"/>
              <a:t> </a:t>
            </a:r>
            <a:r>
              <a:rPr lang="en-US" sz="1600" dirty="0" smtClean="0"/>
              <a:t>(Effective July 20, 2012)</a:t>
            </a:r>
          </a:p>
          <a:p>
            <a:pPr lvl="1"/>
            <a:r>
              <a:rPr lang="en-US" sz="1800" dirty="0" smtClean="0">
                <a:hlinkClick r:id="rId7"/>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8"/>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1800" dirty="0" smtClean="0"/>
              <a:t>The current version of the IEEE-SA Standards Board Bylaws is available at: </a:t>
            </a:r>
            <a:endParaRPr lang="en-GB" sz="1800" dirty="0" smtClean="0"/>
          </a:p>
          <a:p>
            <a:r>
              <a:rPr lang="en-US" sz="1600" dirty="0" smtClean="0">
                <a:hlinkClick r:id="rId2"/>
              </a:rPr>
              <a:t>http://standards.ieee.org/develop/policies/bylaws/index.html</a:t>
            </a:r>
            <a:r>
              <a:rPr lang="en-US" sz="1600" dirty="0" smtClean="0"/>
              <a:t> (HTML version) </a:t>
            </a:r>
            <a:endParaRPr lang="en-GB" sz="1600" dirty="0" smtClean="0"/>
          </a:p>
          <a:p>
            <a:r>
              <a:rPr lang="en-US" sz="1600" dirty="0" smtClean="0">
                <a:hlinkClick r:id="rId3"/>
              </a:rPr>
              <a:t>http://standards.ieee.org/develop/policies/bylaws/sb_bylaws.pdf</a:t>
            </a:r>
            <a:r>
              <a:rPr lang="en-US" sz="1600" dirty="0" smtClean="0"/>
              <a:t> (PDF version) </a:t>
            </a:r>
            <a:endParaRPr lang="en-GB" sz="1600" dirty="0" smtClean="0"/>
          </a:p>
          <a:p>
            <a:pPr>
              <a:buNone/>
            </a:pPr>
            <a:endParaRPr lang="en-GB" sz="1800" dirty="0" smtClean="0"/>
          </a:p>
          <a:p>
            <a:r>
              <a:rPr lang="en-US" sz="1800" dirty="0" smtClean="0"/>
              <a:t>The current version of the IEEE-SA Standards Board Operations Manual is available at: </a:t>
            </a:r>
            <a:endParaRPr lang="en-GB" sz="1800" dirty="0" smtClean="0"/>
          </a:p>
          <a:p>
            <a:r>
              <a:rPr lang="en-US" sz="1600" dirty="0" smtClean="0">
                <a:hlinkClick r:id="rId4"/>
              </a:rPr>
              <a:t>http://standards.ieee.org/develop/policies/opman/index.html</a:t>
            </a:r>
            <a:r>
              <a:rPr lang="en-US" sz="1600" dirty="0" smtClean="0"/>
              <a:t> (HTML version) </a:t>
            </a:r>
            <a:endParaRPr lang="en-GB" sz="1600" dirty="0" smtClean="0"/>
          </a:p>
          <a:p>
            <a:r>
              <a:rPr lang="en-US" sz="1600" dirty="0" smtClean="0">
                <a:hlinkClick r:id="rId5"/>
              </a:rPr>
              <a:t>http://standards.ieee.org/develop/policies/opman/sb_om.pdf</a:t>
            </a:r>
            <a:r>
              <a:rPr lang="en-US" sz="1600" dirty="0" smtClean="0"/>
              <a:t> (PDF version) </a:t>
            </a:r>
            <a:endParaRPr lang="en-GB" sz="1600" dirty="0" smtClean="0"/>
          </a:p>
          <a:p>
            <a:endParaRPr lang="en-GB" sz="1800" dirty="0" smtClean="0"/>
          </a:p>
          <a:p>
            <a:r>
              <a:rPr lang="en-US" sz="1800" dirty="0" smtClean="0"/>
              <a:t>The text of the changes made to these documents (approved by SASB/BOG in 2012) can be found at: </a:t>
            </a:r>
            <a:endParaRPr lang="en-GB" sz="1800" dirty="0" smtClean="0"/>
          </a:p>
          <a:p>
            <a:r>
              <a:rPr lang="en-US" sz="1600" dirty="0" smtClean="0">
                <a:hlinkClick r:id="rId6"/>
              </a:rPr>
              <a:t>http://standards.ieee.org/develop/policies/policy_rev.pdf</a:t>
            </a:r>
            <a:endParaRPr lang="en-GB" sz="1600" dirty="0" smtClean="0"/>
          </a:p>
          <a:p>
            <a:pPr>
              <a:buNone/>
            </a:pPr>
            <a:endParaRPr lang="en-GB" sz="1600" dirty="0" smtClean="0"/>
          </a:p>
          <a:p>
            <a:r>
              <a:rPr lang="en-US" sz="1800" dirty="0" smtClean="0"/>
              <a:t>Please read through these changes so that you are familiar with the current P&amp;P.</a:t>
            </a:r>
            <a:endParaRPr lang="en-GB"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1601</TotalTime>
  <Words>1140</Words>
  <Application>Microsoft Office PowerPoint</Application>
  <PresentationFormat>On-screen Show (4:3)</PresentationFormat>
  <Paragraphs>178</Paragraphs>
  <Slides>15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1st Vice Chair Report March 2013</vt:lpstr>
      <vt:lpstr>Abstract</vt:lpstr>
      <vt:lpstr>Participants, Patents, and Duty to Inform</vt:lpstr>
      <vt:lpstr>Patent Related Links</vt:lpstr>
      <vt:lpstr>Call for Potentially Essential Patents</vt:lpstr>
      <vt:lpstr>Other Guidelines for IEEE WG Meetings</vt:lpstr>
      <vt:lpstr>Current Procedures </vt:lpstr>
      <vt:lpstr>Reminder for Posting Documents</vt:lpstr>
      <vt:lpstr>Current IEEE-SA Rules</vt:lpstr>
      <vt:lpstr>Current 802 P&amp;P, 802 OM  and 802 WG P&amp;P</vt:lpstr>
      <vt:lpstr>Current 802.11 OM</vt:lpstr>
      <vt:lpstr>Proposed change to 802.11OM –  New Section: Agendas</vt:lpstr>
      <vt:lpstr>Slide 13</vt:lpstr>
      <vt:lpstr>Proposed Change to 802.11 OM New Section: Topic Interest Groups</vt:lpstr>
      <vt:lpstr>References</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subject>11-13-0107r0</dc:subject>
  <dc:creator>Jon Rosdahl</dc:creator>
  <cp:lastModifiedBy>jr05</cp:lastModifiedBy>
  <cp:revision>26</cp:revision>
  <cp:lastPrinted>1998-02-10T13:28:06Z</cp:lastPrinted>
  <dcterms:created xsi:type="dcterms:W3CDTF">2012-03-12T21:29:33Z</dcterms:created>
  <dcterms:modified xsi:type="dcterms:W3CDTF">2013-03-18T13:22:10Z</dcterms:modified>
</cp:coreProperties>
</file>