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1" r:id="rId2"/>
    <p:sldId id="272" r:id="rId3"/>
    <p:sldId id="273" r:id="rId4"/>
    <p:sldId id="274" r:id="rId5"/>
    <p:sldId id="275" r:id="rId6"/>
    <p:sldId id="276" r:id="rId7"/>
    <p:sldId id="278" r:id="rId8"/>
    <p:sldId id="289" r:id="rId9"/>
    <p:sldId id="291" r:id="rId10"/>
    <p:sldId id="292" r:id="rId11"/>
    <p:sldId id="293" r:id="rId12"/>
    <p:sldId id="27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9" autoAdjust="0"/>
    <p:restoredTop sz="86356" autoAdjust="0"/>
  </p:normalViewPr>
  <p:slideViewPr>
    <p:cSldViewPr>
      <p:cViewPr varScale="1">
        <p:scale>
          <a:sx n="65" d="100"/>
          <a:sy n="65" d="100"/>
        </p:scale>
        <p:origin x="-768" y="-108"/>
      </p:cViewPr>
      <p:guideLst>
        <p:guide orient="horz" pos="2160"/>
        <p:guide pos="2880"/>
      </p:guideLst>
    </p:cSldViewPr>
  </p:slideViewPr>
  <p:outlineViewPr>
    <p:cViewPr>
      <p:scale>
        <a:sx n="33" d="100"/>
        <a:sy n="33" d="100"/>
      </p:scale>
      <p:origin x="0" y="15294"/>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802.11-13/0187r0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802.11-13/0187r0</a:t>
            </a:r>
            <a:endParaRPr lang="en-US"/>
          </a:p>
        </p:txBody>
      </p:sp>
      <p:sp>
        <p:nvSpPr>
          <p:cNvPr id="11267" name="Rectangle 3"/>
          <p:cNvSpPr>
            <a:spLocks noGrp="1" noChangeArrowheads="1"/>
          </p:cNvSpPr>
          <p:nvPr>
            <p:ph type="dt" sz="quarter" idx="1"/>
          </p:nvPr>
        </p:nvSpPr>
        <p:spPr>
          <a:noFill/>
        </p:spPr>
        <p:txBody>
          <a:bodyPr/>
          <a:lstStyle/>
          <a:p>
            <a:r>
              <a:rPr lang="en-US" smtClean="0"/>
              <a:t>March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802.11-13/0187r0</a:t>
            </a:r>
            <a:endParaRPr lang="en-US"/>
          </a:p>
        </p:txBody>
      </p:sp>
      <p:sp>
        <p:nvSpPr>
          <p:cNvPr id="12291" name="Rectangle 3"/>
          <p:cNvSpPr>
            <a:spLocks noGrp="1" noChangeArrowheads="1"/>
          </p:cNvSpPr>
          <p:nvPr>
            <p:ph type="dt" sz="quarter" idx="1"/>
          </p:nvPr>
        </p:nvSpPr>
        <p:spPr>
          <a:noFill/>
        </p:spPr>
        <p:txBody>
          <a:bodyPr/>
          <a:lstStyle/>
          <a:p>
            <a:r>
              <a:rPr lang="en-US" smtClean="0"/>
              <a:t>March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802.11-13/0187r0</a:t>
            </a:r>
            <a:endParaRPr lang="en-US"/>
          </a:p>
        </p:txBody>
      </p:sp>
      <p:sp>
        <p:nvSpPr>
          <p:cNvPr id="5" name="Date Placeholder 4"/>
          <p:cNvSpPr>
            <a:spLocks noGrp="1"/>
          </p:cNvSpPr>
          <p:nvPr>
            <p:ph type="dt" idx="11"/>
          </p:nvPr>
        </p:nvSpPr>
        <p:spPr/>
        <p:txBody>
          <a:bodyPr/>
          <a:lstStyle/>
          <a:p>
            <a:pPr>
              <a:defRPr/>
            </a:pPr>
            <a:r>
              <a:rPr lang="en-US" smtClean="0"/>
              <a:t>March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802.11-13/0187r0</a:t>
            </a:r>
            <a:endParaRPr lang="en-US"/>
          </a:p>
        </p:txBody>
      </p:sp>
      <p:sp>
        <p:nvSpPr>
          <p:cNvPr id="13315" name="Rectangle 3"/>
          <p:cNvSpPr>
            <a:spLocks noGrp="1" noChangeArrowheads="1"/>
          </p:cNvSpPr>
          <p:nvPr>
            <p:ph type="dt" sz="quarter" idx="1"/>
          </p:nvPr>
        </p:nvSpPr>
        <p:spPr>
          <a:noFill/>
        </p:spPr>
        <p:txBody>
          <a:bodyPr/>
          <a:lstStyle/>
          <a:p>
            <a:r>
              <a:rPr lang="en-US" smtClean="0"/>
              <a:t>March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6</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802.11-13/0187r0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grouper.ieee.org/groups/802/PNP/approved/IEEE_802_OM_v11.pdf" TargetMode="External"/><Relationship Id="rId2" Type="http://schemas.openxmlformats.org/officeDocument/2006/relationships/hyperlink" Target="http://standards.ieee.org/about/sasb/audcom/pnp/LMSC.pdf" TargetMode="External"/><Relationship Id="rId1" Type="http://schemas.openxmlformats.org/officeDocument/2006/relationships/slideLayout" Target="../slideLayouts/slideLayout2.xml"/><Relationship Id="rId4" Type="http://schemas.openxmlformats.org/officeDocument/2006/relationships/hyperlink" Target="http://grouper.ieee.org/groups/802/PNP/approved/IEEE_802_WG_PandP_v12.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3/11-13-0001-01-0000-802-11-operations-manual.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ocuments?is_dcn=2&amp;is_year=2009"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a:t>
            </a:r>
            <a:r>
              <a:rPr lang="en-US" dirty="0" smtClean="0"/>
              <a:t>March 2013</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2013-03-18</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a:t>
            </a:r>
            <a:r>
              <a:rPr lang="en-US" dirty="0" smtClean="0"/>
              <a:t>802 P&amp;P, 802 </a:t>
            </a:r>
            <a:r>
              <a:rPr lang="en-US" dirty="0" smtClean="0"/>
              <a:t>OM </a:t>
            </a:r>
            <a:r>
              <a:rPr lang="en-US" dirty="0" smtClean="0"/>
              <a:t/>
            </a:r>
            <a:br>
              <a:rPr lang="en-US" dirty="0" smtClean="0"/>
            </a:br>
            <a:r>
              <a:rPr lang="en-US" dirty="0" smtClean="0"/>
              <a:t>and </a:t>
            </a:r>
            <a:r>
              <a:rPr lang="en-US" dirty="0" smtClean="0"/>
              <a:t>802 WG P&amp;P</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hlinkClick r:id="rId2"/>
              </a:rPr>
              <a:t>IEEE 802 Policies &amp; Procedures</a:t>
            </a:r>
            <a:r>
              <a:rPr lang="en-US" dirty="0" smtClean="0"/>
              <a:t> :</a:t>
            </a:r>
          </a:p>
          <a:p>
            <a:pPr lvl="1"/>
            <a:r>
              <a:rPr lang="en-US" dirty="0" smtClean="0">
                <a:hlinkClick r:id="rId2"/>
              </a:rPr>
              <a:t>http://standards.ieee.org/about/sasb/audcom/pnp/LMSC.pdf</a:t>
            </a:r>
            <a:endParaRPr lang="en-GB" u="sng" dirty="0" smtClean="0">
              <a:hlinkClick r:id="rId3" tooltip="IEEE 802 LMSC OM"/>
            </a:endParaRPr>
          </a:p>
          <a:p>
            <a:r>
              <a:rPr lang="en-GB" u="sng" dirty="0" smtClean="0">
                <a:hlinkClick r:id="rId3" tooltip="IEEE 802 LMSC OM"/>
              </a:rPr>
              <a:t>IEEE </a:t>
            </a:r>
            <a:r>
              <a:rPr lang="en-GB" u="sng" dirty="0" smtClean="0">
                <a:hlinkClick r:id="rId3" tooltip="IEEE 802 LMSC OM"/>
              </a:rPr>
              <a:t>Project 802 LAN/MAN Standards Committee (LMSC) Operations Manual</a:t>
            </a:r>
            <a:r>
              <a:rPr lang="en-GB" dirty="0" smtClean="0"/>
              <a:t> (LMSC OM)</a:t>
            </a:r>
          </a:p>
          <a:p>
            <a:pPr lvl="1"/>
            <a:r>
              <a:rPr lang="en-US" dirty="0" smtClean="0">
                <a:hlinkClick r:id="rId3"/>
              </a:rPr>
              <a:t>http://</a:t>
            </a:r>
            <a:r>
              <a:rPr lang="en-US" dirty="0" smtClean="0">
                <a:hlinkClick r:id="rId3"/>
              </a:rPr>
              <a:t>grouper.ieee.org/groups/802/PNP/approved/IEEE_802_OM_v11.pdf</a:t>
            </a:r>
            <a:endParaRPr lang="en-US" dirty="0" smtClean="0"/>
          </a:p>
          <a:p>
            <a:r>
              <a:rPr lang="en-GB" u="sng" dirty="0" smtClean="0">
                <a:hlinkClick r:id="rId4" tooltip="802 WG P&amp;P"/>
              </a:rPr>
              <a:t>IEEE Project 802 LAN/MAN Standards Committee (LMSC) Working Group (WG) Policies and Procedures</a:t>
            </a:r>
            <a:r>
              <a:rPr lang="en-GB" dirty="0" smtClean="0"/>
              <a:t> (WG P&amp;P)</a:t>
            </a:r>
          </a:p>
          <a:p>
            <a:pPr lvl="1"/>
            <a:r>
              <a:rPr lang="en-US" dirty="0" smtClean="0">
                <a:hlinkClick r:id="rId4"/>
              </a:rPr>
              <a:t>http://grouper.ieee.org/groups/802/PNP/approved/IEEE_802_WG_PandP_v12.pdf</a:t>
            </a:r>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802.11 OM</a:t>
            </a:r>
            <a:endParaRPr lang="en-US" dirty="0"/>
          </a:p>
        </p:txBody>
      </p:sp>
      <p:sp>
        <p:nvSpPr>
          <p:cNvPr id="3" name="Content Placeholder 2"/>
          <p:cNvSpPr>
            <a:spLocks noGrp="1"/>
          </p:cNvSpPr>
          <p:nvPr>
            <p:ph idx="1"/>
          </p:nvPr>
        </p:nvSpPr>
        <p:spPr/>
        <p:txBody>
          <a:bodyPr/>
          <a:lstStyle/>
          <a:p>
            <a:r>
              <a:rPr lang="en-US" dirty="0" smtClean="0"/>
              <a:t>802.11 WG OM: (Approved January 2013)</a:t>
            </a:r>
            <a:endParaRPr lang="en-US" dirty="0" smtClean="0"/>
          </a:p>
          <a:p>
            <a:pPr lvl="1"/>
            <a:r>
              <a:rPr lang="en-US" dirty="0" smtClean="0">
                <a:hlinkClick r:id="rId2"/>
              </a:rPr>
              <a:t>https://</a:t>
            </a:r>
            <a:r>
              <a:rPr lang="en-US" dirty="0" smtClean="0">
                <a:hlinkClick r:id="rId2"/>
              </a:rPr>
              <a:t>mentor.ieee.org/802.11/dcn/13/11-13-0001-01-0000-802-11-operations-manual.docx</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r>
              <a:rPr lang="en-US" smtClean="0"/>
              <a:t>March 2013</a:t>
            </a:r>
            <a:endParaRPr lang="en-US"/>
          </a:p>
        </p:txBody>
      </p:sp>
      <p:sp>
        <p:nvSpPr>
          <p:cNvPr id="9219" name="Footer Placeholder 4"/>
          <p:cNvSpPr>
            <a:spLocks noGrp="1"/>
          </p:cNvSpPr>
          <p:nvPr>
            <p:ph type="ftr" sz="quarter" idx="11"/>
          </p:nvPr>
        </p:nvSpPr>
        <p:spPr>
          <a:noFill/>
        </p:spPr>
        <p:txBody>
          <a:bodyPr/>
          <a:lstStyle/>
          <a:p>
            <a:r>
              <a:rPr lang="en-US"/>
              <a:t>Jon Rosdahl (CSR)</a:t>
            </a:r>
          </a:p>
        </p:txBody>
      </p:sp>
      <p:sp>
        <p:nvSpPr>
          <p:cNvPr id="9220" name="Slide Number Placeholder 5"/>
          <p:cNvSpPr>
            <a:spLocks noGrp="1"/>
          </p:cNvSpPr>
          <p:nvPr>
            <p:ph type="sldNum" sz="quarter" idx="12"/>
          </p:nvPr>
        </p:nvSpPr>
        <p:spPr>
          <a:noFill/>
        </p:spPr>
        <p:txBody>
          <a:bodyPr/>
          <a:lstStyle/>
          <a:p>
            <a:r>
              <a:rPr lang="en-US"/>
              <a:t>Slide </a:t>
            </a:r>
            <a:fld id="{69A37A91-29EA-446E-A339-5034D2DDCDBB}" type="slidenum">
              <a:rPr lang="en-US"/>
              <a:pPr/>
              <a:t>12</a:t>
            </a:fld>
            <a:endParaRPr lang="en-US"/>
          </a:p>
        </p:txBody>
      </p:sp>
      <p:sp>
        <p:nvSpPr>
          <p:cNvPr id="9221" name="Rectangle 2"/>
          <p:cNvSpPr>
            <a:spLocks noGrp="1" noChangeArrowheads="1"/>
          </p:cNvSpPr>
          <p:nvPr>
            <p:ph type="title"/>
          </p:nvPr>
        </p:nvSpPr>
        <p:spPr/>
        <p:txBody>
          <a:bodyPr/>
          <a:lstStyle/>
          <a:p>
            <a:r>
              <a:rPr lang="en-GB" dirty="0" smtClean="0"/>
              <a:t>References</a:t>
            </a:r>
          </a:p>
        </p:txBody>
      </p:sp>
      <p:sp>
        <p:nvSpPr>
          <p:cNvPr id="9222" name="Rectangle 3"/>
          <p:cNvSpPr>
            <a:spLocks noGrp="1" noChangeArrowheads="1"/>
          </p:cNvSpPr>
          <p:nvPr>
            <p:ph type="body" idx="1"/>
          </p:nvPr>
        </p:nvSpPr>
        <p:spPr/>
        <p:txBody>
          <a:bodyPr/>
          <a:lstStyle/>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a:buFontTx/>
              <a:buNone/>
            </a:pPr>
            <a:r>
              <a:rPr lang="en-US" dirty="0" smtClean="0"/>
              <a:t>	Current Patent Slides</a:t>
            </a:r>
          </a:p>
          <a:p>
            <a:pPr>
              <a:buFontTx/>
              <a:buNone/>
            </a:pPr>
            <a:r>
              <a:rPr lang="en-US" dirty="0" smtClean="0"/>
              <a:t>	</a:t>
            </a:r>
            <a:r>
              <a:rPr lang="en-US" dirty="0" smtClean="0"/>
              <a:t>Current Rules</a:t>
            </a:r>
            <a:r>
              <a:rPr lang="en-US" dirty="0" smtClean="0"/>
              <a:t>, P&amp;P and OM for IEEE-SA, IEEE 802, and IEEE 802.11</a:t>
            </a:r>
          </a:p>
          <a:p>
            <a:pPr>
              <a:buFontTx/>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3</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4</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5</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6</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7</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16 Nov 2012), </a:t>
            </a:r>
          </a:p>
          <a:p>
            <a:pPr lvl="1"/>
            <a:r>
              <a:rPr lang="en-US" sz="1200" dirty="0" smtClean="0">
                <a:hlinkClick r:id="rId4"/>
              </a:rPr>
              <a:t>http://grouper.ieee.org/groups/802/PNP/approved/IEEE_802_OM_v11.pdf</a:t>
            </a:r>
            <a:endParaRPr lang="en-US" sz="1200" dirty="0" smtClean="0"/>
          </a:p>
          <a:p>
            <a:pPr lvl="1">
              <a:buNone/>
            </a:pPr>
            <a:endParaRPr lang="en-US" sz="1200" dirty="0" smtClean="0"/>
          </a:p>
          <a:p>
            <a:r>
              <a:rPr lang="en-US" sz="2000" dirty="0" smtClean="0">
                <a:hlinkClick r:id="rId5" action="ppaction://hlinkfile"/>
              </a:rPr>
              <a:t>IEEE 802 Working Group Policies and Procedures</a:t>
            </a:r>
            <a:r>
              <a:rPr lang="en-US" sz="2000" dirty="0" smtClean="0"/>
              <a:t> (effective 16 Nov 2012) </a:t>
            </a:r>
          </a:p>
          <a:p>
            <a:pPr lvl="1"/>
            <a:r>
              <a:rPr lang="en-US" sz="1400" dirty="0" smtClean="0">
                <a:hlinkClick r:id="rId6"/>
              </a:rPr>
              <a:t>http://grouper.ieee.org/groups/802/PNP/approved/IEEE_802_WG_PandP_v12.pdf</a:t>
            </a:r>
            <a:endParaRPr lang="en-US" sz="1400" dirty="0" smtClean="0"/>
          </a:p>
          <a:p>
            <a:pPr lvl="1"/>
            <a:endParaRPr lang="en-US" sz="1400" dirty="0" smtClean="0"/>
          </a:p>
          <a:p>
            <a:r>
              <a:rPr lang="en-US" sz="2000" dirty="0" smtClean="0">
                <a:hlinkClick r:id="rId7"/>
              </a:rPr>
              <a:t>IEEE 802.11 Operations Manual (WG11 OM)</a:t>
            </a:r>
            <a:r>
              <a:rPr lang="en-US" sz="2000" dirty="0" smtClean="0"/>
              <a:t> </a:t>
            </a:r>
            <a:r>
              <a:rPr lang="en-US" sz="1600" dirty="0" smtClean="0"/>
              <a:t>(Effective July 20, 2012)</a:t>
            </a:r>
          </a:p>
          <a:p>
            <a:pPr lvl="1"/>
            <a:r>
              <a:rPr lang="en-US" sz="1800" dirty="0" smtClean="0">
                <a:hlinkClick r:id="rId7"/>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8"/>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a:t>
            </a:r>
            <a:r>
              <a:rPr lang="en-US" dirty="0" smtClean="0"/>
              <a:t>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800" dirty="0" smtClean="0"/>
              <a:t>The current version of the IEEE-SA Standards Board Bylaws is available at: </a:t>
            </a:r>
            <a:endParaRPr lang="en-GB" sz="1800" dirty="0" smtClean="0"/>
          </a:p>
          <a:p>
            <a:r>
              <a:rPr lang="en-US" sz="1600" dirty="0" smtClean="0">
                <a:hlinkClick r:id="rId2"/>
              </a:rPr>
              <a:t>http://standards.ieee.org/develop/policies/bylaws/index.html</a:t>
            </a:r>
            <a:r>
              <a:rPr lang="en-US" sz="1600" dirty="0" smtClean="0"/>
              <a:t> (HTML version) </a:t>
            </a:r>
            <a:endParaRPr lang="en-GB" sz="1600" dirty="0" smtClean="0"/>
          </a:p>
          <a:p>
            <a:r>
              <a:rPr lang="en-US" sz="1600" dirty="0" smtClean="0">
                <a:hlinkClick r:id="rId3"/>
              </a:rPr>
              <a:t>http://standards.ieee.org/develop/policies/bylaws/sb_bylaws.pdf</a:t>
            </a:r>
            <a:r>
              <a:rPr lang="en-US" sz="1600" dirty="0" smtClean="0"/>
              <a:t> (PDF version) </a:t>
            </a:r>
            <a:endParaRPr lang="en-GB" sz="1600" dirty="0" smtClean="0"/>
          </a:p>
          <a:p>
            <a:pPr>
              <a:buNone/>
            </a:pPr>
            <a:endParaRPr lang="en-GB" sz="1800" dirty="0" smtClean="0"/>
          </a:p>
          <a:p>
            <a:r>
              <a:rPr lang="en-US" sz="1800" dirty="0" smtClean="0"/>
              <a:t>The </a:t>
            </a:r>
            <a:r>
              <a:rPr lang="en-US" sz="1800" dirty="0" smtClean="0"/>
              <a:t>current version of the IEEE-SA Standards Board Operations Manual is available at: </a:t>
            </a:r>
            <a:endParaRPr lang="en-GB" sz="1800" dirty="0" smtClean="0"/>
          </a:p>
          <a:p>
            <a:r>
              <a:rPr lang="en-US" sz="1600" dirty="0" smtClean="0">
                <a:hlinkClick r:id="rId4"/>
              </a:rPr>
              <a:t>http://standards.ieee.org/develop/policies/opman/index.html</a:t>
            </a:r>
            <a:r>
              <a:rPr lang="en-US" sz="1600" dirty="0" smtClean="0"/>
              <a:t> (HTML version) </a:t>
            </a:r>
            <a:endParaRPr lang="en-GB" sz="1600" dirty="0" smtClean="0"/>
          </a:p>
          <a:p>
            <a:r>
              <a:rPr lang="en-US" sz="1600" dirty="0" smtClean="0">
                <a:hlinkClick r:id="rId5"/>
              </a:rPr>
              <a:t>http://standards.ieee.org/develop/policies/opman/sb_om.pdf</a:t>
            </a:r>
            <a:r>
              <a:rPr lang="en-US" sz="1600" dirty="0" smtClean="0"/>
              <a:t> (PDF version) </a:t>
            </a:r>
            <a:endParaRPr lang="en-GB" sz="1600" dirty="0" smtClean="0"/>
          </a:p>
          <a:p>
            <a:endParaRPr lang="en-GB" sz="1800" dirty="0" smtClean="0"/>
          </a:p>
          <a:p>
            <a:r>
              <a:rPr lang="en-US" sz="1800" dirty="0" smtClean="0"/>
              <a:t>The text of the changes made to these documents (approved by SASB/BOG in 2012) can be found at: </a:t>
            </a:r>
            <a:endParaRPr lang="en-GB" sz="1800" dirty="0" smtClean="0"/>
          </a:p>
          <a:p>
            <a:r>
              <a:rPr lang="en-US" sz="1600" dirty="0" smtClean="0">
                <a:hlinkClick r:id="rId6"/>
              </a:rPr>
              <a:t>http://standards.ieee.org/develop/policies/policy_rev.pdf</a:t>
            </a:r>
            <a:endParaRPr lang="en-GB" sz="1600" dirty="0" smtClean="0"/>
          </a:p>
          <a:p>
            <a:pPr>
              <a:buNone/>
            </a:pPr>
            <a:endParaRPr lang="en-GB" sz="1600" dirty="0" smtClean="0"/>
          </a:p>
          <a:p>
            <a:r>
              <a:rPr lang="en-US" sz="1800" dirty="0" smtClean="0"/>
              <a:t>Please </a:t>
            </a:r>
            <a:r>
              <a:rPr lang="en-US" sz="1800" dirty="0" smtClean="0"/>
              <a:t>read through these changes so that you are familiar with the current P&amp;P.</a:t>
            </a:r>
            <a:endParaRPr lang="en-GB" sz="1800" dirty="0" smtClean="0"/>
          </a:p>
          <a:p>
            <a:endParaRPr lang="en-US" sz="1800" dirty="0"/>
          </a:p>
        </p:txBody>
      </p:sp>
      <p:sp>
        <p:nvSpPr>
          <p:cNvPr id="4" name="Date Placeholder 3"/>
          <p:cNvSpPr>
            <a:spLocks noGrp="1"/>
          </p:cNvSpPr>
          <p:nvPr>
            <p:ph type="dt" sz="half" idx="10"/>
          </p:nvPr>
        </p:nvSpPr>
        <p:spPr/>
        <p:txBody>
          <a:bodyPr/>
          <a:lstStyle/>
          <a:p>
            <a:pPr>
              <a:defRPr/>
            </a:pPr>
            <a:r>
              <a:rPr lang="en-US" smtClean="0"/>
              <a:t>March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1555</TotalTime>
  <Words>919</Words>
  <Application>Microsoft Office PowerPoint</Application>
  <PresentationFormat>On-screen Show (4:3)</PresentationFormat>
  <Paragraphs>144</Paragraphs>
  <Slides>12</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Document</vt:lpstr>
      <vt:lpstr>1st Vice Chair Report March 2013</vt:lpstr>
      <vt:lpstr>Abstract</vt:lpstr>
      <vt:lpstr>Participants, Patents, and Duty to Inform</vt:lpstr>
      <vt:lpstr>Patent Related Links</vt:lpstr>
      <vt:lpstr>Call for Potentially Essential Patents</vt:lpstr>
      <vt:lpstr>Other Guidelines for IEEE WG Meetings</vt:lpstr>
      <vt:lpstr>Current Procedures </vt:lpstr>
      <vt:lpstr>Reminder for Posting Documents</vt:lpstr>
      <vt:lpstr>Current IEEE-SA Rules</vt:lpstr>
      <vt:lpstr>Current 802 P&amp;P, 802 OM  and 802 WG P&amp;P</vt:lpstr>
      <vt:lpstr>Current 802.11 OM</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11-13-0021r1</dc:subject>
  <dc:creator>Jon Rosdahl</dc:creator>
  <cp:lastModifiedBy>jr05</cp:lastModifiedBy>
  <cp:revision>23</cp:revision>
  <cp:lastPrinted>1998-02-10T13:28:06Z</cp:lastPrinted>
  <dcterms:created xsi:type="dcterms:W3CDTF">2012-03-12T21:29:33Z</dcterms:created>
  <dcterms:modified xsi:type="dcterms:W3CDTF">2013-03-17T03:18:10Z</dcterms:modified>
</cp:coreProperties>
</file>