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73" r:id="rId5"/>
    <p:sldId id="274" r:id="rId6"/>
    <p:sldId id="269" r:id="rId7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66" autoAdjust="0"/>
  </p:normalViewPr>
  <p:slideViewPr>
    <p:cSldViewPr>
      <p:cViewPr varScale="1">
        <p:scale>
          <a:sx n="60" d="100"/>
          <a:sy n="60" d="100"/>
        </p:scale>
        <p:origin x="-76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62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802.11-13/0186r0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802.11-13/0186r0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802.11-13/0186r0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2013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802.11-13/0186r0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2013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2291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D044EE3D-4CCA-41B3-959A-D59068301CF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dirty="0" smtClean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Number attending the meeting (budgeted prior to meeting, final budget )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numbers in red are a negative (loss), and the black are a positive</a:t>
            </a:r>
          </a:p>
          <a:p>
            <a:pPr defTabSz="933450"/>
            <a:r>
              <a:rPr lang="en-US" dirty="0" smtClean="0">
                <a:latin typeface="Times New Roman" pitchFamily="18" charset="0"/>
              </a:rPr>
              <a:t>The Beijing and Okinawa meetings had a sponsor, and so were run on a net zero basis.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11-13/0186r0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2013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Treasurer Report March 2013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2013-3-18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25463" y="2286000"/>
          <a:ext cx="7704137" cy="2743200"/>
        </p:xfrm>
        <a:graphic>
          <a:graphicData uri="http://schemas.openxmlformats.org/presentationml/2006/ole">
            <p:oleObj spid="_x0000_s1026" name="Document" r:id="rId4" imgW="8257888" imgH="2948721" progId="Word.Document.8">
              <p:embed/>
            </p:oleObj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35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82CB204-8F88-4025-B305-BD26943A6CB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2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Treasurer report for March 2013 for the Joint 802.11/.15 Wireless funds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Also reported in 802.15 doc: 15-13-0135-00-0000.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106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C80AD8FF-38CB-406D-A99A-4F9EC981484E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6379F3D5-80A1-4B4E-B2FC-F255381E2AC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3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0813" cy="608013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800" smtClean="0"/>
              <a:t>Treasury Net Worth</a:t>
            </a:r>
            <a:br>
              <a:rPr lang="en-US" sz="2800" smtClean="0"/>
            </a:br>
            <a:r>
              <a:rPr lang="en-US" sz="2400" smtClean="0"/>
              <a:t>(Unaudited)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001000" cy="4648200"/>
          </a:xfrm>
        </p:spPr>
        <p:txBody>
          <a:bodyPr lIns="92075" tIns="46038" rIns="92075" bIns="46038"/>
          <a:lstStyle/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Dec 31, 2012 – $599,205.26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$392,765.18 + 123.43 - $7465.06 + 108.61 = $385,532.16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 $64,502.51 +90,000- $14,285.23 +105,750.00 – 32,294.18  = $213,673.10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dirty="0" smtClean="0"/>
              <a:t>Feb 28</a:t>
            </a:r>
            <a:r>
              <a:rPr lang="en-US" smtClean="0"/>
              <a:t>, </a:t>
            </a:r>
            <a:r>
              <a:rPr lang="en-US" smtClean="0"/>
              <a:t>2013 </a:t>
            </a:r>
            <a:r>
              <a:rPr lang="en-US" dirty="0" smtClean="0"/>
              <a:t>- $450,577.54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IEEE account: $385,532.16 + 108.05 +88.43 = $385,728.64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Face-to-Face:  $213,673.10 +56,700 – 63,953.92 + 6600 -158,170.28 = 64,848.90</a:t>
            </a:r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dirty="0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dirty="0" smtClean="0"/>
          </a:p>
        </p:txBody>
      </p:sp>
      <p:sp>
        <p:nvSpPr>
          <p:cNvPr id="512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Vancouver, Canada – Jan 2013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Registration Income:                	$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208,650               $231,000                  $247,650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Hotel Credits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$3,500                        $  3,500                        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   9,525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Registrations	325                              343	356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	$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227,409              $229,793	    $261,566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AV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17,953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$19,531                      $ 23,518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Financial Fees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11,433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                    $12,550                      $ 15,878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Meeting Planner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39,525                     $39,025                      $ 45,660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Food &amp; Beverage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$95,201                     $92,000                      $107,754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Network Services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41,897                     $42,687                      $ 46,708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Social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12,500                     $14,850                      $ 14,551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Shipping 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7,250                      $ 7,250                       $  6,313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Misc	$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1,650                      $ 1,600                       $  1,184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$(15,259)  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          $4,707.00               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$(4,401)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334000" y="1219200"/>
            <a:ext cx="1905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162800" y="1219200"/>
            <a:ext cx="152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   </a:t>
            </a: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2766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Proposed Budget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Oct 2012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105400" y="1295400"/>
            <a:ext cx="1905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Estimated  Budget  Jan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2013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81800" y="1295400"/>
            <a:ext cx="1905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Final Expenses 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March 2013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Jon Rosdahl, CSR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4E53906-E030-442C-8515-1CE0DFF1B55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21011CB0-A749-4277-8571-BCBFD59FDE7B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dirty="0" smtClean="0"/>
              <a:t>Waikoloa, Hawaii – May 2013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Registration Income:                	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$192,750</a:t>
            </a: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	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Hotel Credits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0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Registrations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300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 dirty="0">
                <a:solidFill>
                  <a:srgbClr val="FF0000"/>
                </a:solidFill>
                <a:ea typeface="MS PGothic" pitchFamily="34" charset="-128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$204,183	</a:t>
            </a:r>
            <a:endParaRPr lang="en-US" sz="1600" b="1" dirty="0">
              <a:solidFill>
                <a:srgbClr val="FF0000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AV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$24,700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Financial Fees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10,683</a:t>
            </a: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Meeting Planner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$37,500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Food &amp; Beverage	$60,000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Network Services	$39,500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Social	$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18,000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Shipping 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$12,250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 dirty="0">
                <a:solidFill>
                  <a:schemeClr val="tx1"/>
                </a:solidFill>
                <a:ea typeface="MS PGothic" pitchFamily="34" charset="-128"/>
              </a:rPr>
              <a:t>Misc	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  1,550	</a:t>
            </a: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 dirty="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 dirty="0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 dirty="0" smtClean="0">
                <a:solidFill>
                  <a:srgbClr val="FF0000"/>
                </a:solidFill>
                <a:ea typeface="MS PGothic" pitchFamily="34" charset="-128"/>
              </a:rPr>
              <a:t>$(10,533)	</a:t>
            </a:r>
            <a:endParaRPr lang="en-US" sz="1600" b="1" dirty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3914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429000" y="12954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 dirty="0">
                <a:solidFill>
                  <a:schemeClr val="tx1"/>
                </a:solidFill>
                <a:ea typeface="MS PGothic" pitchFamily="34" charset="-128"/>
              </a:rPr>
              <a:t>Proposed Budget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Feb </a:t>
            </a: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2013</a:t>
            </a:r>
            <a:endParaRPr lang="en-US" sz="1800" b="1" dirty="0">
              <a:solidFill>
                <a:schemeClr val="tx1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2013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Jon </a:t>
            </a:r>
            <a:r>
              <a:rPr lang="en-GB" dirty="0" err="1" smtClean="0"/>
              <a:t>Rosdahl</a:t>
            </a:r>
            <a:r>
              <a:rPr lang="en-GB" dirty="0" smtClean="0"/>
              <a:t>, CSR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3838B4BB-A4D0-4480-9F10-787314E25A66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B88F9BB2-5D92-4163-B1C0-486E6FDCA691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6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0"/>
            <a:ext cx="7772400" cy="533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143000"/>
            <a:ext cx="3352800" cy="5334000"/>
          </a:xfrm>
        </p:spPr>
        <p:txBody>
          <a:bodyPr wrap="square" lIns="92075" tIns="46038" rIns="92075" bIns="46038"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491 - Singapore ($22,077 - </a:t>
            </a:r>
            <a:r>
              <a:rPr lang="en-US" sz="1200" dirty="0" smtClean="0">
                <a:solidFill>
                  <a:srgbClr val="FF0000"/>
                </a:solidFill>
              </a:rPr>
              <a:t>$32,319</a:t>
            </a:r>
            <a:r>
              <a:rPr lang="en-US" sz="1200" dirty="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714 - Berlin (</a:t>
            </a:r>
            <a:r>
              <a:rPr lang="en-US" sz="1200" dirty="0" smtClean="0">
                <a:solidFill>
                  <a:srgbClr val="FF0000"/>
                </a:solidFill>
              </a:rPr>
              <a:t>$25, 914</a:t>
            </a:r>
            <a:r>
              <a:rPr lang="en-US" sz="1200" dirty="0" smtClean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523 - Cairns (Australia) (</a:t>
            </a:r>
            <a:r>
              <a:rPr lang="en-US" sz="1200" dirty="0" smtClean="0">
                <a:solidFill>
                  <a:srgbClr val="FF0000"/>
                </a:solidFill>
              </a:rPr>
              <a:t>$60,750 - $51,375</a:t>
            </a:r>
            <a:r>
              <a:rPr lang="en-US" sz="1200" dirty="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350 - Melbourne (</a:t>
            </a:r>
            <a:r>
              <a:rPr lang="en-US" sz="1200" dirty="0" smtClean="0">
                <a:solidFill>
                  <a:srgbClr val="FF0000"/>
                </a:solidFill>
              </a:rPr>
              <a:t>$38,855 - $23,184</a:t>
            </a:r>
            <a:r>
              <a:rPr lang="en-US" sz="1200" dirty="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478 - Montreal (</a:t>
            </a:r>
            <a:r>
              <a:rPr lang="en-US" sz="1200" dirty="0" smtClean="0">
                <a:solidFill>
                  <a:srgbClr val="FF0000"/>
                </a:solidFill>
              </a:rPr>
              <a:t>$750 </a:t>
            </a:r>
            <a:r>
              <a:rPr lang="en-US" sz="1200" dirty="0" smtClean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 439 - Hawaii (</a:t>
            </a:r>
            <a:r>
              <a:rPr lang="en-US" sz="1200" dirty="0" smtClean="0">
                <a:solidFill>
                  <a:srgbClr val="FF0000"/>
                </a:solidFill>
              </a:rPr>
              <a:t>$28,200</a:t>
            </a:r>
            <a:r>
              <a:rPr lang="en-US" sz="1200" dirty="0" smtClean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361 - Taipei (</a:t>
            </a:r>
            <a:r>
              <a:rPr lang="en-US" sz="1200" dirty="0" smtClean="0">
                <a:solidFill>
                  <a:srgbClr val="FF0000"/>
                </a:solidFill>
              </a:rPr>
              <a:t>$126,352 - $24,636</a:t>
            </a:r>
            <a:r>
              <a:rPr lang="en-US" sz="1200" dirty="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379 – Hawaii (</a:t>
            </a:r>
            <a:r>
              <a:rPr lang="en-US" sz="1200" dirty="0" smtClean="0">
                <a:solidFill>
                  <a:srgbClr val="FF0000"/>
                </a:solidFill>
              </a:rPr>
              <a:t>$13,343 </a:t>
            </a:r>
            <a:r>
              <a:rPr lang="en-US" sz="1200" dirty="0" smtClean="0"/>
              <a:t>-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5800" y="1066800"/>
            <a:ext cx="3733800" cy="5334000"/>
          </a:xfrm>
        </p:spPr>
        <p:txBody>
          <a:bodyPr lIns="92075" tIns="46038" rIns="92075" bIns="46038"/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2009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355 – LA ($4,724 - $9,835)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344 – Montreal ($8,676 - $29,948)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500 – Hawaii ($16,793 - $17,330)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2010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428 – LA ($9,000 - $33,841)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426 - Beijing ($0)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384 – Hawaii ($1,161- $316)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2011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410 – LA ($13,378 - $29,080)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351 – Indian Wells (</a:t>
            </a:r>
            <a:r>
              <a:rPr lang="en-US" sz="1200" dirty="0" smtClean="0">
                <a:solidFill>
                  <a:srgbClr val="FF0000"/>
                </a:solidFill>
              </a:rPr>
              <a:t>$9,128 </a:t>
            </a:r>
            <a:r>
              <a:rPr lang="en-US" sz="1200" dirty="0" smtClean="0"/>
              <a:t>– $20,536)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dirty="0" smtClean="0"/>
              <a:t>313 – Okinawa (</a:t>
            </a:r>
            <a:r>
              <a:rPr lang="en-US" sz="1200" dirty="0" smtClean="0">
                <a:solidFill>
                  <a:srgbClr val="FF0000"/>
                </a:solidFill>
              </a:rPr>
              <a:t>$22,669 </a:t>
            </a:r>
            <a:r>
              <a:rPr lang="en-US" sz="1200" dirty="0" smtClean="0"/>
              <a:t>– $0)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/>
              <a:t>2012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359 – Jacksonville ($16,398 - $30,931.52)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335 – Atlanta (</a:t>
            </a:r>
            <a:r>
              <a:rPr lang="en-US" sz="1400" dirty="0" smtClean="0">
                <a:solidFill>
                  <a:srgbClr val="FF0000"/>
                </a:solidFill>
              </a:rPr>
              <a:t>$680</a:t>
            </a:r>
            <a:r>
              <a:rPr lang="en-US" sz="1400" dirty="0" smtClean="0"/>
              <a:t> -   </a:t>
            </a:r>
            <a:r>
              <a:rPr lang="en-US" sz="1400" dirty="0" smtClean="0">
                <a:solidFill>
                  <a:srgbClr val="FF0000"/>
                </a:solidFill>
              </a:rPr>
              <a:t>$100.35</a:t>
            </a:r>
            <a:r>
              <a:rPr lang="en-US" sz="1400" dirty="0" smtClean="0"/>
              <a:t>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dirty="0" smtClean="0"/>
              <a:t>314 – Indian Wells (</a:t>
            </a:r>
            <a:r>
              <a:rPr lang="en-US" sz="1400" dirty="0" smtClean="0">
                <a:solidFill>
                  <a:srgbClr val="FF0000"/>
                </a:solidFill>
                <a:ea typeface="MS PGothic" pitchFamily="34" charset="-128"/>
              </a:rPr>
              <a:t>$7,665 -  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$ </a:t>
            </a:r>
            <a:r>
              <a:rPr lang="en-US" sz="1400" i="1" dirty="0" smtClean="0">
                <a:solidFill>
                  <a:schemeClr val="tx1"/>
                </a:solidFill>
                <a:ea typeface="MS PGothic" pitchFamily="34" charset="-128"/>
              </a:rPr>
              <a:t>15,480</a:t>
            </a:r>
            <a:r>
              <a:rPr lang="en-US" sz="1400" dirty="0" smtClean="0">
                <a:solidFill>
                  <a:schemeClr val="tx1"/>
                </a:solidFill>
                <a:ea typeface="MS PGothic" pitchFamily="34" charset="-128"/>
              </a:rPr>
              <a:t>)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15888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b="1" dirty="0" smtClean="0">
                <a:solidFill>
                  <a:schemeClr val="tx1"/>
                </a:solidFill>
                <a:ea typeface="MS PGothic" pitchFamily="34" charset="-128"/>
              </a:rPr>
              <a:t>2013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356 –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Vancouver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 (</a:t>
            </a:r>
            <a:r>
              <a:rPr lang="en-US" sz="1600" dirty="0" smtClean="0">
                <a:solidFill>
                  <a:srgbClr val="FF0000"/>
                </a:solidFill>
                <a:ea typeface="MS PGothic" pitchFamily="34" charset="-128"/>
              </a:rPr>
              <a:t>$15,259 -  $ 4,401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       -- </a:t>
            </a:r>
            <a:r>
              <a:rPr lang="en-US" sz="1600" b="1" dirty="0" smtClean="0">
                <a:solidFill>
                  <a:schemeClr val="tx1"/>
                </a:solidFill>
                <a:ea typeface="MS PGothic" pitchFamily="34" charset="-128"/>
              </a:rPr>
              <a:t>Hawaii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 (</a:t>
            </a:r>
            <a:r>
              <a:rPr lang="en-US" sz="1600" dirty="0" smtClean="0">
                <a:solidFill>
                  <a:srgbClr val="FF0000"/>
                </a:solidFill>
                <a:ea typeface="MS PGothic" pitchFamily="34" charset="-128"/>
              </a:rPr>
              <a:t>$10,532 </a:t>
            </a:r>
            <a:r>
              <a:rPr lang="en-US" sz="1600" dirty="0" smtClean="0">
                <a:solidFill>
                  <a:schemeClr val="tx1"/>
                </a:solidFill>
                <a:ea typeface="MS PGothic" pitchFamily="34" charset="-128"/>
              </a:rPr>
              <a:t>- )</a:t>
            </a:r>
            <a:endParaRPr lang="en-US" sz="1400" dirty="0" smtClean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8850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2" name="Footer Placeholder 1"/>
          <p:cNvSpPr txBox="1">
            <a:spLocks noGrp="1"/>
          </p:cNvSpPr>
          <p:nvPr/>
        </p:nvSpPr>
        <p:spPr bwMode="auto">
          <a:xfrm>
            <a:off x="5943600" y="64770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 dirty="0">
                <a:solidFill>
                  <a:srgbClr val="000000"/>
                </a:solidFill>
                <a:ea typeface="MS PGothic" pitchFamily="34" charset="-128"/>
              </a:rPr>
              <a:t>Ben Rolfe </a:t>
            </a:r>
            <a:r>
              <a:rPr lang="en-US" sz="1200" dirty="0" smtClean="0">
                <a:solidFill>
                  <a:srgbClr val="000000"/>
                </a:solidFill>
                <a:ea typeface="MS PGothic" pitchFamily="34" charset="-128"/>
              </a:rPr>
              <a:t>, BCA</a:t>
            </a:r>
            <a:endParaRPr lang="en-US" sz="1200" dirty="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2386</TotalTime>
  <Words>652</Words>
  <Application>Microsoft Office PowerPoint</Application>
  <PresentationFormat>On-screen Show (4:3)</PresentationFormat>
  <Paragraphs>155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Treasurer Report March 2013</vt:lpstr>
      <vt:lpstr>Abstract</vt:lpstr>
      <vt:lpstr>Treasury Net Worth (Unaudited)</vt:lpstr>
      <vt:lpstr>Vancouver, Canada – Jan 2013</vt:lpstr>
      <vt:lpstr>Waikoloa, Hawaii – May 2013</vt:lpstr>
      <vt:lpstr>Historical Attendance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 Report March 2013</dc:title>
  <dc:creator>Jon Rosdahl</dc:creator>
  <cp:keywords>March 2013</cp:keywords>
  <cp:lastModifiedBy>jr05</cp:lastModifiedBy>
  <cp:revision>29</cp:revision>
  <cp:lastPrinted>1601-01-01T00:00:00Z</cp:lastPrinted>
  <dcterms:created xsi:type="dcterms:W3CDTF">2012-05-13T15:07:35Z</dcterms:created>
  <dcterms:modified xsi:type="dcterms:W3CDTF">2013-03-18T03:24:16Z</dcterms:modified>
</cp:coreProperties>
</file>