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6" r:id="rId4"/>
    <p:sldId id="304" r:id="rId5"/>
    <p:sldId id="303" r:id="rId6"/>
    <p:sldId id="306" r:id="rId7"/>
    <p:sldId id="305" r:id="rId8"/>
    <p:sldId id="307" r:id="rId9"/>
    <p:sldId id="302" r:id="rId10"/>
    <p:sldId id="301" r:id="rId11"/>
  </p:sldIdLst>
  <p:sldSz cx="9144000" cy="6858000" type="screen4x3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76" y="-1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80"/>
        <p:guide pos="227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28-Jan-13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5238" y="725488"/>
            <a:ext cx="478313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Philippe Klein, 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384047" y="1369377"/>
            <a:ext cx="8458200" cy="14557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7"/>
          </p:nvPr>
        </p:nvSpPr>
        <p:spPr>
          <a:xfrm>
            <a:off x="314324" y="6462707"/>
            <a:ext cx="8549640" cy="138499"/>
          </a:xfrm>
        </p:spPr>
        <p:txBody>
          <a:bodyPr anchor="b"/>
          <a:lstStyle>
            <a:lvl1pPr marL="0" indent="0">
              <a:spcBef>
                <a:spcPts val="200"/>
              </a:spcBef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90500" y="6409824"/>
            <a:ext cx="8791575" cy="16927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4102647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Philippe Klein, 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Philippe Klein, 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Philippe Klein, Broadcom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Philippe Klein, 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Philippe Klein, Broadcom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Philippe Klein, Broadcom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Philippe Klein, 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Philippe Klein, 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Philippe Klein, 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11-13/0184r1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1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etieee802/download/802.1AS-201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ndards.ieee.org/getieee802/download/802.1Q-2011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Philippe Klein, 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mtClean="0">
                <a:ea typeface="ＭＳ Ｐゴシック" pitchFamily="34" charset="-128"/>
              </a:rPr>
              <a:t>CSN &amp; 802.11 BSS Bridging</a:t>
            </a:r>
            <a:endParaRPr lang="en-US" altLang="zh-TW" dirty="0">
              <a:ea typeface="ＭＳ Ｐゴシック" pitchFamily="34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2013-01-26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607633"/>
              </p:ext>
            </p:extLst>
          </p:nvPr>
        </p:nvGraphicFramePr>
        <p:xfrm>
          <a:off x="514350" y="2276475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36552" imgH="2538180" progId="Word.Document.8">
                  <p:embed/>
                </p:oleObj>
              </mc:Choice>
              <mc:Fallback>
                <p:oleObj name="Document" r:id="rId4" imgW="8236552" imgH="25381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  <a:endParaRPr lang="en-GB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[1] </a:t>
            </a:r>
            <a:r>
              <a:rPr lang="en-US" dirty="0" smtClean="0"/>
              <a:t>IEEE 802.1AS, Annex E</a:t>
            </a:r>
          </a:p>
          <a:p>
            <a:pPr lvl="1"/>
            <a:r>
              <a:rPr lang="en-US" dirty="0" smtClean="0">
                <a:hlinkClick r:id="rId3"/>
              </a:rPr>
              <a:t>	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standards.ieee.org/getieee802/download/802.1AS-2011.pdf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[</a:t>
            </a:r>
            <a:r>
              <a:rPr lang="en-US" dirty="0" smtClean="0"/>
              <a:t>2] IEEE 802.1Q-2011, Annex C </a:t>
            </a:r>
            <a:r>
              <a:rPr lang="en-US" dirty="0" smtClean="0">
                <a:hlinkClick r:id="rId4"/>
              </a:rPr>
              <a:t>http://standards.ieee.org/getieee802/download/802.1Q-2011.pdf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531D307C-65C7-4BB3-B44A-1501D36803F7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Philippe Klein, 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906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Abstract</a:t>
            </a:r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describes </a:t>
            </a:r>
            <a:r>
              <a:rPr lang="en-GB" dirty="0" smtClean="0"/>
              <a:t>the duality of  BSS L2 </a:t>
            </a:r>
            <a:r>
              <a:rPr lang="en-GB" dirty="0" smtClean="0"/>
              <a:t>Bridge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Philippe Klein, 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" charset="0"/>
              </a:rPr>
              <a:t>The “BSS Bridge” Model is a function of the protocol </a:t>
            </a:r>
            <a:endParaRPr lang="en-US" dirty="0" smtClean="0">
              <a:cs typeface="Arial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Arial" charset="0"/>
              </a:rPr>
              <a:t>For P2P protocol the P2P model applies:</a:t>
            </a:r>
          </a:p>
          <a:p>
            <a:pPr>
              <a:buFontTx/>
              <a:buChar char="-"/>
            </a:pPr>
            <a:r>
              <a:rPr lang="en-US" dirty="0" smtClean="0">
                <a:cs typeface="Arial" charset="0"/>
              </a:rPr>
              <a:t>but should take advantage of the 802.11 Multicast capability to send MC messages</a:t>
            </a:r>
          </a:p>
          <a:p>
            <a:pPr lvl="1">
              <a:buFontTx/>
              <a:buChar char="-"/>
            </a:pPr>
            <a:r>
              <a:rPr lang="en-US" dirty="0">
                <a:cs typeface="Arial" charset="0"/>
              </a:rPr>
              <a:t>V</a:t>
            </a:r>
            <a:r>
              <a:rPr lang="en-US" dirty="0" smtClean="0">
                <a:cs typeface="Arial" charset="0"/>
              </a:rPr>
              <a:t>irtual MAC port for Multicast</a:t>
            </a:r>
          </a:p>
          <a:p>
            <a:pPr marL="0" indent="0"/>
            <a:r>
              <a:rPr lang="en-US" dirty="0" smtClean="0">
                <a:cs typeface="Arial" charset="0"/>
              </a:rPr>
              <a:t>For protocol that requires AP functions, the “distributed Bridge” model applies:</a:t>
            </a:r>
          </a:p>
          <a:p>
            <a:pPr lvl="1">
              <a:buFontTx/>
              <a:buChar char="-"/>
            </a:pPr>
            <a:r>
              <a:rPr lang="en-US" dirty="0">
                <a:cs typeface="Arial" charset="0"/>
              </a:rPr>
              <a:t>Such  </a:t>
            </a:r>
            <a:r>
              <a:rPr lang="en-US" dirty="0" smtClean="0">
                <a:cs typeface="Arial" charset="0"/>
              </a:rPr>
              <a:t>BW reservation, encryption, …</a:t>
            </a:r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Philippe Klein, 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967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-802.1AS Timing Protocol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Philippe Klein,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165392"/>
              </p:ext>
            </p:extLst>
          </p:nvPr>
        </p:nvGraphicFramePr>
        <p:xfrm>
          <a:off x="609600" y="1768475"/>
          <a:ext cx="4108450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Visio" r:id="rId3" imgW="5081621" imgH="5088106" progId="Visio.Drawing.11">
                  <p:embed/>
                </p:oleObj>
              </mc:Choice>
              <mc:Fallback>
                <p:oleObj name="Visio" r:id="rId3" imgW="5081621" imgH="508810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768475"/>
                        <a:ext cx="4108450" cy="42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9307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- 802.1AS Timing Protocol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Philippe Klein,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455569"/>
              </p:ext>
            </p:extLst>
          </p:nvPr>
        </p:nvGraphicFramePr>
        <p:xfrm>
          <a:off x="609600" y="1768475"/>
          <a:ext cx="4108450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Visio" r:id="rId3" imgW="5081621" imgH="5088106" progId="Visio.Drawing.11">
                  <p:embed/>
                </p:oleObj>
              </mc:Choice>
              <mc:Fallback>
                <p:oleObj name="Visio" r:id="rId3" imgW="5081621" imgH="508810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768475"/>
                        <a:ext cx="4108450" cy="42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67727587"/>
              </p:ext>
            </p:extLst>
          </p:nvPr>
        </p:nvGraphicFramePr>
        <p:xfrm>
          <a:off x="4732337" y="1905000"/>
          <a:ext cx="4106863" cy="411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Visio" r:id="rId5" imgW="5081621" imgH="5088106" progId="Visio.Drawing.11">
                  <p:embed/>
                </p:oleObj>
              </mc:Choice>
              <mc:Fallback>
                <p:oleObj name="Visio" r:id="rId5" imgW="5081621" imgH="5088106" progId="Visio.Drawing.11">
                  <p:embed/>
                  <p:pic>
                    <p:nvPicPr>
                      <p:cNvPr id="0" name="Content Placeholder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2337" y="1905000"/>
                        <a:ext cx="4106863" cy="411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ight Arrow 9"/>
          <p:cNvSpPr/>
          <p:nvPr/>
        </p:nvSpPr>
        <p:spPr bwMode="auto">
          <a:xfrm>
            <a:off x="4343400" y="3733800"/>
            <a:ext cx="685800" cy="3810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486400" y="2438400"/>
            <a:ext cx="2286000" cy="9144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5774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–MSRP BW </a:t>
            </a:r>
            <a:r>
              <a:rPr lang="en-US" dirty="0"/>
              <a:t>R</a:t>
            </a:r>
            <a:r>
              <a:rPr lang="en-US" dirty="0" smtClean="0"/>
              <a:t>eservation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Philippe Klein,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793003"/>
              </p:ext>
            </p:extLst>
          </p:nvPr>
        </p:nvGraphicFramePr>
        <p:xfrm>
          <a:off x="152400" y="2745726"/>
          <a:ext cx="4495800" cy="2969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Visio" r:id="rId3" imgW="3576266" imgH="2361660" progId="Visio.Drawing.11">
                  <p:embed/>
                </p:oleObj>
              </mc:Choice>
              <mc:Fallback>
                <p:oleObj name="Visio" r:id="rId3" imgW="3576266" imgH="236166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2745726"/>
                        <a:ext cx="4495800" cy="2969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3119215"/>
              </p:ext>
            </p:extLst>
          </p:nvPr>
        </p:nvGraphicFramePr>
        <p:xfrm>
          <a:off x="4668414" y="1831325"/>
          <a:ext cx="4170786" cy="3596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Visio" r:id="rId5" imgW="2888574" imgH="2658083" progId="Visio.Drawing.11">
                  <p:embed/>
                </p:oleObj>
              </mc:Choice>
              <mc:Fallback>
                <p:oleObj name="Visio" r:id="rId5" imgW="2888574" imgH="2658083" progId="Visio.Drawing.11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8414" y="1831325"/>
                        <a:ext cx="4170786" cy="3596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3597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Philippe Klein,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9600" y="685800"/>
            <a:ext cx="7770813" cy="1065213"/>
          </a:xfrm>
        </p:spPr>
        <p:txBody>
          <a:bodyPr/>
          <a:lstStyle/>
          <a:p>
            <a:r>
              <a:rPr lang="en-US" dirty="0" smtClean="0"/>
              <a:t>Example –MSRP BW </a:t>
            </a:r>
            <a:r>
              <a:rPr lang="en-US" dirty="0"/>
              <a:t>R</a:t>
            </a:r>
            <a:r>
              <a:rPr lang="en-US" dirty="0" smtClean="0"/>
              <a:t>eservation Protocol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19201070"/>
              </p:ext>
            </p:extLst>
          </p:nvPr>
        </p:nvGraphicFramePr>
        <p:xfrm>
          <a:off x="685800" y="2133600"/>
          <a:ext cx="7782362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Visio" r:id="rId3" imgW="5816600" imgH="2219257" progId="Visio.Drawing.11">
                  <p:embed/>
                </p:oleObj>
              </mc:Choice>
              <mc:Fallback>
                <p:oleObj name="Visio" r:id="rId3" imgW="5816600" imgH="2219257" progId="Visio.Drawing.11">
                  <p:embed/>
                  <p:pic>
                    <p:nvPicPr>
                      <p:cNvPr id="0" name="Content Placeholder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7782362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780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Philippe Klein,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9600" y="685800"/>
            <a:ext cx="7770813" cy="1065213"/>
          </a:xfrm>
        </p:spPr>
        <p:txBody>
          <a:bodyPr/>
          <a:lstStyle/>
          <a:p>
            <a:r>
              <a:rPr lang="en-US" dirty="0" smtClean="0"/>
              <a:t>Proposal - MSRP BW </a:t>
            </a:r>
            <a:r>
              <a:rPr lang="en-US" dirty="0"/>
              <a:t>R</a:t>
            </a:r>
            <a:r>
              <a:rPr lang="en-US" dirty="0" smtClean="0"/>
              <a:t>eservation Protocol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27070806"/>
              </p:ext>
            </p:extLst>
          </p:nvPr>
        </p:nvGraphicFramePr>
        <p:xfrm>
          <a:off x="571500" y="2209800"/>
          <a:ext cx="2933700" cy="313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Visio" r:id="rId3" imgW="2201153" imgH="2658083" progId="Visio.Drawing.11">
                  <p:embed/>
                </p:oleObj>
              </mc:Choice>
              <mc:Fallback>
                <p:oleObj name="Visio" r:id="rId3" imgW="2201153" imgH="2658083" progId="Visio.Drawing.11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2209800"/>
                        <a:ext cx="2933700" cy="313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69984033"/>
              </p:ext>
            </p:extLst>
          </p:nvPr>
        </p:nvGraphicFramePr>
        <p:xfrm>
          <a:off x="3505200" y="1752600"/>
          <a:ext cx="5410200" cy="3866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Visio" r:id="rId5" imgW="3256064" imgH="2373549" progId="Visio.Drawing.11">
                  <p:embed/>
                </p:oleObj>
              </mc:Choice>
              <mc:Fallback>
                <p:oleObj name="Visio" r:id="rId5" imgW="3256064" imgH="2373549" progId="Visio.Drawing.11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52600"/>
                        <a:ext cx="5410200" cy="38665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3760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" charset="0"/>
              </a:rPr>
              <a:t>Wireless Link Metrics Challenge</a:t>
            </a:r>
            <a:endParaRPr lang="en-US" dirty="0" smtClean="0">
              <a:cs typeface="Arial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r>
              <a:rPr lang="en-US" dirty="0" smtClean="0">
                <a:cs typeface="Arial" charset="0"/>
              </a:rPr>
              <a:t>Define Link Metrics and Computation that:</a:t>
            </a:r>
          </a:p>
          <a:p>
            <a:pPr>
              <a:buFontTx/>
              <a:buChar char="-"/>
            </a:pPr>
            <a:r>
              <a:rPr lang="en-US" dirty="0">
                <a:cs typeface="Arial" charset="0"/>
              </a:rPr>
              <a:t>a</a:t>
            </a:r>
            <a:r>
              <a:rPr lang="en-US" dirty="0" smtClean="0">
                <a:cs typeface="Arial" charset="0"/>
              </a:rPr>
              <a:t>re meaningful  to the “wired bridge” protocols</a:t>
            </a:r>
          </a:p>
          <a:p>
            <a:pPr marL="457200" lvl="1" indent="0"/>
            <a:r>
              <a:rPr lang="en-US" dirty="0" smtClean="0">
                <a:cs typeface="Arial" charset="0"/>
              </a:rPr>
              <a:t>- “</a:t>
            </a:r>
            <a:r>
              <a:rPr lang="en-US" dirty="0">
                <a:cs typeface="Arial" charset="0"/>
              </a:rPr>
              <a:t>L</a:t>
            </a:r>
            <a:r>
              <a:rPr lang="en-US" dirty="0" smtClean="0">
                <a:cs typeface="Arial" charset="0"/>
              </a:rPr>
              <a:t>ink speed”: meaningful ?</a:t>
            </a:r>
            <a:r>
              <a:rPr lang="en-US" dirty="0">
                <a:cs typeface="Arial" charset="0"/>
              </a:rPr>
              <a:t> A</a:t>
            </a:r>
            <a:r>
              <a:rPr lang="en-US" dirty="0" smtClean="0">
                <a:cs typeface="Arial" charset="0"/>
              </a:rPr>
              <a:t> wireless link “link speed” is a function of the bit rate, error rate and clear channel assessment ?</a:t>
            </a:r>
          </a:p>
          <a:p>
            <a:pPr marL="457200" lvl="1" indent="0"/>
            <a:r>
              <a:rPr lang="en-US" dirty="0" smtClean="0">
                <a:cs typeface="Arial" charset="0"/>
              </a:rPr>
              <a:t>- Link Delay ?</a:t>
            </a:r>
          </a:p>
          <a:p>
            <a:pPr marL="457200" lvl="1" indent="0"/>
            <a:r>
              <a:rPr lang="en-US" dirty="0" smtClean="0">
                <a:cs typeface="Arial" charset="0"/>
              </a:rPr>
              <a:t>- Link Quality ? </a:t>
            </a:r>
          </a:p>
          <a:p>
            <a:pPr lvl="2">
              <a:buFontTx/>
              <a:buChar char="-"/>
            </a:pPr>
            <a:r>
              <a:rPr lang="en-US" dirty="0" smtClean="0">
                <a:cs typeface="Arial" charset="0"/>
              </a:rPr>
              <a:t>Variance ? Size of the measurement window ? </a:t>
            </a:r>
          </a:p>
          <a:p>
            <a:pPr marL="914400" lvl="2" indent="0"/>
            <a:r>
              <a:rPr lang="en-US" dirty="0" smtClean="0">
                <a:cs typeface="Arial" charset="0"/>
              </a:rPr>
              <a:t>-   Hysteresis thresholds ?</a:t>
            </a:r>
          </a:p>
          <a:p>
            <a:pPr>
              <a:buFontTx/>
              <a:buChar char="-"/>
            </a:pPr>
            <a:r>
              <a:rPr lang="en-US" dirty="0" smtClean="0">
                <a:cs typeface="Arial" charset="0"/>
              </a:rPr>
              <a:t>are coherent  across multi-vendor implantations </a:t>
            </a:r>
          </a:p>
          <a:p>
            <a:pPr lvl="1">
              <a:buFontTx/>
              <a:buChar char="-"/>
            </a:pPr>
            <a:r>
              <a:rPr lang="en-US" dirty="0" smtClean="0">
                <a:cs typeface="Arial" charset="0"/>
              </a:rPr>
              <a:t>Standardized computation</a:t>
            </a:r>
          </a:p>
          <a:p>
            <a:pPr>
              <a:buFontTx/>
              <a:buChar char="-"/>
            </a:pPr>
            <a:endParaRPr lang="en-US" dirty="0" smtClean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Philippe Klein, 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5405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718</TotalTime>
  <Words>312</Words>
  <Application>Microsoft Office PowerPoint</Application>
  <PresentationFormat>On-screen Show (4:3)</PresentationFormat>
  <Paragraphs>72</Paragraphs>
  <Slides>10</Slides>
  <Notes>3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Document</vt:lpstr>
      <vt:lpstr>Microsoft Visio Drawing</vt:lpstr>
      <vt:lpstr>CSN &amp; 802.11 BSS Bridging</vt:lpstr>
      <vt:lpstr>Abstract</vt:lpstr>
      <vt:lpstr>The “BSS Bridge” Model is a function of the protocol </vt:lpstr>
      <vt:lpstr>Example -802.1AS Timing Protocol </vt:lpstr>
      <vt:lpstr>Proposal - 802.1AS Timing Protocol </vt:lpstr>
      <vt:lpstr>Example –MSRP BW Reservation Protocol</vt:lpstr>
      <vt:lpstr>Example –MSRP BW Reservation Protocol</vt:lpstr>
      <vt:lpstr>Proposal - MSRP BW Reservation Protocol</vt:lpstr>
      <vt:lpstr>Wireless Link Metrics Challenge</vt:lpstr>
      <vt:lpstr>References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Philippe Klein</cp:lastModifiedBy>
  <cp:revision>20</cp:revision>
  <cp:lastPrinted>2013-01-28T11:26:09Z</cp:lastPrinted>
  <dcterms:created xsi:type="dcterms:W3CDTF">2012-10-15T16:10:16Z</dcterms:created>
  <dcterms:modified xsi:type="dcterms:W3CDTF">2013-01-28T16:17:44Z</dcterms:modified>
</cp:coreProperties>
</file>