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1" r:id="rId4"/>
    <p:sldId id="272" r:id="rId5"/>
    <p:sldId id="273" r:id="rId6"/>
    <p:sldId id="285" r:id="rId7"/>
    <p:sldId id="277" r:id="rId8"/>
    <p:sldId id="286" r:id="rId9"/>
    <p:sldId id="263" r:id="rId10"/>
    <p:sldId id="282" r:id="rId11"/>
    <p:sldId id="268" r:id="rId12"/>
    <p:sldId id="276" r:id="rId13"/>
    <p:sldId id="281" r:id="rId14"/>
    <p:sldId id="274" r:id="rId15"/>
    <p:sldId id="266" r:id="rId16"/>
    <p:sldId id="267" r:id="rId17"/>
    <p:sldId id="278" r:id="rId18"/>
    <p:sldId id="275" r:id="rId19"/>
    <p:sldId id="279" r:id="rId20"/>
    <p:sldId id="269" r:id="rId21"/>
    <p:sldId id="288" r:id="rId22"/>
    <p:sldId id="284" r:id="rId23"/>
    <p:sldId id="262" r:id="rId24"/>
    <p:sldId id="283" r:id="rId25"/>
    <p:sldId id="264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00"/>
    <a:srgbClr val="FF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64" autoAdjust="0"/>
  </p:normalViewPr>
  <p:slideViewPr>
    <p:cSldViewPr>
      <p:cViewPr varScale="1">
        <p:scale>
          <a:sx n="96" d="100"/>
          <a:sy n="96" d="100"/>
        </p:scale>
        <p:origin x="-73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52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982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755132" y="96840"/>
            <a:ext cx="2525018" cy="2000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802.11-13/0183r0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9"/>
            <a:ext cx="1156866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827140" y="8985250"/>
            <a:ext cx="2664296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Mitsuru </a:t>
            </a:r>
            <a:r>
              <a:rPr lang="en-US" dirty="0" err="1" smtClean="0"/>
              <a:t>Iwaoka</a:t>
            </a:r>
            <a:r>
              <a:rPr lang="en-US" dirty="0" smtClean="0"/>
              <a:t>, Yokogawa Electric Co.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1693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802.11-13/0183r0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Mitsuru Iwaoka, Yokogawa Electric Co.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Mitsuru Iwaoka,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11-13/0183r0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______1.xlsx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141-01-00ak-1qbz-11ak-solution-station-subsetting.pptx" TargetMode="External"/><Relationship Id="rId3" Type="http://schemas.openxmlformats.org/officeDocument/2006/relationships/hyperlink" Target="https://mentor.ieee.org/802.11/dcn/12/11-12-1441-00-00ak-issues-list-for-p802-1qbz-p802-11ak-point-to-point-model.pptx" TargetMode="External"/><Relationship Id="rId7" Type="http://schemas.openxmlformats.org/officeDocument/2006/relationships/hyperlink" Target="https://mentor.ieee.org/802.11/dcn/13/11-13-0139-00-00ak-1qbz-11ak-solution-architecture-issu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2/11-12-1449-00-00ak-virtual-wireless-port.pptx" TargetMode="External"/><Relationship Id="rId5" Type="http://schemas.openxmlformats.org/officeDocument/2006/relationships/hyperlink" Target="https://mentor.ieee.org/802.11/dcn/12/11-12-1232-01-0glk-sg-presentation-csn-and-bss-bridging-the-distributed-bridge-model.pdf" TargetMode="External"/><Relationship Id="rId4" Type="http://schemas.openxmlformats.org/officeDocument/2006/relationships/hyperlink" Target="https://mentor.ieee.org/802.11/dcn/13/11-13-0185-00-00ak-problems-to-be-solved-by-802-11ak.docx" TargetMode="External"/><Relationship Id="rId9" Type="http://schemas.openxmlformats.org/officeDocument/2006/relationships/hyperlink" Target="https://mentor.ieee.org/802.11/dcn/13/11-13-0146-00-00ak-802-1qbz-802-11ak-solutions-unreliable-links.pptx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76-00-00ah-reachable-address-message.pptx" TargetMode="External"/><Relationship Id="rId3" Type="http://schemas.openxmlformats.org/officeDocument/2006/relationships/hyperlink" Target="https://mentor.ieee.org/802.11/dcn/13/11-13-0147-00-00ak-802-1qbz-802-11ak-solutions-tagging.pptx" TargetMode="External"/><Relationship Id="rId7" Type="http://schemas.openxmlformats.org/officeDocument/2006/relationships/hyperlink" Target="https://mentor.ieee.org/802.11/dcn/12/11-12-1323-00-00ah-relay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2/11-12-1330-00-00ah-two-hop-relaying.pptx" TargetMode="External"/><Relationship Id="rId5" Type="http://schemas.openxmlformats.org/officeDocument/2006/relationships/hyperlink" Target="http://www.ieee802.org/1/files/public/docs2012/new-nfinn-wired-wireless-bridges-0612-v02.pdf" TargetMode="External"/><Relationship Id="rId4" Type="http://schemas.openxmlformats.org/officeDocument/2006/relationships/hyperlink" Target="https://mentor.ieee.org/802.11/dcn/12/11-12-0589-02-0wng-general-802-11-link.pptx" TargetMode="External"/><Relationship Id="rId9" Type="http://schemas.openxmlformats.org/officeDocument/2006/relationships/hyperlink" Target="https://mentor.ieee.org/802.11/dcn/13/11-13-0119-00-00ak-tgak-process-and-schedule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of Preliminary Functional Requirements for 802.1Qbz-802.11ak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67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804300"/>
              </p:ext>
            </p:extLst>
          </p:nvPr>
        </p:nvGraphicFramePr>
        <p:xfrm>
          <a:off x="509588" y="2657475"/>
          <a:ext cx="7731125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5" imgW="8249850" imgH="2759105" progId="Word.Document.8">
                  <p:embed/>
                </p:oleObj>
              </mc:Choice>
              <mc:Fallback>
                <p:oleObj name="Document" r:id="rId5" imgW="8249850" imgH="27591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57475"/>
                        <a:ext cx="7731125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2a-ii. TDLS (DLS) as Generic Link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750297" cy="440012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If 11ak STA/Bridge has a TDLS (DLS) link to another STA-X, this link may be used as a link of bridged network.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If STA-X is located at the edge of communication area and STA/Bridge is located middle of STA-X and AP, using TDLS (DLS) link can reduce power consumption of STA-X [11].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ja-JP" dirty="0" smtClean="0"/>
              <a:t>STA-X should not use the direct link to the AP</a:t>
            </a:r>
          </a:p>
          <a:p>
            <a:pPr marL="800100" lvl="1">
              <a:buFont typeface="Arial" pitchFamily="34" charset="0"/>
              <a:buChar char="•"/>
            </a:pPr>
            <a:r>
              <a:rPr kumimoji="1" lang="en-US" altLang="ja-JP" dirty="0" smtClean="0"/>
              <a:t>802.11ad DMG relay also provides same functionality.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>
          <a:xfrm>
            <a:off x="5429826" y="6475413"/>
            <a:ext cx="3184520" cy="180975"/>
          </a:xfrm>
        </p:spPr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34" name="Straight Connector 60"/>
          <p:cNvCxnSpPr>
            <a:cxnSpLocks noChangeShapeType="1"/>
            <a:stCxn id="44" idx="0"/>
            <a:endCxn id="40" idx="2"/>
          </p:cNvCxnSpPr>
          <p:nvPr/>
        </p:nvCxnSpPr>
        <p:spPr bwMode="auto">
          <a:xfrm flipV="1">
            <a:off x="5894102" y="3270001"/>
            <a:ext cx="659571" cy="44765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77"/>
          <p:cNvCxnSpPr>
            <a:cxnSpLocks noChangeShapeType="1"/>
            <a:stCxn id="41" idx="0"/>
            <a:endCxn id="40" idx="2"/>
          </p:cNvCxnSpPr>
          <p:nvPr/>
        </p:nvCxnSpPr>
        <p:spPr bwMode="auto">
          <a:xfrm flipH="1" flipV="1">
            <a:off x="6553673" y="3270001"/>
            <a:ext cx="751044" cy="9695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77"/>
          <p:cNvCxnSpPr>
            <a:cxnSpLocks noChangeShapeType="1"/>
            <a:stCxn id="39" idx="0"/>
            <a:endCxn id="40" idx="2"/>
          </p:cNvCxnSpPr>
          <p:nvPr/>
        </p:nvCxnSpPr>
        <p:spPr bwMode="auto">
          <a:xfrm flipV="1">
            <a:off x="6194642" y="3270001"/>
            <a:ext cx="359031" cy="191119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60"/>
          <p:cNvCxnSpPr>
            <a:cxnSpLocks noChangeShapeType="1"/>
            <a:stCxn id="38" idx="0"/>
            <a:endCxn id="40" idx="1"/>
          </p:cNvCxnSpPr>
          <p:nvPr/>
        </p:nvCxnSpPr>
        <p:spPr bwMode="auto">
          <a:xfrm flipV="1">
            <a:off x="5372472" y="3071564"/>
            <a:ext cx="534139" cy="25990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Diamond 112"/>
          <p:cNvSpPr>
            <a:spLocks noChangeArrowheads="1"/>
          </p:cNvSpPr>
          <p:nvPr/>
        </p:nvSpPr>
        <p:spPr bwMode="auto">
          <a:xfrm>
            <a:off x="5220072" y="3331473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9" name="Diamond 114"/>
          <p:cNvSpPr>
            <a:spLocks noChangeArrowheads="1"/>
          </p:cNvSpPr>
          <p:nvPr/>
        </p:nvSpPr>
        <p:spPr bwMode="auto">
          <a:xfrm>
            <a:off x="6042242" y="5181195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5906611" y="2873126"/>
            <a:ext cx="1294124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AP/Bridge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6932184" y="4239511"/>
            <a:ext cx="745066" cy="336849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880962" y="5478870"/>
            <a:ext cx="77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STA-X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8"/>
          <p:cNvCxnSpPr>
            <a:cxnSpLocks noChangeShapeType="1"/>
            <a:stCxn id="41" idx="5"/>
            <a:endCxn id="94" idx="0"/>
          </p:cNvCxnSpPr>
          <p:nvPr/>
        </p:nvCxnSpPr>
        <p:spPr bwMode="auto">
          <a:xfrm>
            <a:off x="7568138" y="4527030"/>
            <a:ext cx="364445" cy="2173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Diamond 112"/>
          <p:cNvSpPr>
            <a:spLocks noChangeArrowheads="1"/>
          </p:cNvSpPr>
          <p:nvPr/>
        </p:nvSpPr>
        <p:spPr bwMode="auto">
          <a:xfrm>
            <a:off x="5741702" y="3717654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5" name="Straight Connector 48"/>
          <p:cNvCxnSpPr>
            <a:cxnSpLocks noChangeShapeType="1"/>
            <a:stCxn id="56" idx="4"/>
            <a:endCxn id="40" idx="0"/>
          </p:cNvCxnSpPr>
          <p:nvPr/>
        </p:nvCxnSpPr>
        <p:spPr bwMode="auto">
          <a:xfrm flipH="1">
            <a:off x="6553673" y="2564210"/>
            <a:ext cx="1456" cy="3089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8"/>
          <p:cNvCxnSpPr>
            <a:cxnSpLocks noChangeShapeType="1"/>
            <a:stCxn id="41" idx="7"/>
            <a:endCxn id="95" idx="2"/>
          </p:cNvCxnSpPr>
          <p:nvPr/>
        </p:nvCxnSpPr>
        <p:spPr bwMode="auto">
          <a:xfrm flipV="1">
            <a:off x="7568138" y="4059556"/>
            <a:ext cx="239416" cy="2292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Oval 41"/>
          <p:cNvSpPr>
            <a:spLocks noChangeArrowheads="1"/>
          </p:cNvSpPr>
          <p:nvPr/>
        </p:nvSpPr>
        <p:spPr bwMode="auto">
          <a:xfrm>
            <a:off x="6724095" y="4245091"/>
            <a:ext cx="1208488" cy="287338"/>
          </a:xfrm>
          <a:prstGeom prst="ellipse">
            <a:avLst/>
          </a:prstGeom>
          <a:noFill/>
          <a:ln>
            <a:noFill/>
          </a:ln>
          <a:extLst/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STA/B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6" name="Oval 46"/>
          <p:cNvSpPr>
            <a:spLocks noChangeArrowheads="1"/>
          </p:cNvSpPr>
          <p:nvPr/>
        </p:nvSpPr>
        <p:spPr bwMode="auto">
          <a:xfrm>
            <a:off x="6410666" y="2276872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7" name="Straight Connector 77"/>
          <p:cNvCxnSpPr>
            <a:cxnSpLocks noChangeShapeType="1"/>
            <a:stCxn id="39" idx="0"/>
            <a:endCxn id="41" idx="3"/>
          </p:cNvCxnSpPr>
          <p:nvPr/>
        </p:nvCxnSpPr>
        <p:spPr bwMode="auto">
          <a:xfrm flipV="1">
            <a:off x="6194642" y="4527030"/>
            <a:ext cx="846654" cy="654165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テキスト ボックス 79"/>
          <p:cNvSpPr txBox="1"/>
          <p:nvPr/>
        </p:nvSpPr>
        <p:spPr>
          <a:xfrm>
            <a:off x="6768040" y="4854112"/>
            <a:ext cx="726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TDLS</a:t>
            </a:r>
          </a:p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link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91" name="フリーフォーム 90"/>
          <p:cNvSpPr/>
          <p:nvPr/>
        </p:nvSpPr>
        <p:spPr>
          <a:xfrm>
            <a:off x="6300192" y="3375827"/>
            <a:ext cx="741104" cy="1565341"/>
          </a:xfrm>
          <a:custGeom>
            <a:avLst/>
            <a:gdLst>
              <a:gd name="connsiteX0" fmla="*/ 228600 w 748957"/>
              <a:gd name="connsiteY0" fmla="*/ 0 h 1401418"/>
              <a:gd name="connsiteX1" fmla="*/ 745435 w 748957"/>
              <a:gd name="connsiteY1" fmla="*/ 874644 h 1401418"/>
              <a:gd name="connsiteX2" fmla="*/ 0 w 748957"/>
              <a:gd name="connsiteY2" fmla="*/ 1401418 h 1401418"/>
              <a:gd name="connsiteX0" fmla="*/ 228600 w 709706"/>
              <a:gd name="connsiteY0" fmla="*/ 0 h 1401418"/>
              <a:gd name="connsiteX1" fmla="*/ 705678 w 709706"/>
              <a:gd name="connsiteY1" fmla="*/ 755374 h 1401418"/>
              <a:gd name="connsiteX2" fmla="*/ 0 w 709706"/>
              <a:gd name="connsiteY2" fmla="*/ 1401418 h 140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9706" h="1401418">
                <a:moveTo>
                  <a:pt x="228600" y="0"/>
                </a:moveTo>
                <a:cubicBezTo>
                  <a:pt x="506067" y="320537"/>
                  <a:pt x="743778" y="521804"/>
                  <a:pt x="705678" y="755374"/>
                </a:cubicBezTo>
                <a:cubicBezTo>
                  <a:pt x="667578" y="988944"/>
                  <a:pt x="353667" y="1254816"/>
                  <a:pt x="0" y="1401418"/>
                </a:cubicBezTo>
              </a:path>
            </a:pathLst>
          </a:cu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Diamond 114"/>
          <p:cNvSpPr>
            <a:spLocks noChangeArrowheads="1"/>
          </p:cNvSpPr>
          <p:nvPr/>
        </p:nvSpPr>
        <p:spPr bwMode="auto">
          <a:xfrm>
            <a:off x="7780183" y="4744414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5" name="Diamond 114"/>
          <p:cNvSpPr>
            <a:spLocks noChangeArrowheads="1"/>
          </p:cNvSpPr>
          <p:nvPr/>
        </p:nvSpPr>
        <p:spPr bwMode="auto">
          <a:xfrm>
            <a:off x="7655154" y="375475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304717" y="2463544"/>
            <a:ext cx="1575371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 communicates with STA-X via STA/Bridge, instead of direct communication.</a:t>
            </a:r>
            <a:endParaRPr kumimoji="1" lang="ja-JP" alt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フリーフォーム 27"/>
          <p:cNvSpPr/>
          <p:nvPr/>
        </p:nvSpPr>
        <p:spPr>
          <a:xfrm rot="14850464">
            <a:off x="6842932" y="4168628"/>
            <a:ext cx="582200" cy="1487526"/>
          </a:xfrm>
          <a:custGeom>
            <a:avLst/>
            <a:gdLst>
              <a:gd name="connsiteX0" fmla="*/ 228600 w 748957"/>
              <a:gd name="connsiteY0" fmla="*/ 0 h 1401418"/>
              <a:gd name="connsiteX1" fmla="*/ 745435 w 748957"/>
              <a:gd name="connsiteY1" fmla="*/ 874644 h 1401418"/>
              <a:gd name="connsiteX2" fmla="*/ 0 w 748957"/>
              <a:gd name="connsiteY2" fmla="*/ 1401418 h 1401418"/>
              <a:gd name="connsiteX0" fmla="*/ 228600 w 709706"/>
              <a:gd name="connsiteY0" fmla="*/ 0 h 1401418"/>
              <a:gd name="connsiteX1" fmla="*/ 705678 w 709706"/>
              <a:gd name="connsiteY1" fmla="*/ 755374 h 1401418"/>
              <a:gd name="connsiteX2" fmla="*/ 0 w 709706"/>
              <a:gd name="connsiteY2" fmla="*/ 1401418 h 1401418"/>
              <a:gd name="connsiteX0" fmla="*/ 228600 w 748353"/>
              <a:gd name="connsiteY0" fmla="*/ 0 h 1401418"/>
              <a:gd name="connsiteX1" fmla="*/ 744824 w 748353"/>
              <a:gd name="connsiteY1" fmla="*/ 988209 h 1401418"/>
              <a:gd name="connsiteX2" fmla="*/ 0 w 748353"/>
              <a:gd name="connsiteY2" fmla="*/ 1401418 h 1401418"/>
              <a:gd name="connsiteX0" fmla="*/ 434408 w 754333"/>
              <a:gd name="connsiteY0" fmla="*/ 0 h 1283609"/>
              <a:gd name="connsiteX1" fmla="*/ 744824 w 754333"/>
              <a:gd name="connsiteY1" fmla="*/ 870400 h 1283609"/>
              <a:gd name="connsiteX2" fmla="*/ 0 w 754333"/>
              <a:gd name="connsiteY2" fmla="*/ 1283609 h 1283609"/>
              <a:gd name="connsiteX0" fmla="*/ 434408 w 751800"/>
              <a:gd name="connsiteY0" fmla="*/ 0 h 1283609"/>
              <a:gd name="connsiteX1" fmla="*/ 744824 w 751800"/>
              <a:gd name="connsiteY1" fmla="*/ 870400 h 1283609"/>
              <a:gd name="connsiteX2" fmla="*/ 0 w 751800"/>
              <a:gd name="connsiteY2" fmla="*/ 1283609 h 128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1800" h="1283609">
                <a:moveTo>
                  <a:pt x="434408" y="0"/>
                </a:moveTo>
                <a:cubicBezTo>
                  <a:pt x="662943" y="326543"/>
                  <a:pt x="782924" y="636830"/>
                  <a:pt x="744824" y="870400"/>
                </a:cubicBezTo>
                <a:cubicBezTo>
                  <a:pt x="706724" y="1103970"/>
                  <a:pt x="353667" y="1137007"/>
                  <a:pt x="0" y="1283609"/>
                </a:cubicBezTo>
              </a:path>
            </a:pathLst>
          </a:custGeom>
          <a:ln w="28575">
            <a:solidFill>
              <a:srgbClr val="00B050"/>
            </a:solidFill>
            <a:headEnd type="arrow" w="med" len="med"/>
            <a:tailEnd type="arrow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>
            <a:stCxn id="80" idx="1"/>
          </p:cNvCxnSpPr>
          <p:nvPr/>
        </p:nvCxnSpPr>
        <p:spPr bwMode="auto">
          <a:xfrm flipH="1" flipV="1">
            <a:off x="6595506" y="4881766"/>
            <a:ext cx="172534" cy="233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6862302" y="5392380"/>
            <a:ext cx="1835761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STA-X communicates with STA/B directly.</a:t>
            </a:r>
            <a:endParaRPr kumimoji="1" lang="ja-JP" alt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18616" y="4741437"/>
            <a:ext cx="38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64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円/楕円 46"/>
          <p:cNvSpPr/>
          <p:nvPr/>
        </p:nvSpPr>
        <p:spPr bwMode="auto">
          <a:xfrm>
            <a:off x="5654812" y="3885938"/>
            <a:ext cx="2013532" cy="1415270"/>
          </a:xfrm>
          <a:prstGeom prst="ellipse">
            <a:avLst/>
          </a:prstGeom>
          <a:solidFill>
            <a:srgbClr val="00B050">
              <a:alpha val="5000"/>
            </a:srgbClr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円/楕円 44"/>
          <p:cNvSpPr/>
          <p:nvPr/>
        </p:nvSpPr>
        <p:spPr bwMode="auto">
          <a:xfrm>
            <a:off x="6228184" y="2837210"/>
            <a:ext cx="2555367" cy="1153775"/>
          </a:xfrm>
          <a:prstGeom prst="ellipse">
            <a:avLst/>
          </a:prstGeom>
          <a:solidFill>
            <a:srgbClr val="0000FF">
              <a:alpha val="5000"/>
            </a:srgbClr>
          </a:solidFill>
          <a:ln w="19050" cap="flat" cmpd="sng" algn="ctr">
            <a:solidFill>
              <a:srgbClr val="0000FF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2b. Minimum Distinction Between </a:t>
            </a:r>
            <a:br>
              <a:rPr lang="en-US" altLang="ja-JP" dirty="0" smtClean="0"/>
            </a:br>
            <a:r>
              <a:rPr lang="en-US" altLang="ja-JP" dirty="0" smtClean="0"/>
              <a:t>Wire and Wireless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5143832" cy="432812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dirty="0" smtClean="0"/>
              <a:t>Distinction between wire and wireless should be minimized.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dirty="0" smtClean="0"/>
              <a:t>In an extreme case, a STA/Bridge may have only wireless links.</a:t>
            </a:r>
          </a:p>
          <a:p>
            <a:pPr marL="804863" lvl="1" indent="-404813">
              <a:buFont typeface="Arial" pitchFamily="34" charset="0"/>
              <a:buChar char="•"/>
            </a:pPr>
            <a:r>
              <a:rPr lang="en-US" altLang="ja-JP" dirty="0" smtClean="0"/>
              <a:t>This is not an 802.11s mesh</a:t>
            </a:r>
          </a:p>
          <a:p>
            <a:pPr marL="1073150" lvl="2" indent="-273050">
              <a:buFont typeface="Wingdings" pitchFamily="2" charset="2"/>
              <a:buChar char="ü"/>
            </a:pPr>
            <a:r>
              <a:rPr lang="en-US" altLang="ja-JP" dirty="0" smtClean="0"/>
              <a:t>AP/Bridges </a:t>
            </a:r>
            <a:r>
              <a:rPr lang="en-US" altLang="ja-JP" dirty="0"/>
              <a:t>are connected </a:t>
            </a:r>
            <a:r>
              <a:rPr lang="en-US" altLang="ja-JP" dirty="0" smtClean="0"/>
              <a:t>hierarchically</a:t>
            </a:r>
          </a:p>
          <a:p>
            <a:pPr marL="1431925" lvl="3" indent="-174625">
              <a:buFont typeface="Arial" pitchFamily="34" charset="0"/>
              <a:buChar char="•"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AP/Bridge has two wireless I/</a:t>
            </a:r>
            <a:r>
              <a:rPr lang="en-US" altLang="ja-JP" dirty="0" err="1" smtClean="0"/>
              <a:t>Fs</a:t>
            </a:r>
            <a:r>
              <a:rPr lang="en-US" altLang="ja-JP" dirty="0" smtClean="0"/>
              <a:t>. </a:t>
            </a:r>
            <a:br>
              <a:rPr lang="en-US" altLang="ja-JP" dirty="0" smtClean="0"/>
            </a:br>
            <a:r>
              <a:rPr lang="en-US" altLang="ja-JP" dirty="0" smtClean="0"/>
              <a:t>One I/F works as non-AP STA associated with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AP, another I/F works as AP.</a:t>
            </a:r>
          </a:p>
          <a:p>
            <a:pPr marL="1431925" lvl="3" indent="-174625">
              <a:buFont typeface="Arial" pitchFamily="34" charset="0"/>
              <a:buChar char="•"/>
            </a:pPr>
            <a:r>
              <a:rPr lang="en-US" altLang="ja-JP" dirty="0" smtClean="0"/>
              <a:t>These two I/</a:t>
            </a:r>
            <a:r>
              <a:rPr lang="en-US" altLang="ja-JP" dirty="0" err="1" smtClean="0"/>
              <a:t>Fs</a:t>
            </a:r>
            <a:r>
              <a:rPr lang="en-US" altLang="ja-JP" dirty="0" smtClean="0"/>
              <a:t> may be virtual I/F and share one physical I/F.</a:t>
            </a:r>
          </a:p>
          <a:p>
            <a:pPr marL="804863" lvl="1" indent="-404813">
              <a:buFont typeface="Arial" pitchFamily="34" charset="0"/>
              <a:buChar char="•"/>
            </a:pPr>
            <a:r>
              <a:rPr lang="en-US" altLang="ja-JP" dirty="0" smtClean="0"/>
              <a:t>This is a generic case of 11ah relay proposal [12]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cxnSp>
        <p:nvCxnSpPr>
          <p:cNvPr id="9" name="Straight Connector 13"/>
          <p:cNvCxnSpPr>
            <a:cxnSpLocks noChangeShapeType="1"/>
            <a:stCxn id="39" idx="6"/>
            <a:endCxn id="51" idx="0"/>
          </p:cNvCxnSpPr>
          <p:nvPr/>
        </p:nvCxnSpPr>
        <p:spPr bwMode="auto">
          <a:xfrm>
            <a:off x="7893897" y="3693944"/>
            <a:ext cx="649186" cy="24300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35"/>
          <p:cNvCxnSpPr>
            <a:cxnSpLocks noChangeShapeType="1"/>
            <a:stCxn id="36" idx="0"/>
            <a:endCxn id="57" idx="2"/>
          </p:cNvCxnSpPr>
          <p:nvPr/>
        </p:nvCxnSpPr>
        <p:spPr bwMode="auto">
          <a:xfrm flipH="1" flipV="1">
            <a:off x="6625445" y="2437656"/>
            <a:ext cx="253692" cy="41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49"/>
          <p:cNvCxnSpPr>
            <a:cxnSpLocks noChangeShapeType="1"/>
            <a:stCxn id="40" idx="4"/>
            <a:endCxn id="53" idx="0"/>
          </p:cNvCxnSpPr>
          <p:nvPr/>
        </p:nvCxnSpPr>
        <p:spPr bwMode="auto">
          <a:xfrm>
            <a:off x="6143584" y="5109224"/>
            <a:ext cx="199974" cy="42004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50"/>
          <p:cNvCxnSpPr>
            <a:cxnSpLocks noChangeShapeType="1"/>
            <a:stCxn id="41" idx="4"/>
            <a:endCxn id="55" idx="0"/>
          </p:cNvCxnSpPr>
          <p:nvPr/>
        </p:nvCxnSpPr>
        <p:spPr bwMode="auto">
          <a:xfrm flipH="1">
            <a:off x="6953158" y="5106679"/>
            <a:ext cx="132196" cy="422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60"/>
          <p:cNvCxnSpPr>
            <a:cxnSpLocks noChangeShapeType="1"/>
            <a:stCxn id="39" idx="1"/>
            <a:endCxn id="36" idx="2"/>
          </p:cNvCxnSpPr>
          <p:nvPr/>
        </p:nvCxnSpPr>
        <p:spPr bwMode="auto">
          <a:xfrm flipH="1" flipV="1">
            <a:off x="6879137" y="3248128"/>
            <a:ext cx="768147" cy="34422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77"/>
          <p:cNvCxnSpPr>
            <a:cxnSpLocks noChangeShapeType="1"/>
            <a:stCxn id="41" idx="0"/>
            <a:endCxn id="49" idx="2"/>
          </p:cNvCxnSpPr>
          <p:nvPr/>
        </p:nvCxnSpPr>
        <p:spPr bwMode="auto">
          <a:xfrm flipH="1" flipV="1">
            <a:off x="6442709" y="4189423"/>
            <a:ext cx="642645" cy="629919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7"/>
          <p:cNvCxnSpPr>
            <a:cxnSpLocks noChangeShapeType="1"/>
            <a:stCxn id="33" idx="0"/>
            <a:endCxn id="49" idx="3"/>
          </p:cNvCxnSpPr>
          <p:nvPr/>
        </p:nvCxnSpPr>
        <p:spPr bwMode="auto">
          <a:xfrm flipH="1" flipV="1">
            <a:off x="6970372" y="3990986"/>
            <a:ext cx="411050" cy="429510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60"/>
          <p:cNvCxnSpPr>
            <a:cxnSpLocks noChangeShapeType="1"/>
            <a:stCxn id="32" idx="1"/>
            <a:endCxn id="36" idx="3"/>
          </p:cNvCxnSpPr>
          <p:nvPr/>
        </p:nvCxnSpPr>
        <p:spPr bwMode="auto">
          <a:xfrm flipH="1" flipV="1">
            <a:off x="7336337" y="3049691"/>
            <a:ext cx="1054346" cy="379335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5"/>
          <p:cNvCxnSpPr>
            <a:cxnSpLocks noChangeShapeType="1"/>
            <a:stCxn id="36" idx="0"/>
            <a:endCxn id="58" idx="2"/>
          </p:cNvCxnSpPr>
          <p:nvPr/>
        </p:nvCxnSpPr>
        <p:spPr bwMode="auto">
          <a:xfrm flipV="1">
            <a:off x="6879137" y="2437656"/>
            <a:ext cx="402404" cy="41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Diamond 112"/>
          <p:cNvSpPr>
            <a:spLocks noChangeArrowheads="1"/>
          </p:cNvSpPr>
          <p:nvPr/>
        </p:nvSpPr>
        <p:spPr bwMode="auto">
          <a:xfrm>
            <a:off x="8390683" y="327662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3" name="Diamond 114"/>
          <p:cNvSpPr>
            <a:spLocks noChangeArrowheads="1"/>
          </p:cNvSpPr>
          <p:nvPr/>
        </p:nvSpPr>
        <p:spPr bwMode="auto">
          <a:xfrm>
            <a:off x="7229022" y="442049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77"/>
          <p:cNvCxnSpPr>
            <a:cxnSpLocks noChangeShapeType="1"/>
            <a:stCxn id="40" idx="0"/>
            <a:endCxn id="49" idx="2"/>
          </p:cNvCxnSpPr>
          <p:nvPr/>
        </p:nvCxnSpPr>
        <p:spPr bwMode="auto">
          <a:xfrm flipV="1">
            <a:off x="6143584" y="4189423"/>
            <a:ext cx="299125" cy="632463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6421937" y="2851253"/>
            <a:ext cx="914400" cy="396875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AP/B1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9" name="Oval 3"/>
          <p:cNvSpPr>
            <a:spLocks noChangeArrowheads="1"/>
          </p:cNvSpPr>
          <p:nvPr/>
        </p:nvSpPr>
        <p:spPr bwMode="auto">
          <a:xfrm>
            <a:off x="7604972" y="3550275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Oval 41"/>
          <p:cNvSpPr>
            <a:spLocks noChangeArrowheads="1"/>
          </p:cNvSpPr>
          <p:nvPr/>
        </p:nvSpPr>
        <p:spPr bwMode="auto">
          <a:xfrm>
            <a:off x="5999121" y="4821886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Oval 42"/>
          <p:cNvSpPr>
            <a:spLocks noChangeArrowheads="1"/>
          </p:cNvSpPr>
          <p:nvPr/>
        </p:nvSpPr>
        <p:spPr bwMode="auto">
          <a:xfrm>
            <a:off x="6941685" y="4819342"/>
            <a:ext cx="287337" cy="2873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2" name="Oval 3"/>
          <p:cNvSpPr>
            <a:spLocks noChangeArrowheads="1"/>
          </p:cNvSpPr>
          <p:nvPr/>
        </p:nvSpPr>
        <p:spPr bwMode="auto">
          <a:xfrm>
            <a:off x="7452572" y="3531225"/>
            <a:ext cx="550554" cy="287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5915045" y="4809186"/>
            <a:ext cx="428513" cy="287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6800758" y="4806642"/>
            <a:ext cx="580664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668344" y="2901037"/>
            <a:ext cx="96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SSID#1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78284" y="4581627"/>
            <a:ext cx="927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B050"/>
                </a:solidFill>
              </a:rPr>
              <a:t>SSID#2</a:t>
            </a:r>
            <a:endParaRPr kumimoji="1" lang="ja-JP" altLang="en-US" sz="1400" b="1" dirty="0">
              <a:solidFill>
                <a:srgbClr val="00B050"/>
              </a:solidFill>
            </a:endParaRPr>
          </a:p>
        </p:txBody>
      </p:sp>
      <p:sp>
        <p:nvSpPr>
          <p:cNvPr id="49" name="Rectangle 28"/>
          <p:cNvSpPr>
            <a:spLocks noChangeArrowheads="1"/>
          </p:cNvSpPr>
          <p:nvPr/>
        </p:nvSpPr>
        <p:spPr bwMode="auto">
          <a:xfrm>
            <a:off x="5915045" y="3792548"/>
            <a:ext cx="1055327" cy="396875"/>
          </a:xfrm>
          <a:prstGeom prst="rect">
            <a:avLst/>
          </a:prstGeom>
          <a:solidFill>
            <a:srgbClr val="FFCCFF"/>
          </a:solidFill>
          <a:ln w="5715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S/AP/B2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2" name="Straight Connector 60"/>
          <p:cNvCxnSpPr>
            <a:cxnSpLocks noChangeShapeType="1"/>
            <a:stCxn id="49" idx="0"/>
            <a:endCxn id="36" idx="2"/>
          </p:cNvCxnSpPr>
          <p:nvPr/>
        </p:nvCxnSpPr>
        <p:spPr bwMode="auto">
          <a:xfrm flipV="1">
            <a:off x="6442709" y="3248128"/>
            <a:ext cx="436428" cy="54442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Straight Connector 21"/>
          <p:cNvCxnSpPr>
            <a:cxnSpLocks noChangeShapeType="1"/>
            <a:stCxn id="52" idx="0"/>
            <a:endCxn id="39" idx="4"/>
          </p:cNvCxnSpPr>
          <p:nvPr/>
        </p:nvCxnSpPr>
        <p:spPr bwMode="auto">
          <a:xfrm flipH="1" flipV="1">
            <a:off x="7749435" y="3837613"/>
            <a:ext cx="224631" cy="39908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77"/>
          <p:cNvCxnSpPr>
            <a:cxnSpLocks noChangeShapeType="1"/>
            <a:stCxn id="41" idx="2"/>
            <a:endCxn id="40" idx="6"/>
          </p:cNvCxnSpPr>
          <p:nvPr/>
        </p:nvCxnSpPr>
        <p:spPr bwMode="auto">
          <a:xfrm flipH="1">
            <a:off x="6288046" y="4963011"/>
            <a:ext cx="653639" cy="2544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Diamond 112"/>
          <p:cNvSpPr>
            <a:spLocks noChangeArrowheads="1"/>
          </p:cNvSpPr>
          <p:nvPr/>
        </p:nvSpPr>
        <p:spPr bwMode="auto">
          <a:xfrm>
            <a:off x="8390683" y="3936951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2" name="Diamond 112"/>
          <p:cNvSpPr>
            <a:spLocks noChangeArrowheads="1"/>
          </p:cNvSpPr>
          <p:nvPr/>
        </p:nvSpPr>
        <p:spPr bwMode="auto">
          <a:xfrm>
            <a:off x="7821666" y="4236702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3" name="Diamond 112"/>
          <p:cNvSpPr>
            <a:spLocks noChangeArrowheads="1"/>
          </p:cNvSpPr>
          <p:nvPr/>
        </p:nvSpPr>
        <p:spPr bwMode="auto">
          <a:xfrm>
            <a:off x="6191158" y="552926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4" name="Diamond 112"/>
          <p:cNvSpPr>
            <a:spLocks noChangeArrowheads="1"/>
          </p:cNvSpPr>
          <p:nvPr/>
        </p:nvSpPr>
        <p:spPr bwMode="auto">
          <a:xfrm>
            <a:off x="5694321" y="552926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5" name="Diamond 112"/>
          <p:cNvSpPr>
            <a:spLocks noChangeArrowheads="1"/>
          </p:cNvSpPr>
          <p:nvPr/>
        </p:nvSpPr>
        <p:spPr bwMode="auto">
          <a:xfrm>
            <a:off x="6800758" y="552926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6" name="Diamond 112"/>
          <p:cNvSpPr>
            <a:spLocks noChangeArrowheads="1"/>
          </p:cNvSpPr>
          <p:nvPr/>
        </p:nvSpPr>
        <p:spPr bwMode="auto">
          <a:xfrm>
            <a:off x="7296175" y="552926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7" name="Diamond 112"/>
          <p:cNvSpPr>
            <a:spLocks noChangeArrowheads="1"/>
          </p:cNvSpPr>
          <p:nvPr/>
        </p:nvSpPr>
        <p:spPr bwMode="auto">
          <a:xfrm>
            <a:off x="6473045" y="213285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8" name="Diamond 112"/>
          <p:cNvSpPr>
            <a:spLocks noChangeArrowheads="1"/>
          </p:cNvSpPr>
          <p:nvPr/>
        </p:nvSpPr>
        <p:spPr bwMode="auto">
          <a:xfrm>
            <a:off x="7129141" y="213285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9" name="Straight Connector 49"/>
          <p:cNvCxnSpPr>
            <a:cxnSpLocks noChangeShapeType="1"/>
            <a:stCxn id="43" idx="4"/>
            <a:endCxn id="54" idx="0"/>
          </p:cNvCxnSpPr>
          <p:nvPr/>
        </p:nvCxnSpPr>
        <p:spPr bwMode="auto">
          <a:xfrm flipH="1">
            <a:off x="5846721" y="5096524"/>
            <a:ext cx="282581" cy="43274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49"/>
          <p:cNvCxnSpPr>
            <a:cxnSpLocks noChangeShapeType="1"/>
            <a:stCxn id="44" idx="4"/>
            <a:endCxn id="56" idx="0"/>
          </p:cNvCxnSpPr>
          <p:nvPr/>
        </p:nvCxnSpPr>
        <p:spPr bwMode="auto">
          <a:xfrm>
            <a:off x="7091090" y="5093979"/>
            <a:ext cx="357485" cy="435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直線矢印コネクタ 10"/>
          <p:cNvCxnSpPr/>
          <p:nvPr/>
        </p:nvCxnSpPr>
        <p:spPr bwMode="auto">
          <a:xfrm>
            <a:off x="5220072" y="3248128"/>
            <a:ext cx="694973" cy="544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Connector 60"/>
          <p:cNvCxnSpPr>
            <a:cxnSpLocks noChangeShapeType="1"/>
            <a:stCxn id="39" idx="2"/>
            <a:endCxn id="49" idx="3"/>
          </p:cNvCxnSpPr>
          <p:nvPr/>
        </p:nvCxnSpPr>
        <p:spPr bwMode="auto">
          <a:xfrm flipH="1">
            <a:off x="6970372" y="3693944"/>
            <a:ext cx="634600" cy="29704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0042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00464" cy="1065213"/>
          </a:xfrm>
        </p:spPr>
        <p:txBody>
          <a:bodyPr/>
          <a:lstStyle/>
          <a:p>
            <a:r>
              <a:rPr lang="en-US" altLang="ja-JP" dirty="0" smtClean="0"/>
              <a:t>2c. Interoperability with </a:t>
            </a:r>
            <a:br>
              <a:rPr lang="en-US" altLang="ja-JP" dirty="0" smtClean="0"/>
            </a:br>
            <a:r>
              <a:rPr lang="en-US" altLang="ja-JP" dirty="0" smtClean="0"/>
              <a:t>Legacy 802.11 non-AP STA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31105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 legacy non-AP STA </a:t>
            </a:r>
            <a:r>
              <a:rPr lang="en-US" altLang="ja-JP" dirty="0"/>
              <a:t>should be able to associate with </a:t>
            </a:r>
            <a:r>
              <a:rPr kumimoji="1" lang="en-US" altLang="ja-JP" dirty="0" smtClean="0"/>
              <a:t>an 802.11ak AP/Bridge and to behave properly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There are two options; 1</a:t>
            </a:r>
            <a:r>
              <a:rPr kumimoji="1" lang="en-US" altLang="ja-JP" baseline="30000" dirty="0" smtClean="0"/>
              <a:t>st</a:t>
            </a:r>
            <a:r>
              <a:rPr lang="en-US" altLang="ja-JP" dirty="0"/>
              <a:t> option may be excessive 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Legacy non-AP STAs and 802.11ak non-AP STAs are associated with same BSSID of an AP (i.e. receive same broadcast frames).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An AP/Bridge has separate BSSID for legacy non-AP STA and 802.11ak non-AP STA[6]    </a:t>
            </a:r>
            <a:r>
              <a:rPr lang="en-US" altLang="ja-JP" dirty="0" smtClean="0">
                <a:sym typeface="Wingdings" pitchFamily="2" charset="2"/>
              </a:rPr>
              <a:t></a:t>
            </a:r>
          </a:p>
          <a:p>
            <a:pPr marL="1200150" lvl="2">
              <a:buFont typeface="Arial" pitchFamily="34" charset="0"/>
              <a:buChar char="•"/>
            </a:pPr>
            <a:r>
              <a:rPr kumimoji="1" lang="en-US" altLang="ja-JP" dirty="0" smtClean="0"/>
              <a:t>A legacy 802.11 non-AP STA </a:t>
            </a:r>
            <a:br>
              <a:rPr kumimoji="1" lang="en-US" altLang="ja-JP" dirty="0" smtClean="0"/>
            </a:br>
            <a:r>
              <a:rPr lang="en-US" altLang="ja-JP" dirty="0" smtClean="0"/>
              <a:t>discards all </a:t>
            </a:r>
            <a:r>
              <a:rPr kumimoji="1" lang="en-US" altLang="ja-JP" dirty="0" smtClean="0"/>
              <a:t>802.11ak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frames.</a:t>
            </a:r>
          </a:p>
          <a:p>
            <a:pPr marL="1200150" lvl="2">
              <a:buFont typeface="Arial" pitchFamily="34" charset="0"/>
              <a:buChar char="•"/>
            </a:pPr>
            <a:r>
              <a:rPr lang="en-US" altLang="ja-JP" dirty="0"/>
              <a:t>For instance, 11ak AP/STAs </a:t>
            </a:r>
            <a:br>
              <a:rPr lang="en-US" altLang="ja-JP" dirty="0"/>
            </a:br>
            <a:r>
              <a:rPr lang="en-US" altLang="ja-JP" dirty="0"/>
              <a:t>can use encapsulation of </a:t>
            </a:r>
            <a:br>
              <a:rPr lang="en-US" altLang="ja-JP" dirty="0"/>
            </a:br>
            <a:r>
              <a:rPr lang="en-US" altLang="ja-JP" dirty="0"/>
              <a:t>Ethernet frames over </a:t>
            </a:r>
            <a:r>
              <a:rPr lang="en-US" altLang="ja-JP" dirty="0" smtClean="0"/>
              <a:t>LLC</a:t>
            </a:r>
            <a:br>
              <a:rPr lang="en-US" altLang="ja-JP" dirty="0" smtClean="0"/>
            </a:br>
            <a:r>
              <a:rPr lang="en-US" altLang="ja-JP" sz="1400" dirty="0" smtClean="0"/>
              <a:t>(Ref. </a:t>
            </a:r>
            <a:r>
              <a:rPr lang="en-US" altLang="ja-JP" sz="1400" dirty="0" err="1" smtClean="0"/>
              <a:t>subclause</a:t>
            </a:r>
            <a:r>
              <a:rPr lang="en-US" altLang="ja-JP" sz="1400" dirty="0"/>
              <a:t> 9.4 of </a:t>
            </a:r>
            <a:r>
              <a:rPr lang="en-US" altLang="ja-JP" sz="1400" dirty="0" smtClean="0"/>
              <a:t>P802-REV/D1.6)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円/楕円 6"/>
          <p:cNvSpPr/>
          <p:nvPr/>
        </p:nvSpPr>
        <p:spPr bwMode="auto">
          <a:xfrm rot="1654046">
            <a:off x="6667654" y="4664955"/>
            <a:ext cx="1942655" cy="1696003"/>
          </a:xfrm>
          <a:prstGeom prst="ellipse">
            <a:avLst/>
          </a:prstGeom>
          <a:solidFill>
            <a:srgbClr val="00B050">
              <a:alpha val="5000"/>
            </a:srgbClr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円/楕円 7"/>
          <p:cNvSpPr/>
          <p:nvPr/>
        </p:nvSpPr>
        <p:spPr bwMode="auto">
          <a:xfrm rot="20135148">
            <a:off x="4878899" y="4542142"/>
            <a:ext cx="1897688" cy="1241240"/>
          </a:xfrm>
          <a:prstGeom prst="ellipse">
            <a:avLst/>
          </a:prstGeom>
          <a:solidFill>
            <a:srgbClr val="0000FF">
              <a:alpha val="5000"/>
            </a:srgbClr>
          </a:solidFill>
          <a:ln w="19050" cap="flat" cmpd="sng" algn="ctr">
            <a:solidFill>
              <a:srgbClr val="0000FF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47"/>
          <p:cNvCxnSpPr>
            <a:cxnSpLocks noChangeShapeType="1"/>
            <a:stCxn id="22" idx="6"/>
            <a:endCxn id="23" idx="2"/>
          </p:cNvCxnSpPr>
          <p:nvPr/>
        </p:nvCxnSpPr>
        <p:spPr bwMode="auto">
          <a:xfrm flipV="1">
            <a:off x="7336929" y="5904173"/>
            <a:ext cx="53975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48"/>
          <p:cNvCxnSpPr>
            <a:cxnSpLocks noChangeShapeType="1"/>
            <a:stCxn id="22" idx="4"/>
          </p:cNvCxnSpPr>
          <p:nvPr/>
        </p:nvCxnSpPr>
        <p:spPr bwMode="auto">
          <a:xfrm>
            <a:off x="7192467" y="6120073"/>
            <a:ext cx="4046" cy="2211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0"/>
          <p:cNvCxnSpPr>
            <a:cxnSpLocks noChangeShapeType="1"/>
            <a:stCxn id="36" idx="0"/>
            <a:endCxn id="20" idx="2"/>
          </p:cNvCxnSpPr>
          <p:nvPr/>
        </p:nvCxnSpPr>
        <p:spPr bwMode="auto">
          <a:xfrm flipV="1">
            <a:off x="5826747" y="4942942"/>
            <a:ext cx="912566" cy="42879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7"/>
          <p:cNvCxnSpPr>
            <a:cxnSpLocks noChangeShapeType="1"/>
            <a:stCxn id="23" idx="0"/>
            <a:endCxn id="20" idx="2"/>
          </p:cNvCxnSpPr>
          <p:nvPr/>
        </p:nvCxnSpPr>
        <p:spPr bwMode="auto">
          <a:xfrm flipH="1" flipV="1">
            <a:off x="6739313" y="4942942"/>
            <a:ext cx="1281035" cy="818356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77"/>
          <p:cNvCxnSpPr>
            <a:cxnSpLocks noChangeShapeType="1"/>
            <a:stCxn id="18" idx="0"/>
            <a:endCxn id="20" idx="3"/>
          </p:cNvCxnSpPr>
          <p:nvPr/>
        </p:nvCxnSpPr>
        <p:spPr bwMode="auto">
          <a:xfrm flipH="1" flipV="1">
            <a:off x="7196513" y="4744505"/>
            <a:ext cx="1111519" cy="518591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60"/>
          <p:cNvCxnSpPr>
            <a:cxnSpLocks noChangeShapeType="1"/>
            <a:stCxn id="17" idx="0"/>
            <a:endCxn id="20" idx="1"/>
          </p:cNvCxnSpPr>
          <p:nvPr/>
        </p:nvCxnSpPr>
        <p:spPr bwMode="auto">
          <a:xfrm flipV="1">
            <a:off x="5192216" y="4744505"/>
            <a:ext cx="1089897" cy="380205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Diamond 112"/>
          <p:cNvSpPr>
            <a:spLocks noChangeArrowheads="1"/>
          </p:cNvSpPr>
          <p:nvPr/>
        </p:nvSpPr>
        <p:spPr bwMode="auto">
          <a:xfrm>
            <a:off x="5039816" y="512471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Diamond 114"/>
          <p:cNvSpPr>
            <a:spLocks noChangeArrowheads="1"/>
          </p:cNvSpPr>
          <p:nvPr/>
        </p:nvSpPr>
        <p:spPr bwMode="auto">
          <a:xfrm>
            <a:off x="8155632" y="526309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Straight Connector 77"/>
          <p:cNvCxnSpPr>
            <a:cxnSpLocks noChangeShapeType="1"/>
            <a:stCxn id="22" idx="0"/>
            <a:endCxn id="20" idx="2"/>
          </p:cNvCxnSpPr>
          <p:nvPr/>
        </p:nvCxnSpPr>
        <p:spPr bwMode="auto">
          <a:xfrm flipH="1" flipV="1">
            <a:off x="6739313" y="4942942"/>
            <a:ext cx="453154" cy="889793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6282113" y="4546067"/>
            <a:ext cx="914400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AP/B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7048004" y="5832735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Oval 42"/>
          <p:cNvSpPr>
            <a:spLocks noChangeArrowheads="1"/>
          </p:cNvSpPr>
          <p:nvPr/>
        </p:nvSpPr>
        <p:spPr bwMode="auto">
          <a:xfrm>
            <a:off x="7876679" y="5761298"/>
            <a:ext cx="287337" cy="2873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Oval 41"/>
          <p:cNvSpPr>
            <a:spLocks noChangeArrowheads="1"/>
          </p:cNvSpPr>
          <p:nvPr/>
        </p:nvSpPr>
        <p:spPr bwMode="auto">
          <a:xfrm>
            <a:off x="6986091" y="5820035"/>
            <a:ext cx="288925" cy="287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schemeClr val="tx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26" name="Oval 42"/>
          <p:cNvSpPr>
            <a:spLocks noChangeArrowheads="1"/>
          </p:cNvSpPr>
          <p:nvPr/>
        </p:nvSpPr>
        <p:spPr bwMode="auto">
          <a:xfrm>
            <a:off x="7814766" y="5748598"/>
            <a:ext cx="287338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schemeClr val="tx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43146" y="5858108"/>
            <a:ext cx="1113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BSSID for legacy STA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6291" y="435116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B050"/>
                </a:solidFill>
              </a:rPr>
              <a:t>BSSID for 11ak STA</a:t>
            </a:r>
            <a:endParaRPr kumimoji="1" lang="ja-JP" altLang="en-US" sz="1400" b="1" dirty="0">
              <a:solidFill>
                <a:srgbClr val="00B050"/>
              </a:solidFill>
            </a:endParaRPr>
          </a:p>
        </p:txBody>
      </p:sp>
      <p:cxnSp>
        <p:nvCxnSpPr>
          <p:cNvPr id="33" name="Straight Connector 48"/>
          <p:cNvCxnSpPr>
            <a:cxnSpLocks noChangeShapeType="1"/>
            <a:stCxn id="23" idx="5"/>
          </p:cNvCxnSpPr>
          <p:nvPr/>
        </p:nvCxnSpPr>
        <p:spPr bwMode="auto">
          <a:xfrm>
            <a:off x="8121936" y="6006555"/>
            <a:ext cx="193728" cy="2857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Diamond 112"/>
          <p:cNvSpPr>
            <a:spLocks noChangeArrowheads="1"/>
          </p:cNvSpPr>
          <p:nvPr/>
        </p:nvSpPr>
        <p:spPr bwMode="auto">
          <a:xfrm>
            <a:off x="5674347" y="5371736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8" name="Straight Connector 48"/>
          <p:cNvCxnSpPr>
            <a:cxnSpLocks noChangeShapeType="1"/>
          </p:cNvCxnSpPr>
          <p:nvPr/>
        </p:nvCxnSpPr>
        <p:spPr bwMode="auto">
          <a:xfrm>
            <a:off x="6723021" y="4327029"/>
            <a:ext cx="4046" cy="2211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7626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2c. Interoperability with </a:t>
            </a:r>
            <a:br>
              <a:rPr lang="en-US" altLang="ja-JP" dirty="0" smtClean="0"/>
            </a:br>
            <a:r>
              <a:rPr lang="en-US" altLang="ja-JP" dirty="0" smtClean="0"/>
              <a:t>Legacy 802.11 AP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An 802.11ak STA/Bridge </a:t>
            </a:r>
            <a:r>
              <a:rPr kumimoji="1" lang="en-US" altLang="ja-JP" dirty="0" smtClean="0"/>
              <a:t>associated with </a:t>
            </a:r>
            <a:r>
              <a:rPr lang="en-US" altLang="ja-JP" dirty="0" smtClean="0"/>
              <a:t>a </a:t>
            </a:r>
            <a:r>
              <a:rPr lang="en-US" altLang="ja-JP" dirty="0"/>
              <a:t>legacy </a:t>
            </a:r>
            <a:r>
              <a:rPr lang="en-US" altLang="ja-JP" dirty="0" smtClean="0"/>
              <a:t>802.11 AP may not bridge over Wireless Media</a:t>
            </a:r>
            <a:r>
              <a:rPr kumimoji="1" lang="en-US" altLang="ja-JP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If an 802.11ak STA/Bridge associated with a legacy 802.11 AP can bridge to the AP, it may be useful for home network where a legacy AP is already deployed. 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ja-JP" dirty="0" smtClean="0"/>
              <a:t>There may be some limitations..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ja-JP" dirty="0" smtClean="0"/>
              <a:t>No VLAN tags?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ja-JP" dirty="0" smtClean="0"/>
              <a:t>No looped links?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ja-JP" dirty="0" smtClean="0"/>
              <a:t>Hence, </a:t>
            </a:r>
            <a:r>
              <a:rPr lang="en-US" altLang="ja-JP" dirty="0"/>
              <a:t>it </a:t>
            </a:r>
            <a:r>
              <a:rPr lang="en-US" altLang="ja-JP" dirty="0" smtClean="0"/>
              <a:t>is not a mandatory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requirement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cxnSp>
        <p:nvCxnSpPr>
          <p:cNvPr id="12" name="Straight Connector 48"/>
          <p:cNvCxnSpPr>
            <a:cxnSpLocks noChangeShapeType="1"/>
            <a:endCxn id="30" idx="0"/>
          </p:cNvCxnSpPr>
          <p:nvPr/>
        </p:nvCxnSpPr>
        <p:spPr bwMode="auto">
          <a:xfrm flipH="1">
            <a:off x="6447218" y="5624746"/>
            <a:ext cx="308584" cy="37977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0"/>
          <p:cNvCxnSpPr>
            <a:cxnSpLocks noChangeShapeType="1"/>
            <a:stCxn id="36" idx="0"/>
            <a:endCxn id="20" idx="2"/>
          </p:cNvCxnSpPr>
          <p:nvPr/>
        </p:nvCxnSpPr>
        <p:spPr bwMode="auto">
          <a:xfrm flipV="1">
            <a:off x="5451904" y="4926185"/>
            <a:ext cx="847279" cy="41045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7"/>
          <p:cNvCxnSpPr>
            <a:cxnSpLocks noChangeShapeType="1"/>
            <a:stCxn id="25" idx="0"/>
            <a:endCxn id="20" idx="2"/>
          </p:cNvCxnSpPr>
          <p:nvPr/>
        </p:nvCxnSpPr>
        <p:spPr bwMode="auto">
          <a:xfrm flipH="1" flipV="1">
            <a:off x="6299183" y="4926185"/>
            <a:ext cx="757267" cy="505293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77"/>
          <p:cNvCxnSpPr>
            <a:cxnSpLocks noChangeShapeType="1"/>
            <a:stCxn id="18" idx="0"/>
            <a:endCxn id="20" idx="3"/>
          </p:cNvCxnSpPr>
          <p:nvPr/>
        </p:nvCxnSpPr>
        <p:spPr bwMode="auto">
          <a:xfrm flipH="1" flipV="1">
            <a:off x="6946245" y="4727748"/>
            <a:ext cx="928202" cy="518591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60"/>
          <p:cNvCxnSpPr>
            <a:cxnSpLocks noChangeShapeType="1"/>
            <a:stCxn id="17" idx="0"/>
            <a:endCxn id="20" idx="1"/>
          </p:cNvCxnSpPr>
          <p:nvPr/>
        </p:nvCxnSpPr>
        <p:spPr bwMode="auto">
          <a:xfrm flipV="1">
            <a:off x="5117982" y="4727748"/>
            <a:ext cx="534139" cy="25990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Diamond 112"/>
          <p:cNvSpPr>
            <a:spLocks noChangeArrowheads="1"/>
          </p:cNvSpPr>
          <p:nvPr/>
        </p:nvSpPr>
        <p:spPr bwMode="auto">
          <a:xfrm>
            <a:off x="4965582" y="4987657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Diamond 114"/>
          <p:cNvSpPr>
            <a:spLocks noChangeArrowheads="1"/>
          </p:cNvSpPr>
          <p:nvPr/>
        </p:nvSpPr>
        <p:spPr bwMode="auto">
          <a:xfrm>
            <a:off x="7722047" y="5246339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652121" y="4529310"/>
            <a:ext cx="1294124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egacy AP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6755802" y="5398739"/>
            <a:ext cx="649892" cy="336849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38634" y="5624746"/>
            <a:ext cx="1301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0000FF"/>
                </a:solidFill>
              </a:rPr>
              <a:t>L</a:t>
            </a:r>
            <a:r>
              <a:rPr kumimoji="1" lang="en-US" altLang="ja-JP" sz="1400" b="1" dirty="0" smtClean="0">
                <a:solidFill>
                  <a:srgbClr val="0000FF"/>
                </a:solidFill>
              </a:rPr>
              <a:t>egacy STAs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cxnSp>
        <p:nvCxnSpPr>
          <p:cNvPr id="33" name="Straight Connector 48"/>
          <p:cNvCxnSpPr>
            <a:cxnSpLocks noChangeShapeType="1"/>
            <a:stCxn id="22" idx="5"/>
            <a:endCxn id="35" idx="1"/>
          </p:cNvCxnSpPr>
          <p:nvPr/>
        </p:nvCxnSpPr>
        <p:spPr bwMode="auto">
          <a:xfrm>
            <a:off x="7310520" y="5686258"/>
            <a:ext cx="328128" cy="2933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Diamond 112"/>
          <p:cNvSpPr>
            <a:spLocks noChangeArrowheads="1"/>
          </p:cNvSpPr>
          <p:nvPr/>
        </p:nvSpPr>
        <p:spPr bwMode="auto">
          <a:xfrm>
            <a:off x="5299504" y="5336644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8" name="Straight Connector 48"/>
          <p:cNvCxnSpPr>
            <a:cxnSpLocks noChangeShapeType="1"/>
            <a:stCxn id="34" idx="4"/>
            <a:endCxn id="20" idx="0"/>
          </p:cNvCxnSpPr>
          <p:nvPr/>
        </p:nvCxnSpPr>
        <p:spPr bwMode="auto">
          <a:xfrm flipH="1">
            <a:off x="6299183" y="4220394"/>
            <a:ext cx="1456" cy="3089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テキスト ボックス 38"/>
          <p:cNvSpPr txBox="1"/>
          <p:nvPr/>
        </p:nvSpPr>
        <p:spPr>
          <a:xfrm>
            <a:off x="7405694" y="4667023"/>
            <a:ext cx="1198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B050"/>
                </a:solidFill>
              </a:rPr>
              <a:t>11ak STAs</a:t>
            </a:r>
            <a:endParaRPr kumimoji="1" lang="ja-JP" altLang="en-US" sz="1400" b="1" dirty="0">
              <a:solidFill>
                <a:srgbClr val="00B050"/>
              </a:solidFill>
            </a:endParaRPr>
          </a:p>
        </p:txBody>
      </p:sp>
      <p:cxnSp>
        <p:nvCxnSpPr>
          <p:cNvPr id="26" name="Straight Connector 48"/>
          <p:cNvCxnSpPr>
            <a:cxnSpLocks noChangeShapeType="1"/>
            <a:stCxn id="22" idx="4"/>
            <a:endCxn id="31" idx="0"/>
          </p:cNvCxnSpPr>
          <p:nvPr/>
        </p:nvCxnSpPr>
        <p:spPr bwMode="auto">
          <a:xfrm>
            <a:off x="7080748" y="5735588"/>
            <a:ext cx="914" cy="2689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Diamond 114"/>
          <p:cNvSpPr>
            <a:spLocks noChangeArrowheads="1"/>
          </p:cNvSpPr>
          <p:nvPr/>
        </p:nvSpPr>
        <p:spPr bwMode="auto">
          <a:xfrm>
            <a:off x="6294818" y="600452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Diamond 114"/>
          <p:cNvSpPr>
            <a:spLocks noChangeArrowheads="1"/>
          </p:cNvSpPr>
          <p:nvPr/>
        </p:nvSpPr>
        <p:spPr bwMode="auto">
          <a:xfrm>
            <a:off x="6929262" y="600452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Oval 46"/>
          <p:cNvSpPr>
            <a:spLocks noChangeArrowheads="1"/>
          </p:cNvSpPr>
          <p:nvPr/>
        </p:nvSpPr>
        <p:spPr bwMode="auto">
          <a:xfrm>
            <a:off x="7596336" y="5937509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7" name="Straight Connector 48"/>
          <p:cNvCxnSpPr>
            <a:cxnSpLocks noChangeShapeType="1"/>
            <a:stCxn id="35" idx="6"/>
            <a:endCxn id="40" idx="1"/>
          </p:cNvCxnSpPr>
          <p:nvPr/>
        </p:nvCxnSpPr>
        <p:spPr bwMode="auto">
          <a:xfrm>
            <a:off x="7885261" y="6081178"/>
            <a:ext cx="309547" cy="7574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Diamond 114"/>
          <p:cNvSpPr>
            <a:spLocks noChangeArrowheads="1"/>
          </p:cNvSpPr>
          <p:nvPr/>
        </p:nvSpPr>
        <p:spPr bwMode="auto">
          <a:xfrm>
            <a:off x="8194808" y="600452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18754" y="5248145"/>
            <a:ext cx="112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</a:rPr>
              <a:t>Is bridging possible?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5" name="Oval 41"/>
          <p:cNvSpPr>
            <a:spLocks noChangeArrowheads="1"/>
          </p:cNvSpPr>
          <p:nvPr/>
        </p:nvSpPr>
        <p:spPr bwMode="auto">
          <a:xfrm>
            <a:off x="6911987" y="5431478"/>
            <a:ext cx="288925" cy="287338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1" name="直線矢印コネクタ 40"/>
          <p:cNvCxnSpPr>
            <a:stCxn id="25" idx="4"/>
          </p:cNvCxnSpPr>
          <p:nvPr/>
        </p:nvCxnSpPr>
        <p:spPr bwMode="auto">
          <a:xfrm flipH="1">
            <a:off x="6599619" y="5718816"/>
            <a:ext cx="456831" cy="2857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直線矢印コネクタ 43"/>
          <p:cNvCxnSpPr>
            <a:stCxn id="25" idx="4"/>
          </p:cNvCxnSpPr>
          <p:nvPr/>
        </p:nvCxnSpPr>
        <p:spPr bwMode="auto">
          <a:xfrm flipH="1">
            <a:off x="6929263" y="5718816"/>
            <a:ext cx="127187" cy="3082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9" name="直線矢印コネクタ 48"/>
          <p:cNvCxnSpPr>
            <a:stCxn id="25" idx="4"/>
          </p:cNvCxnSpPr>
          <p:nvPr/>
        </p:nvCxnSpPr>
        <p:spPr bwMode="auto">
          <a:xfrm>
            <a:off x="7056450" y="5718816"/>
            <a:ext cx="416220" cy="26077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4" name="Oval 46"/>
          <p:cNvSpPr>
            <a:spLocks noChangeArrowheads="1"/>
          </p:cNvSpPr>
          <p:nvPr/>
        </p:nvSpPr>
        <p:spPr bwMode="auto">
          <a:xfrm>
            <a:off x="6156176" y="3933056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439894" y="3936639"/>
            <a:ext cx="1907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802.1Q Bridge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6203376" y="4215497"/>
            <a:ext cx="789480" cy="1294258"/>
          </a:xfrm>
          <a:custGeom>
            <a:avLst/>
            <a:gdLst>
              <a:gd name="connsiteX0" fmla="*/ 96453 w 848293"/>
              <a:gd name="connsiteY0" fmla="*/ 0 h 1026160"/>
              <a:gd name="connsiteX1" fmla="*/ 65973 w 848293"/>
              <a:gd name="connsiteY1" fmla="*/ 508000 h 1026160"/>
              <a:gd name="connsiteX2" fmla="*/ 848293 w 848293"/>
              <a:gd name="connsiteY2" fmla="*/ 1026160 h 1026160"/>
              <a:gd name="connsiteX0" fmla="*/ 62231 w 814071"/>
              <a:gd name="connsiteY0" fmla="*/ 0 h 1026160"/>
              <a:gd name="connsiteX1" fmla="*/ 31751 w 814071"/>
              <a:gd name="connsiteY1" fmla="*/ 508000 h 1026160"/>
              <a:gd name="connsiteX2" fmla="*/ 336551 w 814071"/>
              <a:gd name="connsiteY2" fmla="*/ 812800 h 1026160"/>
              <a:gd name="connsiteX3" fmla="*/ 814071 w 814071"/>
              <a:gd name="connsiteY3" fmla="*/ 1026160 h 1026160"/>
              <a:gd name="connsiteX0" fmla="*/ 25168 w 777008"/>
              <a:gd name="connsiteY0" fmla="*/ 0 h 1026160"/>
              <a:gd name="connsiteX1" fmla="*/ 116608 w 777008"/>
              <a:gd name="connsiteY1" fmla="*/ 538480 h 1026160"/>
              <a:gd name="connsiteX2" fmla="*/ 299488 w 777008"/>
              <a:gd name="connsiteY2" fmla="*/ 812800 h 1026160"/>
              <a:gd name="connsiteX3" fmla="*/ 777008 w 777008"/>
              <a:gd name="connsiteY3" fmla="*/ 1026160 h 1026160"/>
              <a:gd name="connsiteX0" fmla="*/ 25168 w 675408"/>
              <a:gd name="connsiteY0" fmla="*/ 0 h 1087120"/>
              <a:gd name="connsiteX1" fmla="*/ 116608 w 675408"/>
              <a:gd name="connsiteY1" fmla="*/ 538480 h 1087120"/>
              <a:gd name="connsiteX2" fmla="*/ 299488 w 675408"/>
              <a:gd name="connsiteY2" fmla="*/ 812800 h 1087120"/>
              <a:gd name="connsiteX3" fmla="*/ 675408 w 675408"/>
              <a:gd name="connsiteY3" fmla="*/ 1087120 h 1087120"/>
              <a:gd name="connsiteX0" fmla="*/ 0 w 650240"/>
              <a:gd name="connsiteY0" fmla="*/ 0 h 1087120"/>
              <a:gd name="connsiteX1" fmla="*/ 274320 w 650240"/>
              <a:gd name="connsiteY1" fmla="*/ 812800 h 1087120"/>
              <a:gd name="connsiteX2" fmla="*/ 650240 w 650240"/>
              <a:gd name="connsiteY2" fmla="*/ 1087120 h 1087120"/>
              <a:gd name="connsiteX0" fmla="*/ 0 w 650240"/>
              <a:gd name="connsiteY0" fmla="*/ 0 h 1087120"/>
              <a:gd name="connsiteX1" fmla="*/ 142240 w 650240"/>
              <a:gd name="connsiteY1" fmla="*/ 721360 h 1087120"/>
              <a:gd name="connsiteX2" fmla="*/ 650240 w 650240"/>
              <a:gd name="connsiteY2" fmla="*/ 1087120 h 1087120"/>
              <a:gd name="connsiteX0" fmla="*/ 0 w 579079"/>
              <a:gd name="connsiteY0" fmla="*/ 0 h 1078112"/>
              <a:gd name="connsiteX1" fmla="*/ 71079 w 579079"/>
              <a:gd name="connsiteY1" fmla="*/ 712352 h 1078112"/>
              <a:gd name="connsiteX2" fmla="*/ 579079 w 579079"/>
              <a:gd name="connsiteY2" fmla="*/ 1078112 h 107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9079" h="1078112">
                <a:moveTo>
                  <a:pt x="0" y="0"/>
                </a:moveTo>
                <a:cubicBezTo>
                  <a:pt x="57150" y="169333"/>
                  <a:pt x="-37294" y="531165"/>
                  <a:pt x="71079" y="712352"/>
                </a:cubicBezTo>
                <a:cubicBezTo>
                  <a:pt x="201466" y="798712"/>
                  <a:pt x="458852" y="1006992"/>
                  <a:pt x="579079" y="1078112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198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3. Tolerance </a:t>
            </a:r>
            <a:r>
              <a:rPr lang="en-US" altLang="ja-JP" dirty="0"/>
              <a:t>to </a:t>
            </a:r>
            <a:r>
              <a:rPr lang="en-US" altLang="ja-JP" dirty="0" smtClean="0"/>
              <a:t>Low Link Reliability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Wireless </a:t>
            </a:r>
            <a:r>
              <a:rPr lang="en-US" altLang="ja-JP" dirty="0" smtClean="0"/>
              <a:t>links are </a:t>
            </a:r>
            <a:r>
              <a:rPr lang="en-US" altLang="ja-JP" dirty="0"/>
              <a:t>inherently less dependable </a:t>
            </a:r>
            <a:r>
              <a:rPr lang="en-US" altLang="ja-JP" dirty="0" smtClean="0"/>
              <a:t>than wired links.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Furthermore, </a:t>
            </a:r>
            <a:r>
              <a:rPr lang="en-US" altLang="ja-JP" dirty="0"/>
              <a:t>b</a:t>
            </a:r>
            <a:r>
              <a:rPr kumimoji="1" lang="en-US" altLang="ja-JP" dirty="0" smtClean="0"/>
              <a:t>roadcast /multicast is less reliable than unicast, as </a:t>
            </a:r>
            <a:r>
              <a:rPr lang="en-US" altLang="ja-JP" dirty="0" smtClean="0"/>
              <a:t>there </a:t>
            </a:r>
            <a:r>
              <a:rPr lang="en-US" altLang="ja-JP" dirty="0"/>
              <a:t>is no MAC-level </a:t>
            </a:r>
            <a:r>
              <a:rPr lang="en-US" altLang="ja-JP" dirty="0" smtClean="0"/>
              <a:t>recovery/retransmission.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The conditions of </a:t>
            </a:r>
            <a:r>
              <a:rPr lang="en-US" altLang="ja-JP" dirty="0"/>
              <a:t>the wireless link </a:t>
            </a:r>
            <a:r>
              <a:rPr lang="en-US" altLang="ja-JP" dirty="0" smtClean="0"/>
              <a:t>(Channel, Data rate, Rate of packet loss, ... ) may change dynamically.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802.1/802.11 bridging should be tolerant to low link reliability of </a:t>
            </a:r>
            <a:r>
              <a:rPr lang="en-US" altLang="ja-JP" dirty="0" smtClean="0"/>
              <a:t>wireless link</a:t>
            </a:r>
            <a:r>
              <a:rPr kumimoji="1" lang="en-US" altLang="ja-JP" dirty="0" smtClean="0"/>
              <a:t>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 smtClean="0"/>
              <a:t>Address lower link reliability of broadcast/multicast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 smtClean="0"/>
              <a:t>Network wide recalculation of a </a:t>
            </a:r>
            <a:r>
              <a:rPr lang="en-US" altLang="ja-JP" dirty="0"/>
              <a:t>spanning </a:t>
            </a:r>
            <a:r>
              <a:rPr lang="en-US" altLang="ja-JP" dirty="0" smtClean="0"/>
              <a:t>tree due to changing condition of wireless link should be minimized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667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3a. Lower Link Reliability of Broadcast/Multicast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802.11, there </a:t>
            </a:r>
            <a:r>
              <a:rPr lang="en-US" altLang="ja-JP" dirty="0"/>
              <a:t>is no MAC-level recovery on </a:t>
            </a:r>
            <a:r>
              <a:rPr lang="en-US" altLang="ja-JP" dirty="0" smtClean="0"/>
              <a:t>broadcast / multicast transmission from AP except DMS and GCR</a:t>
            </a:r>
            <a:r>
              <a:rPr lang="en-US" altLang="ja-JP" baseline="30000" dirty="0" smtClean="0"/>
              <a:t>*1</a:t>
            </a:r>
            <a:r>
              <a:rPr lang="en-US" altLang="ja-JP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reliability </a:t>
            </a:r>
            <a:r>
              <a:rPr lang="en-US" altLang="ja-JP" dirty="0" smtClean="0"/>
              <a:t>of broadcast/multicast is lower than unicast.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For example, assume probability of frame loss in PHY is 10%</a:t>
            </a:r>
            <a:r>
              <a:rPr lang="en-US" altLang="ja-JP" baseline="30000" dirty="0" smtClean="0"/>
              <a:t>*2</a:t>
            </a:r>
            <a:endParaRPr lang="en-US" altLang="ja-JP" dirty="0" smtClean="0"/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Probability of broadcast/multicast frame loss = 10%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Probability of </a:t>
            </a:r>
            <a:r>
              <a:rPr lang="en-US" altLang="ja-JP" dirty="0"/>
              <a:t>unicast frame loss = (</a:t>
            </a:r>
            <a:r>
              <a:rPr lang="en-US" altLang="ja-JP" dirty="0" smtClean="0"/>
              <a:t>0.1)</a:t>
            </a:r>
            <a:r>
              <a:rPr lang="en-US" altLang="ja-JP" baseline="30000" dirty="0" err="1" smtClean="0"/>
              <a:t>RetryLimit</a:t>
            </a:r>
            <a:r>
              <a:rPr lang="en-US" altLang="ja-JP" baseline="30000" dirty="0" smtClean="0"/>
              <a:t> </a:t>
            </a:r>
            <a:r>
              <a:rPr lang="en-US" altLang="ja-JP" dirty="0" smtClean="0">
                <a:latin typeface="Arial"/>
                <a:cs typeface="Arial"/>
              </a:rPr>
              <a:t>≤ </a:t>
            </a:r>
            <a:r>
              <a:rPr lang="en-US" altLang="ja-JP" dirty="0" smtClean="0"/>
              <a:t>0.01%</a:t>
            </a:r>
            <a:endParaRPr lang="en-US" altLang="ja-JP" baseline="30000" dirty="0" smtClean="0"/>
          </a:p>
          <a:p>
            <a:pPr marL="1657350" lvl="3" indent="-285750">
              <a:buFont typeface="Wingdings" pitchFamily="2" charset="2"/>
              <a:buChar char="ü"/>
            </a:pPr>
            <a:r>
              <a:rPr lang="en-US" altLang="ja-JP" dirty="0" smtClean="0"/>
              <a:t>Default value of dot11LongRetryLimit is 4</a:t>
            </a:r>
            <a:endParaRPr lang="en-US" altLang="ja-JP" dirty="0"/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Cf. the worst-case probability of losing </a:t>
            </a:r>
            <a:r>
              <a:rPr lang="en-US" altLang="ja-JP" dirty="0" smtClean="0"/>
              <a:t>frame in 802.3 </a:t>
            </a:r>
            <a:r>
              <a:rPr lang="en-US" altLang="ja-JP" dirty="0">
                <a:latin typeface="Arial"/>
                <a:cs typeface="Arial"/>
              </a:rPr>
              <a:t>≤ </a:t>
            </a:r>
            <a:r>
              <a:rPr lang="en-US" altLang="ja-JP" dirty="0" smtClean="0"/>
              <a:t>0.0121%</a:t>
            </a:r>
            <a:r>
              <a:rPr lang="en-US" altLang="ja-JP" baseline="30000" dirty="0" smtClean="0"/>
              <a:t>*3</a:t>
            </a:r>
            <a:endParaRPr lang="en-US" altLang="ja-JP" dirty="0" smtClean="0"/>
          </a:p>
          <a:p>
            <a:pPr marL="3429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ja-JP" sz="2400" b="1" dirty="0"/>
              <a:t>Also, broadcast/multicast </a:t>
            </a:r>
            <a:r>
              <a:rPr lang="en-US" altLang="ja-JP" sz="2400" b="1" dirty="0" smtClean="0"/>
              <a:t>transmission from AP often uses </a:t>
            </a:r>
            <a:r>
              <a:rPr lang="en-US" altLang="ja-JP" sz="2400" b="1" dirty="0"/>
              <a:t>lowest mandatory data </a:t>
            </a:r>
            <a:r>
              <a:rPr lang="en-US" altLang="ja-JP" sz="2400" b="1" dirty="0" smtClean="0"/>
              <a:t>rate. This may be inefficient.</a:t>
            </a:r>
            <a:endParaRPr lang="en-US" altLang="ja-JP" sz="2400" b="1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2" name="円弧 1"/>
          <p:cNvSpPr/>
          <p:nvPr/>
        </p:nvSpPr>
        <p:spPr bwMode="auto">
          <a:xfrm>
            <a:off x="6228184" y="4077072"/>
            <a:ext cx="1440160" cy="936104"/>
          </a:xfrm>
          <a:prstGeom prst="arc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19872" y="5733256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*1 GCR; Group Cast with Retry, introduced in 802.11aa 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*2 PER=10% is criteria of receiver sensitivity for most 802.11 PHYs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*3 Refer to IEEE </a:t>
            </a:r>
            <a:r>
              <a:rPr kumimoji="1" lang="en-US" altLang="ja-JP" sz="1400" dirty="0">
                <a:solidFill>
                  <a:schemeClr val="tx1"/>
                </a:solidFill>
              </a:rPr>
              <a:t>P802-REV/D1.6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subclause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6.3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5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3a. Addressing Broadcast/Multicast’s</a:t>
            </a:r>
            <a:br>
              <a:rPr lang="en-US" altLang="ja-JP" dirty="0" smtClean="0"/>
            </a:br>
            <a:r>
              <a:rPr lang="en-US" altLang="ja-JP" dirty="0" smtClean="0"/>
              <a:t>Lower Link Reliability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When </a:t>
            </a:r>
            <a:r>
              <a:rPr lang="en-US" altLang="ja-JP" dirty="0" smtClean="0"/>
              <a:t>is </a:t>
            </a:r>
            <a:r>
              <a:rPr kumimoji="1" lang="en-US" altLang="ja-JP" dirty="0" smtClean="0"/>
              <a:t>broadcast/multicast used by an 11ak AP/Bridge?</a:t>
            </a:r>
          </a:p>
          <a:p>
            <a:pPr marL="800100" lvl="1" indent="-342900">
              <a:buFont typeface="Times New Roman" pitchFamily="18" charset="0"/>
              <a:buChar char="○"/>
            </a:pPr>
            <a:r>
              <a:rPr lang="en-US" altLang="ja-JP" dirty="0" smtClean="0"/>
              <a:t>Discovery protocols like ARP, DHCP, UPnP, …</a:t>
            </a:r>
          </a:p>
          <a:p>
            <a:pPr marL="1200150" lvl="2" indent="-342900">
              <a:buFont typeface="Wingdings" pitchFamily="2" charset="2"/>
              <a:buChar char="ü"/>
            </a:pPr>
            <a:r>
              <a:rPr lang="en-US" altLang="ja-JP" dirty="0" smtClean="0"/>
              <a:t>Higher layer protocol may address broadcast frame loss</a:t>
            </a:r>
          </a:p>
          <a:p>
            <a:pPr marL="800100" lvl="1" indent="-342900">
              <a:buFont typeface="Times New Roman" pitchFamily="18" charset="0"/>
              <a:buChar char="∆"/>
            </a:pPr>
            <a:r>
              <a:rPr kumimoji="1" lang="en-US" altLang="ja-JP" dirty="0" smtClean="0"/>
              <a:t>Audio/Video multicast streaming</a:t>
            </a:r>
          </a:p>
          <a:p>
            <a:pPr marL="1200150" lvl="2" indent="-342900">
              <a:buFont typeface="Wingdings" pitchFamily="2" charset="2"/>
              <a:buChar char="ü"/>
            </a:pPr>
            <a:r>
              <a:rPr kumimoji="1" lang="en-US" altLang="ja-JP" dirty="0" smtClean="0"/>
              <a:t>Some degree of frame loss may be acceptable</a:t>
            </a:r>
          </a:p>
          <a:p>
            <a:pPr marL="800100" lvl="1" indent="-342900">
              <a:buFont typeface="Times New Roman" pitchFamily="18" charset="0"/>
              <a:buChar char="×"/>
            </a:pPr>
            <a:r>
              <a:rPr lang="en-US" altLang="ja-JP" dirty="0" smtClean="0"/>
              <a:t>Forwarding unicast frame that destination is not learned by bridge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ja-JP" dirty="0" smtClean="0"/>
              <a:t>Need to keep same link reliability as unicast.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Transmission of a unicast frame has to keep appropriate link reliability even if it has been transmitted as multicast.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Possible solutions - Expand to unicast, DMS, GCR (802.11aa), or avoid multicast by proactive learning of forwarding table (similar to 11ah “Reachable address message” proposal [13]).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452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3b. Addressing Wireless Link Instability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Network wide recalculation of a spanning tree due to changing condition of wireless link should be minimized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Possible solutions, for instance;</a:t>
            </a:r>
          </a:p>
          <a:p>
            <a:pPr marL="1314450" lvl="2" indent="-457200">
              <a:buFont typeface="+mj-lt"/>
              <a:buAutoNum type="alphaLcPeriod"/>
            </a:pPr>
            <a:r>
              <a:rPr kumimoji="1" lang="en-US" altLang="ja-JP" dirty="0" smtClean="0"/>
              <a:t>Exclude instable links from spanning tree calculation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altLang="ja-JP" dirty="0" smtClean="0"/>
              <a:t>Conceal wireless links in a </a:t>
            </a:r>
            <a:r>
              <a:rPr lang="en-US" altLang="ja-JP" dirty="0"/>
              <a:t>v</a:t>
            </a:r>
            <a:r>
              <a:rPr lang="en-US" altLang="ja-JP" dirty="0" smtClean="0"/>
              <a:t>irtual bridge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altLang="ja-JP" dirty="0" smtClean="0"/>
              <a:t>Provisioning redundant path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altLang="ja-JP" dirty="0" smtClean="0"/>
              <a:t>Introduce hysteresis and/or timer to postpone recalculation 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A framework to set adequate cost of wireless link is required for spanning tree construction.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Wireless link cost may </a:t>
            </a:r>
            <a:r>
              <a:rPr lang="en-US" altLang="ja-JP" dirty="0" smtClean="0"/>
              <a:t>be significantly larger </a:t>
            </a:r>
            <a:r>
              <a:rPr lang="en-US" altLang="ja-JP" dirty="0"/>
              <a:t>than wire.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5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円/楕円 73"/>
          <p:cNvSpPr/>
          <p:nvPr/>
        </p:nvSpPr>
        <p:spPr bwMode="auto">
          <a:xfrm rot="20089438">
            <a:off x="6093796" y="3075172"/>
            <a:ext cx="2354874" cy="1440763"/>
          </a:xfrm>
          <a:prstGeom prst="ellipse">
            <a:avLst/>
          </a:prstGeom>
          <a:solidFill>
            <a:srgbClr val="00B050">
              <a:alpha val="5000"/>
            </a:srgbClr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4. Scalability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5213396" cy="447213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An 802.1/802.11 bridged network may </a:t>
            </a:r>
            <a:r>
              <a:rPr lang="en-US" altLang="ja-JP" dirty="0" smtClean="0"/>
              <a:t>be </a:t>
            </a:r>
            <a:r>
              <a:rPr kumimoji="1" lang="en-US" altLang="ja-JP" dirty="0" smtClean="0"/>
              <a:t>arbitrarily sized.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A number of management frames and BPDUs transmitted </a:t>
            </a:r>
            <a:r>
              <a:rPr lang="en-US" altLang="ja-JP" dirty="0" smtClean="0"/>
              <a:t>over a wireless link when a STA/Bridge associating with an AP/Bridge, has to be an important factor;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Preferably equal to </a:t>
            </a:r>
            <a:r>
              <a:rPr kumimoji="1" lang="en-US" altLang="ja-JP" i="1" dirty="0" smtClean="0"/>
              <a:t>O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Np</a:t>
            </a:r>
            <a:r>
              <a:rPr kumimoji="1" lang="en-US" altLang="ja-JP" dirty="0" smtClean="0"/>
              <a:t>) (</a:t>
            </a:r>
            <a:r>
              <a:rPr kumimoji="1" lang="en-US" altLang="ja-JP" dirty="0" err="1" smtClean="0"/>
              <a:t>Np</a:t>
            </a:r>
            <a:r>
              <a:rPr kumimoji="1" lang="en-US" altLang="ja-JP" dirty="0" smtClean="0"/>
              <a:t> = number of ports on STA/Bridge).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If number of management frames and BPDUs is </a:t>
            </a:r>
            <a:r>
              <a:rPr lang="en-US" altLang="ja-JP" i="1" dirty="0" smtClean="0"/>
              <a:t>O</a:t>
            </a:r>
            <a:r>
              <a:rPr lang="en-US" altLang="ja-JP" dirty="0" smtClean="0"/>
              <a:t>(Ns) (Ns = number of nodes under STA/Bridge), bridged network will not scale.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7291921" y="2290140"/>
            <a:ext cx="287338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Straight Connector 35"/>
          <p:cNvCxnSpPr>
            <a:cxnSpLocks noChangeShapeType="1"/>
            <a:stCxn id="34" idx="0"/>
            <a:endCxn id="13" idx="2"/>
          </p:cNvCxnSpPr>
          <p:nvPr/>
        </p:nvCxnSpPr>
        <p:spPr bwMode="auto">
          <a:xfrm flipV="1">
            <a:off x="7007562" y="2433809"/>
            <a:ext cx="284359" cy="5585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37"/>
          <p:cNvCxnSpPr>
            <a:cxnSpLocks noChangeShapeType="1"/>
            <a:stCxn id="13" idx="6"/>
            <a:endCxn id="27" idx="2"/>
          </p:cNvCxnSpPr>
          <p:nvPr/>
        </p:nvCxnSpPr>
        <p:spPr bwMode="auto">
          <a:xfrm>
            <a:off x="7579259" y="2433809"/>
            <a:ext cx="716197" cy="1119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47"/>
          <p:cNvCxnSpPr>
            <a:cxnSpLocks noChangeShapeType="1"/>
            <a:stCxn id="37" idx="6"/>
            <a:endCxn id="53" idx="3"/>
          </p:cNvCxnSpPr>
          <p:nvPr/>
        </p:nvCxnSpPr>
        <p:spPr bwMode="auto">
          <a:xfrm>
            <a:off x="6654572" y="4292564"/>
            <a:ext cx="609600" cy="5855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48"/>
          <p:cNvCxnSpPr>
            <a:cxnSpLocks noChangeShapeType="1"/>
            <a:stCxn id="37" idx="2"/>
          </p:cNvCxnSpPr>
          <p:nvPr/>
        </p:nvCxnSpPr>
        <p:spPr bwMode="auto">
          <a:xfrm flipH="1">
            <a:off x="6302665" y="4292564"/>
            <a:ext cx="62982" cy="72338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49"/>
          <p:cNvCxnSpPr>
            <a:cxnSpLocks noChangeShapeType="1"/>
            <a:stCxn id="37" idx="4"/>
          </p:cNvCxnSpPr>
          <p:nvPr/>
        </p:nvCxnSpPr>
        <p:spPr bwMode="auto">
          <a:xfrm>
            <a:off x="6510110" y="4436233"/>
            <a:ext cx="286543" cy="57971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68"/>
          <p:cNvCxnSpPr>
            <a:cxnSpLocks noChangeShapeType="1"/>
            <a:stCxn id="37" idx="1"/>
            <a:endCxn id="34" idx="2"/>
          </p:cNvCxnSpPr>
          <p:nvPr/>
        </p:nvCxnSpPr>
        <p:spPr bwMode="auto">
          <a:xfrm flipV="1">
            <a:off x="6407959" y="3389229"/>
            <a:ext cx="599603" cy="8017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6550362" y="2992354"/>
            <a:ext cx="914400" cy="396875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AP/B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Oval 41"/>
          <p:cNvSpPr>
            <a:spLocks noChangeArrowheads="1"/>
          </p:cNvSpPr>
          <p:nvPr/>
        </p:nvSpPr>
        <p:spPr bwMode="auto">
          <a:xfrm>
            <a:off x="6365647" y="4148895"/>
            <a:ext cx="288925" cy="287338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accent1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Oval 41"/>
          <p:cNvSpPr>
            <a:spLocks noChangeArrowheads="1"/>
          </p:cNvSpPr>
          <p:nvPr/>
        </p:nvSpPr>
        <p:spPr bwMode="auto">
          <a:xfrm>
            <a:off x="6115614" y="4123263"/>
            <a:ext cx="762796" cy="287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3" name="雲 52"/>
          <p:cNvSpPr/>
          <p:nvPr/>
        </p:nvSpPr>
        <p:spPr bwMode="auto">
          <a:xfrm>
            <a:off x="5740172" y="4799923"/>
            <a:ext cx="3048000" cy="1368152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Nodes under STA/Bridge  ‘S’</a:t>
            </a:r>
          </a:p>
        </p:txBody>
      </p:sp>
      <p:sp>
        <p:nvSpPr>
          <p:cNvPr id="61" name="四角形吹き出し 60"/>
          <p:cNvSpPr/>
          <p:nvPr/>
        </p:nvSpPr>
        <p:spPr bwMode="auto">
          <a:xfrm>
            <a:off x="7065641" y="4031792"/>
            <a:ext cx="1548008" cy="656638"/>
          </a:xfrm>
          <a:prstGeom prst="wedgeRectCallout">
            <a:avLst>
              <a:gd name="adj1" fmla="val -73381"/>
              <a:gd name="adj2" fmla="val 47636"/>
            </a:avLst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36575" marR="0" indent="-536575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= Number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　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of ports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861072" y="3497714"/>
            <a:ext cx="1167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Wireless Media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8295456" y="2402110"/>
            <a:ext cx="287338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6" name="Straight Connector 68"/>
          <p:cNvCxnSpPr>
            <a:cxnSpLocks noChangeShapeType="1"/>
            <a:stCxn id="38" idx="0"/>
            <a:endCxn id="34" idx="3"/>
          </p:cNvCxnSpPr>
          <p:nvPr/>
        </p:nvCxnSpPr>
        <p:spPr bwMode="auto">
          <a:xfrm flipH="1" flipV="1">
            <a:off x="7464762" y="3190792"/>
            <a:ext cx="599448" cy="25465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Diamond 114"/>
          <p:cNvSpPr>
            <a:spLocks noChangeArrowheads="1"/>
          </p:cNvSpPr>
          <p:nvPr/>
        </p:nvSpPr>
        <p:spPr bwMode="auto">
          <a:xfrm>
            <a:off x="7911810" y="3445451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569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5. Manageability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802.1/802.11 bridged network should be managed by the same way as today’s 802.1Q network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802.11ak AP/Bridge, STA/Bridge, or corresponding virtual bridge should support the conventional 802.1Q </a:t>
            </a:r>
            <a:r>
              <a:rPr lang="en-US" altLang="ja-JP" dirty="0"/>
              <a:t>managed objects</a:t>
            </a:r>
            <a:r>
              <a:rPr kumimoji="1" lang="en-US" altLang="ja-JP" dirty="0" smtClean="0"/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If managed objects </a:t>
            </a:r>
            <a:r>
              <a:rPr kumimoji="1" lang="en-US" altLang="ja-JP" dirty="0" smtClean="0"/>
              <a:t>are pertaining to virtual entity, methods to access these objects are necessary.</a:t>
            </a:r>
          </a:p>
          <a:p>
            <a:pPr lvl="3">
              <a:buFont typeface="Arial" pitchFamily="34" charset="0"/>
              <a:buChar char="•"/>
            </a:pPr>
            <a:r>
              <a:rPr lang="en-US" altLang="ja-JP" dirty="0" smtClean="0"/>
              <a:t>Possible solution; AP delegates the virtual entities.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Also, there may be 802.1/802.11 bridging specific managed objects.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68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A</a:t>
            </a:r>
            <a:r>
              <a:rPr lang="en-GB" altLang="ja-JP" dirty="0"/>
              <a:t> series of submissions have been addressed with regard to 802.1/802.11 bridging aspects [1</a:t>
            </a:r>
            <a:r>
              <a:rPr lang="en-GB" altLang="ja-JP" dirty="0" smtClean="0"/>
              <a:t>]-[8].</a:t>
            </a:r>
            <a:endParaRPr lang="en-GB" altLang="ja-JP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W</a:t>
            </a:r>
            <a:r>
              <a:rPr lang="en-GB" altLang="ja-JP" dirty="0"/>
              <a:t>e propose the preliminary functional requirements of </a:t>
            </a:r>
            <a:r>
              <a:rPr lang="en-GB" altLang="ja-JP" dirty="0" smtClean="0"/>
              <a:t>802.11ak/802.1Qbz,  in </a:t>
            </a:r>
            <a:r>
              <a:rPr lang="en-GB" altLang="ja-JP" dirty="0"/>
              <a:t>order to select the goal of </a:t>
            </a:r>
            <a:r>
              <a:rPr lang="en-GB" altLang="ja-JP" dirty="0" smtClean="0"/>
              <a:t>802.1 / 802.11 </a:t>
            </a:r>
            <a:r>
              <a:rPr lang="en-GB" altLang="ja-JP" dirty="0"/>
              <a:t>bridging models and corresponding solutions</a:t>
            </a:r>
            <a:r>
              <a:rPr lang="en-GB" dirty="0" smtClean="0"/>
              <a:t>.</a:t>
            </a: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Compatibility </a:t>
            </a:r>
            <a:r>
              <a:rPr lang="en-GB" dirty="0" smtClean="0"/>
              <a:t>with 802.1Q</a:t>
            </a: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Compatibility </a:t>
            </a:r>
            <a:r>
              <a:rPr lang="en-US" altLang="ja-JP" dirty="0"/>
              <a:t>with</a:t>
            </a:r>
            <a:r>
              <a:rPr lang="en-GB" altLang="ja-JP" dirty="0" smtClean="0"/>
              <a:t> 802.11</a:t>
            </a:r>
            <a:endParaRPr lang="en-GB" altLang="ja-JP" dirty="0"/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Tolerance to wireless low link reliability</a:t>
            </a: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Scalability</a:t>
            </a: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Manageability</a:t>
            </a:r>
          </a:p>
          <a:p>
            <a:pPr marL="91440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may rise some problems to be solved…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 &amp; Future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Preliminary functional requirements are proposed</a:t>
            </a:r>
            <a:r>
              <a:rPr kumimoji="1" lang="en-US" altLang="ja-JP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Building consensus on the functional </a:t>
            </a:r>
            <a:r>
              <a:rPr lang="en-US" altLang="ja-JP" dirty="0"/>
              <a:t>requirements </a:t>
            </a:r>
            <a:r>
              <a:rPr lang="en-US" altLang="ja-JP" dirty="0" smtClean="0"/>
              <a:t>before down selection[14] is the next step. </a:t>
            </a:r>
            <a:endParaRPr kumimoji="1" lang="en-US" altLang="ja-JP" b="1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987425"/>
              </p:ext>
            </p:extLst>
          </p:nvPr>
        </p:nvGraphicFramePr>
        <p:xfrm>
          <a:off x="804863" y="3357563"/>
          <a:ext cx="7564437" cy="302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ワークシート" r:id="rId4" imgW="6772410" imgH="2705190" progId="Excel.Sheet.12">
                  <p:embed/>
                </p:oleObj>
              </mc:Choice>
              <mc:Fallback>
                <p:oleObj name="ワークシート" r:id="rId4" imgW="6772410" imgH="27051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3357563"/>
                        <a:ext cx="7564437" cy="302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1"/>
          <p:cNvSpPr txBox="1"/>
          <p:nvPr/>
        </p:nvSpPr>
        <p:spPr>
          <a:xfrm rot="20310441">
            <a:off x="5923356" y="4484153"/>
            <a:ext cx="2388009" cy="873861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- Example -</a:t>
            </a:r>
          </a:p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To </a:t>
            </a:r>
            <a:r>
              <a:rPr kumimoji="1" lang="en-US" altLang="ja-JP" sz="2400" dirty="0">
                <a:solidFill>
                  <a:srgbClr val="FF0000"/>
                </a:solidFill>
              </a:rPr>
              <a:t>be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explored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58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Appendix. A</a:t>
            </a:r>
            <a:r>
              <a:rPr lang="en-US" altLang="ja-JP" dirty="0" smtClean="0"/>
              <a:t>; Use cases 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Home </a:t>
            </a:r>
            <a:r>
              <a:rPr lang="en-US" altLang="ja-JP" dirty="0"/>
              <a:t>entertainment </a:t>
            </a:r>
            <a:r>
              <a:rPr lang="en-US" altLang="ja-JP" dirty="0" smtClean="0"/>
              <a:t>systems [8][9]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In a home or small studio, Ethernet-like links: </a:t>
            </a:r>
            <a:r>
              <a:rPr lang="en-US" altLang="ja-JP" dirty="0" smtClean="0"/>
              <a:t>802.3, 802.11</a:t>
            </a:r>
            <a:r>
              <a:rPr lang="en-US" altLang="ja-JP" dirty="0"/>
              <a:t>, </a:t>
            </a:r>
            <a:r>
              <a:rPr lang="en-US" altLang="ja-JP" dirty="0" err="1"/>
              <a:t>MoCA</a:t>
            </a:r>
            <a:r>
              <a:rPr lang="en-US" altLang="ja-JP" dirty="0"/>
              <a:t>, 1901 power line, etc. will replace </a:t>
            </a:r>
            <a:r>
              <a:rPr lang="en-US" altLang="ja-JP" dirty="0" smtClean="0"/>
              <a:t>other modes </a:t>
            </a:r>
            <a:r>
              <a:rPr lang="en-US" altLang="ja-JP" dirty="0"/>
              <a:t>for exchanging data.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You </a:t>
            </a:r>
            <a:r>
              <a:rPr lang="en-US" altLang="ja-JP" dirty="0"/>
              <a:t>expect wired stacks connected via wireless..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Process </a:t>
            </a:r>
            <a:r>
              <a:rPr lang="en-US" altLang="ja-JP" dirty="0"/>
              <a:t>control and </a:t>
            </a:r>
            <a:r>
              <a:rPr lang="en-US" altLang="ja-JP" dirty="0" smtClean="0"/>
              <a:t>manufacturing [8]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Communications with moving transport containers or objections on assembly lines where there are multiple network devices within the moving item.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Wi-Fi is not at the edge of the </a:t>
            </a:r>
            <a:r>
              <a:rPr lang="en-US" altLang="ja-JP" dirty="0" smtClean="0"/>
              <a:t>network [9]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Use </a:t>
            </a:r>
            <a:r>
              <a:rPr lang="en-US" altLang="ja-JP" dirty="0"/>
              <a:t>of 802.11 in Data Centers involves communication </a:t>
            </a:r>
            <a:r>
              <a:rPr lang="en-US" altLang="ja-JP" dirty="0" smtClean="0"/>
              <a:t>with multiple </a:t>
            </a:r>
            <a:r>
              <a:rPr lang="en-US" altLang="ja-JP" dirty="0"/>
              <a:t>servers behind a </a:t>
            </a:r>
            <a:r>
              <a:rPr lang="en-US" altLang="ja-JP" dirty="0" smtClean="0"/>
              <a:t>station [8].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Automatic communication between a car and the service bay of the car dealer [8</a:t>
            </a:r>
            <a:r>
              <a:rPr lang="en-US" altLang="ja-JP" dirty="0" smtClean="0"/>
              <a:t>].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52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Additional Industrial Use case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Wireless backhaul connecting sub control or analyzer house to main control room in a industrial plant.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Timeliness (Real Time) &amp; High availability are essential.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64" name="角丸四角形 63"/>
          <p:cNvSpPr/>
          <p:nvPr/>
        </p:nvSpPr>
        <p:spPr>
          <a:xfrm>
            <a:off x="714430" y="3398362"/>
            <a:ext cx="2716243" cy="1088621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6060020" y="3494195"/>
            <a:ext cx="2085377" cy="20069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円/楕円 65"/>
          <p:cNvSpPr>
            <a:spLocks noChangeAspect="1"/>
          </p:cNvSpPr>
          <p:nvPr/>
        </p:nvSpPr>
        <p:spPr>
          <a:xfrm>
            <a:off x="6393172" y="3694798"/>
            <a:ext cx="1122785" cy="95221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6444208" y="3745780"/>
            <a:ext cx="1020713" cy="865651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596148" y="3562792"/>
            <a:ext cx="1560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11ak AP/Bridges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129174" y="5445224"/>
            <a:ext cx="211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Main Control Room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0" name="直線コネクタ 79"/>
          <p:cNvCxnSpPr>
            <a:stCxn id="98" idx="3"/>
          </p:cNvCxnSpPr>
          <p:nvPr/>
        </p:nvCxnSpPr>
        <p:spPr>
          <a:xfrm flipV="1">
            <a:off x="5868144" y="4025674"/>
            <a:ext cx="362699" cy="64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114" idx="3"/>
          </p:cNvCxnSpPr>
          <p:nvPr/>
        </p:nvCxnSpPr>
        <p:spPr>
          <a:xfrm flipV="1">
            <a:off x="5863050" y="4703656"/>
            <a:ext cx="1261634" cy="49805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3526312" y="5682734"/>
            <a:ext cx="1737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11ak STA/Bridges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9" name="直線コネクタ 88"/>
          <p:cNvCxnSpPr>
            <a:stCxn id="114" idx="0"/>
            <a:endCxn id="98" idx="2"/>
          </p:cNvCxnSpPr>
          <p:nvPr/>
        </p:nvCxnSpPr>
        <p:spPr>
          <a:xfrm flipV="1">
            <a:off x="5593878" y="4289920"/>
            <a:ext cx="5094" cy="71173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>
            <a:stCxn id="115" idx="3"/>
            <a:endCxn id="98" idx="1"/>
          </p:cNvCxnSpPr>
          <p:nvPr/>
        </p:nvCxnSpPr>
        <p:spPr>
          <a:xfrm flipV="1">
            <a:off x="4318257" y="4089865"/>
            <a:ext cx="1011542" cy="54394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117" idx="3"/>
            <a:endCxn id="114" idx="1"/>
          </p:cNvCxnSpPr>
          <p:nvPr/>
        </p:nvCxnSpPr>
        <p:spPr>
          <a:xfrm flipV="1">
            <a:off x="4313342" y="5201706"/>
            <a:ext cx="1011363" cy="15290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 flipV="1">
            <a:off x="7124684" y="4703656"/>
            <a:ext cx="207211" cy="3498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6393172" y="5060889"/>
            <a:ext cx="1563204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Control System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7" name="直線コネクタ 96"/>
          <p:cNvCxnSpPr>
            <a:stCxn id="117" idx="0"/>
            <a:endCxn id="115" idx="2"/>
          </p:cNvCxnSpPr>
          <p:nvPr/>
        </p:nvCxnSpPr>
        <p:spPr>
          <a:xfrm flipV="1">
            <a:off x="4044170" y="4355461"/>
            <a:ext cx="4915" cy="78794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115" idx="1"/>
            <a:endCxn id="63" idx="3"/>
          </p:cNvCxnSpPr>
          <p:nvPr/>
        </p:nvCxnSpPr>
        <p:spPr>
          <a:xfrm flipH="1">
            <a:off x="3275856" y="4144259"/>
            <a:ext cx="504056" cy="9279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1238775" y="4466992"/>
            <a:ext cx="1560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Analyzer house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912869" y="4035765"/>
            <a:ext cx="510650" cy="360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GC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510466" y="3562792"/>
            <a:ext cx="510650" cy="360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GC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2345908" y="3494195"/>
            <a:ext cx="510650" cy="360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GC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05" name="直線コネクタ 104"/>
          <p:cNvCxnSpPr>
            <a:stCxn id="63" idx="1"/>
            <a:endCxn id="104" idx="2"/>
          </p:cNvCxnSpPr>
          <p:nvPr/>
        </p:nvCxnSpPr>
        <p:spPr>
          <a:xfrm flipH="1" flipV="1">
            <a:off x="2601233" y="3855113"/>
            <a:ext cx="253061" cy="38194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63" idx="1"/>
            <a:endCxn id="103" idx="3"/>
          </p:cNvCxnSpPr>
          <p:nvPr/>
        </p:nvCxnSpPr>
        <p:spPr>
          <a:xfrm flipH="1" flipV="1">
            <a:off x="2021116" y="3743251"/>
            <a:ext cx="833178" cy="49380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>
            <a:stCxn id="63" idx="1"/>
            <a:endCxn id="102" idx="3"/>
          </p:cNvCxnSpPr>
          <p:nvPr/>
        </p:nvCxnSpPr>
        <p:spPr>
          <a:xfrm flipH="1" flipV="1">
            <a:off x="1423519" y="4216224"/>
            <a:ext cx="1430775" cy="2083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角丸四角形 107"/>
          <p:cNvSpPr/>
          <p:nvPr/>
        </p:nvSpPr>
        <p:spPr>
          <a:xfrm>
            <a:off x="714430" y="4947664"/>
            <a:ext cx="2819113" cy="123912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10" name="直線コネクタ 109"/>
          <p:cNvCxnSpPr>
            <a:stCxn id="117" idx="2"/>
            <a:endCxn id="74" idx="3"/>
          </p:cNvCxnSpPr>
          <p:nvPr/>
        </p:nvCxnSpPr>
        <p:spPr>
          <a:xfrm flipH="1">
            <a:off x="3323235" y="5565808"/>
            <a:ext cx="720935" cy="3192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1000403" y="6114782"/>
            <a:ext cx="2092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Sub control house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12" name="直線コネクタ 111"/>
          <p:cNvCxnSpPr>
            <a:stCxn id="74" idx="1"/>
          </p:cNvCxnSpPr>
          <p:nvPr/>
        </p:nvCxnSpPr>
        <p:spPr>
          <a:xfrm flipH="1" flipV="1">
            <a:off x="2700019" y="5586427"/>
            <a:ext cx="201654" cy="29867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74" idx="1"/>
            <a:endCxn id="130" idx="3"/>
          </p:cNvCxnSpPr>
          <p:nvPr/>
        </p:nvCxnSpPr>
        <p:spPr>
          <a:xfrm flipH="1">
            <a:off x="2267744" y="5885104"/>
            <a:ext cx="633929" cy="406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1907703" y="5001651"/>
            <a:ext cx="1094377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Remote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I/O Unit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18" name="直線コネクタ 117"/>
          <p:cNvCxnSpPr>
            <a:stCxn id="74" idx="0"/>
            <a:endCxn id="63" idx="2"/>
          </p:cNvCxnSpPr>
          <p:nvPr/>
        </p:nvCxnSpPr>
        <p:spPr>
          <a:xfrm flipH="1" flipV="1">
            <a:off x="3065075" y="4437112"/>
            <a:ext cx="47379" cy="124793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/>
          <p:cNvSpPr txBox="1"/>
          <p:nvPr/>
        </p:nvSpPr>
        <p:spPr>
          <a:xfrm>
            <a:off x="912869" y="5719890"/>
            <a:ext cx="1354875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Fieldbus GW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32" name="直線矢印コネクタ 131"/>
          <p:cNvCxnSpPr/>
          <p:nvPr/>
        </p:nvCxnSpPr>
        <p:spPr bwMode="auto">
          <a:xfrm>
            <a:off x="3430673" y="3573016"/>
            <a:ext cx="2564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3" name="テキスト ボックス 132"/>
          <p:cNvSpPr txBox="1"/>
          <p:nvPr/>
        </p:nvSpPr>
        <p:spPr>
          <a:xfrm>
            <a:off x="3430674" y="3272711"/>
            <a:ext cx="2509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j-lt"/>
              </a:rPr>
              <a:t>~ 100’s m</a:t>
            </a:r>
            <a:endParaRPr kumimoji="1" lang="ja-JP" alt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74774" y="3674654"/>
            <a:ext cx="42156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B</a:t>
            </a:r>
            <a:endParaRPr kumimoji="1" lang="ja-JP" altLang="en-US" sz="2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91927" y="4341803"/>
            <a:ext cx="42156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B</a:t>
            </a:r>
            <a:endParaRPr kumimoji="1" lang="ja-JP" altLang="en-US" sz="2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201182" y="3816857"/>
            <a:ext cx="42156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B</a:t>
            </a:r>
            <a:endParaRPr kumimoji="1" lang="ja-JP" altLang="en-US" sz="20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854294" y="4037002"/>
            <a:ext cx="42156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B</a:t>
            </a:r>
            <a:endParaRPr kumimoji="1" lang="ja-JP" altLang="en-US" sz="2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01673" y="5685049"/>
            <a:ext cx="421562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B</a:t>
            </a:r>
            <a:endParaRPr kumimoji="1" lang="ja-JP" altLang="en-US" sz="20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329799" y="3889810"/>
            <a:ext cx="538345" cy="40011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AP</a:t>
            </a:r>
            <a:endParaRPr kumimoji="1" lang="ja-JP" altLang="en-US" sz="20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324705" y="5001651"/>
            <a:ext cx="538345" cy="40011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AP</a:t>
            </a:r>
            <a:endParaRPr kumimoji="1" lang="ja-JP" altLang="en-US" sz="20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779912" y="3933056"/>
            <a:ext cx="538345" cy="42240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txBody>
          <a:bodyPr wrap="square" lIns="36000" tIns="72000" rIns="36000" bIns="72000" rtlCol="0" anchor="ctr" anchorCtr="1">
            <a:spAutoFit/>
          </a:bodyPr>
          <a:lstStyle/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774997" y="5143403"/>
            <a:ext cx="538345" cy="42240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txBody>
          <a:bodyPr wrap="square" lIns="36000" tIns="72000" rIns="36000" bIns="72000" rtlCol="0" anchor="ctr" anchorCtr="1">
            <a:spAutoFit/>
          </a:bodyPr>
          <a:lstStyle/>
          <a:p>
            <a:pPr algn="ctr"/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93877" y="6176337"/>
            <a:ext cx="2866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*GC</a:t>
            </a:r>
            <a:r>
              <a:rPr kumimoji="1" lang="en-US" altLang="ja-JP" sz="1200" dirty="0">
                <a:solidFill>
                  <a:schemeClr val="tx1"/>
                </a:solidFill>
              </a:rPr>
              <a:t>; Gas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Chromatography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equipment</a:t>
            </a:r>
          </a:p>
        </p:txBody>
      </p:sp>
    </p:spTree>
    <p:extLst>
      <p:ext uri="{BB962C8B-B14F-4D97-AF65-F5344CB8AC3E}">
        <p14:creationId xmlns:p14="http://schemas.microsoft.com/office/powerpoint/2010/main" val="2138977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Appendix B; Revisit 802.11 architecture</a:t>
            </a:r>
            <a:endParaRPr 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23177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The IEEE 802.11 architecture consists of several components that interact to provide a WLAN that </a:t>
            </a:r>
            <a:r>
              <a:rPr lang="en-US" altLang="ja-JP" dirty="0" smtClean="0"/>
              <a:t>supports STA </a:t>
            </a:r>
            <a:r>
              <a:rPr lang="en-US" altLang="ja-JP" dirty="0"/>
              <a:t>mobility transparently to upper layers.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516216" y="585810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 IEEE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Std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802.11ad-2012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  Figure 4-11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3157368"/>
            <a:ext cx="4797558" cy="3262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(1)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400128"/>
          </a:xfrm>
          <a:ln/>
        </p:spPr>
        <p:txBody>
          <a:bodyPr>
            <a:normAutofit fontScale="92500"/>
          </a:bodyPr>
          <a:lstStyle/>
          <a:p>
            <a:r>
              <a:rPr lang="en-US" dirty="0" smtClean="0"/>
              <a:t>[1] </a:t>
            </a:r>
            <a:r>
              <a:rPr lang="en-US" altLang="ja-JP" dirty="0" smtClean="0"/>
              <a:t>“</a:t>
            </a:r>
            <a:r>
              <a:rPr lang="en-US" altLang="ja-JP" dirty="0"/>
              <a:t>Issues list for P802.1Qbz / P802.11ak point-to-point model” (</a:t>
            </a:r>
            <a:r>
              <a:rPr lang="en-US" altLang="ja-JP" dirty="0" smtClean="0">
                <a:hlinkClick r:id="rId3"/>
              </a:rPr>
              <a:t>11/12-1441r0</a:t>
            </a:r>
            <a:r>
              <a:rPr lang="en-US" altLang="ja-JP" dirty="0" smtClean="0"/>
              <a:t>)</a:t>
            </a:r>
          </a:p>
          <a:p>
            <a:r>
              <a:rPr lang="en-US" dirty="0" smtClean="0"/>
              <a:t>[2</a:t>
            </a:r>
            <a:r>
              <a:rPr lang="en-US" dirty="0"/>
              <a:t>] “Problems to be solved by </a:t>
            </a:r>
            <a:r>
              <a:rPr lang="en-US" dirty="0" smtClean="0"/>
              <a:t>802.11ak” (</a:t>
            </a:r>
            <a:r>
              <a:rPr lang="en-US" dirty="0" smtClean="0">
                <a:hlinkClick r:id="rId4"/>
              </a:rPr>
              <a:t>11/13-0185r0</a:t>
            </a:r>
            <a:r>
              <a:rPr lang="en-US" dirty="0" smtClean="0"/>
              <a:t>)</a:t>
            </a:r>
          </a:p>
          <a:p>
            <a:r>
              <a:rPr lang="en-US" dirty="0" smtClean="0"/>
              <a:t>[3</a:t>
            </a:r>
            <a:r>
              <a:rPr lang="en-US" dirty="0"/>
              <a:t>] </a:t>
            </a:r>
            <a:r>
              <a:rPr lang="en-US" dirty="0" smtClean="0"/>
              <a:t>“CSN </a:t>
            </a:r>
            <a:r>
              <a:rPr lang="en-US" dirty="0"/>
              <a:t>&amp; 802.11 BSS </a:t>
            </a:r>
            <a:r>
              <a:rPr lang="en-US" dirty="0" smtClean="0"/>
              <a:t>Bridging” (</a:t>
            </a:r>
            <a:r>
              <a:rPr lang="en-US" dirty="0" smtClean="0">
                <a:hlinkClick r:id="rId5"/>
              </a:rPr>
              <a:t>11/12-1232r1</a:t>
            </a:r>
            <a:r>
              <a:rPr lang="en-US" dirty="0" smtClean="0"/>
              <a:t>)</a:t>
            </a:r>
          </a:p>
          <a:p>
            <a:r>
              <a:rPr lang="en-US" dirty="0" smtClean="0"/>
              <a:t>[4] “Virtual </a:t>
            </a:r>
            <a:r>
              <a:rPr lang="en-US" dirty="0"/>
              <a:t>Wireless Port based 802.11 </a:t>
            </a:r>
            <a:r>
              <a:rPr lang="en-US" dirty="0" smtClean="0"/>
              <a:t>Bridging” (</a:t>
            </a:r>
            <a:r>
              <a:rPr lang="en-US" dirty="0" smtClean="0">
                <a:hlinkClick r:id="rId6"/>
              </a:rPr>
              <a:t>11/12-1449r0</a:t>
            </a:r>
            <a:r>
              <a:rPr lang="en-US" dirty="0" smtClean="0"/>
              <a:t>)</a:t>
            </a:r>
          </a:p>
          <a:p>
            <a:r>
              <a:rPr lang="en-US" altLang="ja-JP" dirty="0" smtClean="0"/>
              <a:t>[5] </a:t>
            </a:r>
            <a:r>
              <a:rPr lang="en-US" altLang="ja-JP" dirty="0"/>
              <a:t>“1Qbz-11ak Solution: Architecture </a:t>
            </a:r>
            <a:r>
              <a:rPr lang="en-US" altLang="ja-JP" dirty="0" smtClean="0"/>
              <a:t>Issue” (</a:t>
            </a:r>
            <a:r>
              <a:rPr lang="en-US" altLang="ja-JP" dirty="0" smtClean="0">
                <a:hlinkClick r:id="rId7"/>
              </a:rPr>
              <a:t>11/13-0139r0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[6] </a:t>
            </a:r>
            <a:r>
              <a:rPr lang="en-US" altLang="ja-JP" dirty="0"/>
              <a:t>“1Qbz-11ak Solution: Station </a:t>
            </a:r>
            <a:r>
              <a:rPr lang="en-US" altLang="ja-JP" dirty="0" err="1" smtClean="0"/>
              <a:t>Subsetting</a:t>
            </a:r>
            <a:r>
              <a:rPr lang="en-US" altLang="ja-JP" dirty="0" smtClean="0"/>
              <a:t>” (</a:t>
            </a:r>
            <a:r>
              <a:rPr lang="en-US" altLang="ja-JP" dirty="0" smtClean="0">
                <a:hlinkClick r:id="rId8"/>
              </a:rPr>
              <a:t>11/13-0141r1</a:t>
            </a:r>
            <a:r>
              <a:rPr lang="en-US" altLang="ja-JP" dirty="0" smtClean="0"/>
              <a:t>)</a:t>
            </a:r>
          </a:p>
          <a:p>
            <a:r>
              <a:rPr lang="en-US" altLang="ja-JP" dirty="0"/>
              <a:t>[7] “802.1Qbz–802.11ak Solutions: Unreliable Links” (</a:t>
            </a:r>
            <a:r>
              <a:rPr lang="en-US" altLang="ja-JP" dirty="0">
                <a:hlinkClick r:id="rId9"/>
              </a:rPr>
              <a:t>11/13-0146r0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3416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80048"/>
          </a:xfrm>
          <a:ln/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ja-JP" dirty="0" smtClean="0"/>
              <a:t>[8</a:t>
            </a:r>
            <a:r>
              <a:rPr lang="en-US" altLang="ja-JP" dirty="0"/>
              <a:t>] “802.1Qbz–802.11ak Solutions: </a:t>
            </a:r>
            <a:r>
              <a:rPr lang="en-US" altLang="ja-JP" dirty="0" smtClean="0"/>
              <a:t>Tagging” (</a:t>
            </a:r>
            <a:r>
              <a:rPr lang="en-US" altLang="ja-JP" dirty="0" smtClean="0">
                <a:hlinkClick r:id="rId3"/>
              </a:rPr>
              <a:t>11/13-0147r0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 smtClean="0"/>
              <a:t>[9] “General </a:t>
            </a:r>
            <a:r>
              <a:rPr lang="en-US" altLang="ja-JP" dirty="0"/>
              <a:t>802.11 </a:t>
            </a:r>
            <a:r>
              <a:rPr lang="en-US" altLang="ja-JP" dirty="0" smtClean="0"/>
              <a:t>Links” (</a:t>
            </a:r>
            <a:r>
              <a:rPr lang="en-US" altLang="ja-JP" dirty="0" smtClean="0">
                <a:hlinkClick r:id="rId4"/>
              </a:rPr>
              <a:t>11/12-0589r2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 smtClean="0"/>
              <a:t>[10] “Wired </a:t>
            </a:r>
            <a:r>
              <a:rPr lang="en-US" altLang="ja-JP" dirty="0"/>
              <a:t>– Wireless Bridging” (</a:t>
            </a:r>
            <a:r>
              <a:rPr lang="en-US" altLang="ja-JP" dirty="0">
                <a:hlinkClick r:id="rId5"/>
              </a:rPr>
              <a:t>new-nfinn-wired-wirelessbridges-0612-v02.pdf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 smtClean="0"/>
              <a:t>[11] “Two-Hop Relaying” (</a:t>
            </a:r>
            <a:r>
              <a:rPr lang="en-US" altLang="ja-JP" dirty="0" smtClean="0">
                <a:hlinkClick r:id="rId6"/>
              </a:rPr>
              <a:t>11/12-1330r0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/>
              <a:t>[</a:t>
            </a:r>
            <a:r>
              <a:rPr lang="en-US" altLang="ja-JP" dirty="0" smtClean="0"/>
              <a:t>12</a:t>
            </a:r>
            <a:r>
              <a:rPr lang="en-US" altLang="ja-JP" dirty="0"/>
              <a:t>] “Relays for </a:t>
            </a:r>
            <a:r>
              <a:rPr lang="en-US" altLang="ja-JP" dirty="0" smtClean="0"/>
              <a:t>802.11ah” (</a:t>
            </a:r>
            <a:r>
              <a:rPr lang="en-US" altLang="ja-JP" dirty="0" smtClean="0">
                <a:hlinkClick r:id="rId7"/>
              </a:rPr>
              <a:t>11/12-1323r0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 smtClean="0"/>
              <a:t>[13] “Reachable </a:t>
            </a:r>
            <a:r>
              <a:rPr lang="en-US" altLang="ja-JP" dirty="0"/>
              <a:t>Address </a:t>
            </a:r>
            <a:r>
              <a:rPr lang="en-US" altLang="ja-JP" dirty="0" smtClean="0"/>
              <a:t>Message” (</a:t>
            </a:r>
            <a:r>
              <a:rPr lang="en-US" altLang="ja-JP" dirty="0" smtClean="0">
                <a:hlinkClick r:id="rId8"/>
              </a:rPr>
              <a:t>11/13-0076r0</a:t>
            </a:r>
            <a:r>
              <a:rPr lang="en-US" altLang="ja-JP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altLang="ja-JP" dirty="0" smtClean="0"/>
              <a:t>[14] “</a:t>
            </a:r>
            <a:r>
              <a:rPr lang="en-US" altLang="ja-JP" dirty="0" err="1" smtClean="0"/>
              <a:t>TGak</a:t>
            </a:r>
            <a:r>
              <a:rPr lang="en-US" altLang="ja-JP" dirty="0" smtClean="0"/>
              <a:t> </a:t>
            </a:r>
            <a:r>
              <a:rPr lang="en-US" altLang="ja-JP" dirty="0"/>
              <a:t>Process and </a:t>
            </a:r>
            <a:r>
              <a:rPr lang="en-US" altLang="ja-JP" dirty="0" smtClean="0"/>
              <a:t>Schedule” (</a:t>
            </a:r>
            <a:r>
              <a:rPr lang="en-US" altLang="ja-JP" dirty="0" smtClean="0">
                <a:hlinkClick r:id="rId9"/>
              </a:rPr>
              <a:t>11/12-0119r0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/>
              <a:t>A number of issues have been identified concerning 802.1/802.11 bridging[1][2].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Various corresponding solutions and </a:t>
            </a:r>
            <a:r>
              <a:rPr lang="en-US" altLang="ja-JP" dirty="0" smtClean="0"/>
              <a:t>bridging models </a:t>
            </a:r>
            <a:r>
              <a:rPr lang="en-US" altLang="ja-JP" dirty="0"/>
              <a:t>are also proposed[3]-[8].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Each 802.1/802.11 bridging model and solution </a:t>
            </a:r>
            <a:r>
              <a:rPr lang="en-US" altLang="ja-JP" dirty="0"/>
              <a:t>should fulfill the functional requirements</a:t>
            </a:r>
            <a:r>
              <a:rPr lang="ja-JP" altLang="en-US" dirty="0"/>
              <a:t> </a:t>
            </a:r>
            <a:r>
              <a:rPr lang="en-US" altLang="ja-JP" dirty="0"/>
              <a:t>which were agreed within </a:t>
            </a:r>
            <a:r>
              <a:rPr lang="en-US" altLang="ja-JP" dirty="0" smtClean="0"/>
              <a:t>the 802.11ak TG and 802.1.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All functional requirements proposed in this submission are based on 802.11ak/802.1Qbz PAR and use cases of 802.1/802.11 bridging which can be found in [9] and [10].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Appendix A provides summary, plus one additional industrial use case.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07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Functional Requirements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Compatibility with 802.1Q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 smtClean="0"/>
              <a:t>Interoperable with current  and future 802.1Q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Compatibility with 802.11</a:t>
            </a:r>
            <a:endParaRPr lang="en-US" altLang="ja-JP" dirty="0"/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 smtClean="0"/>
              <a:t>Support of major 802.11 functionalities, for example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Support of ESS,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including coexistence of multiple SSID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TDLS/DLS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/>
              <a:t>Minimum distinction between wire and wireless </a:t>
            </a:r>
            <a:r>
              <a:rPr lang="en-US" altLang="ja-JP" dirty="0" smtClean="0"/>
              <a:t>links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altLang="ja-JP" dirty="0" smtClean="0"/>
              <a:t>Interoperable with </a:t>
            </a:r>
            <a:r>
              <a:rPr lang="en-US" altLang="ja-JP" dirty="0"/>
              <a:t>legacy 802.11 </a:t>
            </a:r>
            <a:r>
              <a:rPr lang="en-US" altLang="ja-JP" dirty="0" smtClean="0"/>
              <a:t>non-AP STA / 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Tolerance </a:t>
            </a:r>
            <a:r>
              <a:rPr lang="en-US" altLang="ja-JP" dirty="0"/>
              <a:t>to low link </a:t>
            </a:r>
            <a:r>
              <a:rPr lang="en-US" altLang="ja-JP" dirty="0" smtClean="0"/>
              <a:t>reliability on wireless media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Scalability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Manageability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33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Compatibilities with 802.1Q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328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802.11ak AP/Bridge and STA/Bridge should be interoperable with current and future 802.1Q devices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Some </a:t>
            </a:r>
            <a:r>
              <a:rPr lang="en-US" altLang="ja-JP" dirty="0"/>
              <a:t>mandatory </a:t>
            </a:r>
            <a:r>
              <a:rPr lang="en-US" altLang="ja-JP" dirty="0" smtClean="0"/>
              <a:t>functionalities </a:t>
            </a:r>
            <a:r>
              <a:rPr kumimoji="1" lang="en-US" altLang="ja-JP" dirty="0" smtClean="0"/>
              <a:t>have to be supported, for example;</a:t>
            </a:r>
          </a:p>
          <a:p>
            <a:pPr lvl="2">
              <a:buFont typeface="Arial" pitchFamily="34" charset="0"/>
              <a:buChar char="•"/>
            </a:pPr>
            <a:r>
              <a:rPr kumimoji="1" lang="en-US" altLang="ja-JP" dirty="0" smtClean="0"/>
              <a:t>802.1Q-2011 compliant VLAN Bridge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Some 802.1 optional functionalities may be required, for example;</a:t>
            </a:r>
            <a:endParaRPr lang="en-US" altLang="ja-JP" dirty="0"/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802.1 AVB/TSN for home (A/V) network and industrial network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Some </a:t>
            </a:r>
            <a:r>
              <a:rPr lang="en-US" altLang="ja-JP" dirty="0"/>
              <a:t>802.1 optional </a:t>
            </a:r>
            <a:r>
              <a:rPr lang="en-US" altLang="ja-JP" dirty="0" smtClean="0"/>
              <a:t>functionalities may not be supported by 11ak, for example;</a:t>
            </a:r>
            <a:endParaRPr lang="en-US" altLang="ja-JP" dirty="0"/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802.1Qbu </a:t>
            </a:r>
            <a:r>
              <a:rPr lang="en-US" altLang="ja-JP" dirty="0" smtClean="0"/>
              <a:t>Frame </a:t>
            </a:r>
            <a:r>
              <a:rPr lang="en-US" altLang="ja-JP" dirty="0"/>
              <a:t>Preemption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802.1Qbv </a:t>
            </a:r>
            <a:r>
              <a:rPr lang="en-US" altLang="ja-JP" dirty="0" smtClean="0"/>
              <a:t>Enhancements </a:t>
            </a:r>
            <a:r>
              <a:rPr lang="en-US" altLang="ja-JP" dirty="0"/>
              <a:t>for Scheduled </a:t>
            </a:r>
            <a:r>
              <a:rPr lang="en-US" altLang="ja-JP" dirty="0" smtClean="0"/>
              <a:t>Traffic </a:t>
            </a:r>
            <a:r>
              <a:rPr lang="en-US" altLang="ja-JP" dirty="0" smtClean="0">
                <a:sym typeface="Wingdings" pitchFamily="2" charset="2"/>
              </a:rPr>
              <a:t> may require HCCA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Future 802.1Q amendment should not force 802.11ak to be revised.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Mitsuru </a:t>
            </a:r>
            <a:r>
              <a:rPr lang="en-GB" dirty="0" err="1" smtClean="0"/>
              <a:t>Iwaoka</a:t>
            </a:r>
            <a:r>
              <a:rPr lang="en-GB" dirty="0" smtClean="0"/>
              <a:t>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20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R</a:t>
            </a:r>
            <a:r>
              <a:rPr lang="en-US" altLang="ja-JP" dirty="0" smtClean="0"/>
              <a:t>equired </a:t>
            </a:r>
            <a:r>
              <a:rPr kumimoji="1" lang="en-US" altLang="ja-JP" dirty="0" smtClean="0"/>
              <a:t>functionalities</a:t>
            </a:r>
            <a:br>
              <a:rPr kumimoji="1" lang="en-US" altLang="ja-JP" dirty="0" smtClean="0"/>
            </a:br>
            <a:r>
              <a:rPr kumimoji="1" lang="en-US" altLang="ja-JP" dirty="0" smtClean="0"/>
              <a:t>as with 802.1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663556"/>
              </p:ext>
            </p:extLst>
          </p:nvPr>
        </p:nvGraphicFramePr>
        <p:xfrm>
          <a:off x="685800" y="2132856"/>
          <a:ext cx="7770812" cy="428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920"/>
                <a:gridCol w="4392488"/>
                <a:gridCol w="1008112"/>
                <a:gridCol w="1004292"/>
              </a:tblGrid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Std. No.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Home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Industrial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6883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802.1Q-2011</a:t>
                      </a:r>
                      <a:endParaRPr kumimoji="1" lang="ja-JP" altLang="en-US" sz="1400" dirty="0"/>
                    </a:p>
                  </a:txBody>
                  <a:tcPr marT="36000" marB="36000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VLAN</a:t>
                      </a:r>
                      <a:r>
                        <a:rPr kumimoji="1" lang="en-US" altLang="ja-JP" sz="1400" baseline="0" dirty="0" smtClean="0"/>
                        <a:t> Bridge Conformance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Multiple Spanning Tree (MST) operation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Connectivity Fault Management (CFM)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Forwarding and queuing for time-sensitive streams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Multiple Stream Reservation Protocol (MSRP)</a:t>
                      </a:r>
                      <a:endParaRPr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802.1aq-2012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Shortest Path Bridging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802.1AB-2009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Station and Media Access Control Connectivity Discovery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802.1AS / </a:t>
                      </a:r>
                      <a:r>
                        <a:rPr kumimoji="1" lang="en-US" altLang="ja-JP" sz="1400" dirty="0" err="1" smtClean="0"/>
                        <a:t>ASbt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Timing and Synchronization / Enhancements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P802.1AX-Rev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Link Aggregation including DRNI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P802.1Qbp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Equal Cost Multiple Paths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P802.1Qbu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Frame Preemption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P802.1Qbv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Enhancements for Scheduled Traffic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P?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P802.1Qca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Path Control and Reservation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2688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P802.1Qcb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/>
                        <a:t>Frame Replication and Elimination for Reliability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170080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Tentative     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M – Must, W – Want, P – Partial, N – Not supported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38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2. Compatibilities with 802.11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kumimoji="1" lang="en-US" altLang="ja-JP" dirty="0" smtClean="0"/>
              <a:t>802.1/802.11 bridged network have to support the essential 802.11 functionalities, for example;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romanLcPeriod"/>
            </a:pPr>
            <a:r>
              <a:rPr lang="en-US" altLang="ja-JP" dirty="0" smtClean="0"/>
              <a:t>ESS including fast BSS transition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romanLcPeriod"/>
            </a:pPr>
            <a:r>
              <a:rPr lang="en-US" altLang="ja-JP" dirty="0" err="1" smtClean="0"/>
              <a:t>QoS</a:t>
            </a:r>
            <a:r>
              <a:rPr lang="en-US" altLang="ja-JP" dirty="0" smtClean="0"/>
              <a:t> BSS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romanLcPeriod"/>
            </a:pPr>
            <a:r>
              <a:rPr lang="en-US" altLang="ja-JP" dirty="0" smtClean="0"/>
              <a:t>Power Management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romanLcPeriod"/>
            </a:pPr>
            <a:r>
              <a:rPr lang="en-US" altLang="ja-JP" dirty="0" smtClean="0"/>
              <a:t>DLS (Dynamic-Link Setup) and/or TDLS (Tunneled DLS)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romanLcPeriod"/>
            </a:pPr>
            <a:r>
              <a:rPr lang="en-US" altLang="ja-JP" dirty="0" smtClean="0"/>
              <a:t>RSNA (Robust security network association)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kumimoji="1" lang="en-US" altLang="ja-JP" dirty="0" smtClean="0"/>
              <a:t>There may be some unsupported 802.11 </a:t>
            </a:r>
            <a:r>
              <a:rPr lang="en-US" altLang="ja-JP" dirty="0" smtClean="0"/>
              <a:t>functionalities, for example;</a:t>
            </a:r>
            <a:endParaRPr kumimoji="1" lang="en-US" altLang="ja-JP" dirty="0" smtClean="0"/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ja-JP" dirty="0" smtClean="0"/>
              <a:t>IBSS, PBSS (802.11ad), MBSS </a:t>
            </a:r>
            <a:r>
              <a:rPr lang="en-US" altLang="ja-JP" dirty="0"/>
              <a:t>(802.11s</a:t>
            </a:r>
            <a:r>
              <a:rPr lang="en-US" altLang="ja-JP" dirty="0" smtClean="0"/>
              <a:t>), STA </a:t>
            </a:r>
            <a:r>
              <a:rPr lang="en-US" altLang="ja-JP" dirty="0"/>
              <a:t>transmission of </a:t>
            </a:r>
            <a:r>
              <a:rPr lang="en-US" altLang="ja-JP" dirty="0" smtClean="0"/>
              <a:t>data </a:t>
            </a:r>
            <a:r>
              <a:rPr lang="en-US" altLang="ja-JP" dirty="0"/>
              <a:t>frames outside the context of a </a:t>
            </a:r>
            <a:r>
              <a:rPr lang="en-US" altLang="ja-JP" dirty="0" smtClean="0"/>
              <a:t>BSS</a:t>
            </a:r>
            <a:r>
              <a:rPr lang="en-US" altLang="ja-JP" baseline="30000" dirty="0" smtClean="0"/>
              <a:t>*1</a:t>
            </a:r>
            <a:r>
              <a:rPr lang="en-US" altLang="ja-JP" dirty="0" smtClean="0"/>
              <a:t>, and WDS (Wireless Distribution System, which will be obsoleted in future 802.11 standard).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91880" y="6145559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chemeClr val="tx1"/>
                </a:solidFill>
              </a:rPr>
              <a:t>*1 Refer to IEEE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Std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802.11-2012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subclause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4.3.11 and 10.20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33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2a. Required functionalities</a:t>
            </a:r>
            <a:br>
              <a:rPr kumimoji="1" lang="en-US" altLang="ja-JP" dirty="0" smtClean="0"/>
            </a:br>
            <a:r>
              <a:rPr lang="en-US" altLang="ja-JP" dirty="0" smtClean="0"/>
              <a:t>as with 802.11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08810"/>
              </p:ext>
            </p:extLst>
          </p:nvPr>
        </p:nvGraphicFramePr>
        <p:xfrm>
          <a:off x="683568" y="2190472"/>
          <a:ext cx="7992888" cy="399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186"/>
                <a:gridCol w="4643478"/>
                <a:gridCol w="1008112"/>
                <a:gridCol w="1008112"/>
              </a:tblGrid>
              <a:tr h="1908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Std. No.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Home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Industrial</a:t>
                      </a:r>
                      <a:endParaRPr kumimoji="1" lang="ja-JP" altLang="en-US" sz="1400" dirty="0"/>
                    </a:p>
                  </a:txBody>
                  <a:tcPr marT="36000" marB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90820">
                <a:tc rowSpan="9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802.11-2012</a:t>
                      </a:r>
                      <a:endParaRPr kumimoji="1" lang="ja-JP" altLang="en-US" sz="1400" dirty="0"/>
                    </a:p>
                  </a:txBody>
                  <a:tcPr marT="36000" marB="36000"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Infrastructure BSS</a:t>
                      </a:r>
                      <a:r>
                        <a:rPr kumimoji="1" lang="en-US" altLang="ja-JP" sz="1400" baseline="0" dirty="0" smtClean="0"/>
                        <a:t>, ESS and DS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Fast BSS transition</a:t>
                      </a:r>
                      <a:endParaRPr kumimoji="1" lang="ja-JP" altLang="en-US" sz="1400" dirty="0" smtClean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Independent BSS (IBSS)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Mesh BSS (MBSS)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Transmission of data frames outside the context of a BSS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/>
                        <a:t>QoS</a:t>
                      </a:r>
                      <a:r>
                        <a:rPr kumimoji="1" lang="en-US" altLang="ja-JP" sz="1400" dirty="0" smtClean="0"/>
                        <a:t> BSS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Power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en-US" altLang="ja-JP" sz="1400" dirty="0" smtClean="0"/>
                        <a:t>Management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DLS (Dynamic-Link Setup) and/or TDLS (Tunneled DLS)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RSNA (Robust security network association)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802.11aa-2012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1400" dirty="0" smtClean="0"/>
                        <a:t>Robust audio video (AV) streaming</a:t>
                      </a:r>
                      <a:endParaRPr kumimoji="1" lang="en-US" altLang="ja-JP" sz="1400" dirty="0" smtClean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802.11ad-2012</a:t>
                      </a:r>
                      <a:endParaRPr kumimoji="1" lang="ja-JP" altLang="en-US" sz="1400" dirty="0"/>
                    </a:p>
                  </a:txBody>
                  <a:tcPr marT="36000" marB="36000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Personal BSS (PBSS)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Centralized Coordination Service Set (CCSS)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  <a:tr h="190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DMG Relay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?</a:t>
                      </a:r>
                      <a:endParaRPr kumimoji="1" lang="ja-JP" altLang="en-US" sz="1400" dirty="0"/>
                    </a:p>
                  </a:txBody>
                  <a:tcPr marT="36000" marB="36000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170080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Tentative     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M – Must, W – Want, P – Partial, N – Not supported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4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5220072" y="2981547"/>
            <a:ext cx="3528392" cy="2092326"/>
          </a:xfrm>
          <a:prstGeom prst="roundRect">
            <a:avLst>
              <a:gd name="adj" fmla="val 41368"/>
            </a:avLst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円/楕円 86"/>
          <p:cNvSpPr/>
          <p:nvPr/>
        </p:nvSpPr>
        <p:spPr bwMode="auto">
          <a:xfrm rot="4158404">
            <a:off x="6799207" y="3138458"/>
            <a:ext cx="2099818" cy="1699529"/>
          </a:xfrm>
          <a:prstGeom prst="ellipse">
            <a:avLst/>
          </a:prstGeom>
          <a:solidFill>
            <a:srgbClr val="00B050">
              <a:alpha val="5000"/>
            </a:srgbClr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円/楕円 44"/>
          <p:cNvSpPr/>
          <p:nvPr/>
        </p:nvSpPr>
        <p:spPr bwMode="auto">
          <a:xfrm rot="1652582">
            <a:off x="5120525" y="3452931"/>
            <a:ext cx="2616690" cy="1465004"/>
          </a:xfrm>
          <a:prstGeom prst="ellipse">
            <a:avLst/>
          </a:prstGeom>
          <a:solidFill>
            <a:srgbClr val="0000FF">
              <a:alpha val="5000"/>
            </a:srgbClr>
          </a:solidFill>
          <a:ln w="19050" cap="flat" cmpd="sng" algn="ctr">
            <a:solidFill>
              <a:srgbClr val="0000FF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2a-i. Support of ESS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462265" cy="432812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dirty="0" smtClean="0"/>
              <a:t>AP/Bridges with same SSID  in a 802.1Qbz / 802.11ak network may form ESS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dirty="0" smtClean="0"/>
              <a:t>To minimize interrupt time on </a:t>
            </a:r>
            <a:r>
              <a:rPr lang="en-US" altLang="ja-JP" dirty="0"/>
              <a:t>switching associated AP, </a:t>
            </a:r>
            <a:r>
              <a:rPr lang="en-US" altLang="ja-JP" dirty="0" smtClean="0"/>
              <a:t>Support of Fast BSS transition (802.11r)  are desired.</a:t>
            </a:r>
          </a:p>
          <a:p>
            <a:pPr marL="85725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ja-JP" dirty="0"/>
              <a:t>For interoperability, DS implementation standard is necessary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Mitsuru Iwaoka,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 dirty="0"/>
          </a:p>
        </p:txBody>
      </p:sp>
      <p:cxnSp>
        <p:nvCxnSpPr>
          <p:cNvPr id="49" name="Straight Connector 13"/>
          <p:cNvCxnSpPr>
            <a:cxnSpLocks noChangeShapeType="1"/>
          </p:cNvCxnSpPr>
          <p:nvPr/>
        </p:nvCxnSpPr>
        <p:spPr bwMode="auto">
          <a:xfrm rot="5400000">
            <a:off x="5383188" y="4907979"/>
            <a:ext cx="627062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21"/>
          <p:cNvCxnSpPr>
            <a:cxnSpLocks noChangeShapeType="1"/>
          </p:cNvCxnSpPr>
          <p:nvPr/>
        </p:nvCxnSpPr>
        <p:spPr bwMode="auto">
          <a:xfrm rot="10800000">
            <a:off x="5874519" y="4627785"/>
            <a:ext cx="668337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5476056" y="5297710"/>
            <a:ext cx="287338" cy="2889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5" name="Oval 30"/>
          <p:cNvSpPr>
            <a:spLocks noChangeArrowheads="1"/>
          </p:cNvSpPr>
          <p:nvPr/>
        </p:nvSpPr>
        <p:spPr bwMode="auto">
          <a:xfrm>
            <a:off x="6695256" y="2478310"/>
            <a:ext cx="287338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6" name="Straight Connector 35"/>
          <p:cNvCxnSpPr>
            <a:cxnSpLocks noChangeShapeType="1"/>
            <a:stCxn id="76" idx="0"/>
            <a:endCxn id="55" idx="2"/>
          </p:cNvCxnSpPr>
          <p:nvPr/>
        </p:nvCxnSpPr>
        <p:spPr bwMode="auto">
          <a:xfrm rot="5400000" flipH="1" flipV="1">
            <a:off x="6057875" y="2650554"/>
            <a:ext cx="665162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37"/>
          <p:cNvCxnSpPr>
            <a:cxnSpLocks noChangeShapeType="1"/>
            <a:stCxn id="55" idx="6"/>
            <a:endCxn id="77" idx="0"/>
          </p:cNvCxnSpPr>
          <p:nvPr/>
        </p:nvCxnSpPr>
        <p:spPr bwMode="auto">
          <a:xfrm>
            <a:off x="6982594" y="2622773"/>
            <a:ext cx="627062" cy="665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Oval 43"/>
          <p:cNvSpPr>
            <a:spLocks noChangeArrowheads="1"/>
          </p:cNvSpPr>
          <p:nvPr/>
        </p:nvSpPr>
        <p:spPr bwMode="auto">
          <a:xfrm>
            <a:off x="6539503" y="5098344"/>
            <a:ext cx="287338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9" name="Oval 46"/>
          <p:cNvSpPr>
            <a:spLocks noChangeArrowheads="1"/>
          </p:cNvSpPr>
          <p:nvPr/>
        </p:nvSpPr>
        <p:spPr bwMode="auto">
          <a:xfrm>
            <a:off x="8066856" y="5373910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60" name="Straight Connector 47"/>
          <p:cNvCxnSpPr>
            <a:cxnSpLocks noChangeShapeType="1"/>
            <a:stCxn id="80" idx="6"/>
            <a:endCxn id="81" idx="2"/>
          </p:cNvCxnSpPr>
          <p:nvPr/>
        </p:nvCxnSpPr>
        <p:spPr bwMode="auto">
          <a:xfrm flipV="1">
            <a:off x="7620769" y="4629373"/>
            <a:ext cx="53975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48"/>
          <p:cNvCxnSpPr>
            <a:cxnSpLocks noChangeShapeType="1"/>
            <a:stCxn id="80" idx="3"/>
            <a:endCxn id="58" idx="7"/>
          </p:cNvCxnSpPr>
          <p:nvPr/>
        </p:nvCxnSpPr>
        <p:spPr bwMode="auto">
          <a:xfrm flipH="1">
            <a:off x="6784761" y="4803193"/>
            <a:ext cx="589395" cy="3372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49"/>
          <p:cNvCxnSpPr>
            <a:cxnSpLocks noChangeShapeType="1"/>
            <a:stCxn id="80" idx="5"/>
            <a:endCxn id="59" idx="1"/>
          </p:cNvCxnSpPr>
          <p:nvPr/>
        </p:nvCxnSpPr>
        <p:spPr bwMode="auto">
          <a:xfrm rot="16200000" flipH="1">
            <a:off x="7536631" y="4843685"/>
            <a:ext cx="614363" cy="531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50"/>
          <p:cNvCxnSpPr>
            <a:cxnSpLocks noChangeShapeType="1"/>
            <a:stCxn id="81" idx="4"/>
            <a:endCxn id="59" idx="0"/>
          </p:cNvCxnSpPr>
          <p:nvPr/>
        </p:nvCxnSpPr>
        <p:spPr bwMode="auto">
          <a:xfrm rot="5400000">
            <a:off x="7958112" y="5027042"/>
            <a:ext cx="600075" cy="93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Connector 52"/>
          <p:cNvCxnSpPr>
            <a:cxnSpLocks noChangeShapeType="1"/>
            <a:stCxn id="59" idx="2"/>
            <a:endCxn id="54" idx="6"/>
          </p:cNvCxnSpPr>
          <p:nvPr/>
        </p:nvCxnSpPr>
        <p:spPr bwMode="auto">
          <a:xfrm rot="10800000">
            <a:off x="5763394" y="5442173"/>
            <a:ext cx="2303462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0"/>
          <p:cNvCxnSpPr>
            <a:cxnSpLocks noChangeShapeType="1"/>
            <a:stCxn id="79" idx="0"/>
            <a:endCxn id="76" idx="2"/>
          </p:cNvCxnSpPr>
          <p:nvPr/>
        </p:nvCxnSpPr>
        <p:spPr bwMode="auto">
          <a:xfrm rot="5400000" flipH="1" flipV="1">
            <a:off x="5610200" y="3907854"/>
            <a:ext cx="698500" cy="25241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Connector 68"/>
          <p:cNvCxnSpPr>
            <a:cxnSpLocks noChangeShapeType="1"/>
            <a:stCxn id="80" idx="1"/>
          </p:cNvCxnSpPr>
          <p:nvPr/>
        </p:nvCxnSpPr>
        <p:spPr bwMode="auto">
          <a:xfrm rot="16200000" flipV="1">
            <a:off x="6323781" y="3549873"/>
            <a:ext cx="906463" cy="119538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77"/>
          <p:cNvCxnSpPr>
            <a:cxnSpLocks noChangeShapeType="1"/>
            <a:stCxn id="81" idx="0"/>
          </p:cNvCxnSpPr>
          <p:nvPr/>
        </p:nvCxnSpPr>
        <p:spPr bwMode="auto">
          <a:xfrm rot="16200000" flipV="1">
            <a:off x="7639025" y="3820541"/>
            <a:ext cx="788988" cy="542925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77"/>
          <p:cNvCxnSpPr>
            <a:cxnSpLocks noChangeShapeType="1"/>
            <a:stCxn id="73" idx="0"/>
            <a:endCxn id="77" idx="3"/>
          </p:cNvCxnSpPr>
          <p:nvPr/>
        </p:nvCxnSpPr>
        <p:spPr bwMode="auto">
          <a:xfrm rot="16200000" flipV="1">
            <a:off x="8151787" y="3401442"/>
            <a:ext cx="287337" cy="457200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Connector 60"/>
          <p:cNvCxnSpPr>
            <a:cxnSpLocks noChangeShapeType="1"/>
            <a:stCxn id="72" idx="0"/>
            <a:endCxn id="76" idx="1"/>
          </p:cNvCxnSpPr>
          <p:nvPr/>
        </p:nvCxnSpPr>
        <p:spPr bwMode="auto">
          <a:xfrm rot="5400000" flipH="1" flipV="1">
            <a:off x="5370487" y="3591942"/>
            <a:ext cx="363537" cy="152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Oval 30"/>
          <p:cNvSpPr>
            <a:spLocks noChangeArrowheads="1"/>
          </p:cNvSpPr>
          <p:nvPr/>
        </p:nvSpPr>
        <p:spPr bwMode="auto">
          <a:xfrm>
            <a:off x="8295456" y="2402110"/>
            <a:ext cx="287338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1" name="Straight Connector 35"/>
          <p:cNvCxnSpPr>
            <a:cxnSpLocks noChangeShapeType="1"/>
            <a:endCxn id="70" idx="3"/>
          </p:cNvCxnSpPr>
          <p:nvPr/>
        </p:nvCxnSpPr>
        <p:spPr bwMode="auto">
          <a:xfrm rot="5400000" flipH="1" flipV="1">
            <a:off x="7867625" y="2845816"/>
            <a:ext cx="669925" cy="271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Diamond 112"/>
          <p:cNvSpPr>
            <a:spLocks noChangeArrowheads="1"/>
          </p:cNvSpPr>
          <p:nvPr/>
        </p:nvSpPr>
        <p:spPr bwMode="auto">
          <a:xfrm>
            <a:off x="5323656" y="384991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3" name="Diamond 114"/>
          <p:cNvSpPr>
            <a:spLocks noChangeArrowheads="1"/>
          </p:cNvSpPr>
          <p:nvPr/>
        </p:nvSpPr>
        <p:spPr bwMode="auto">
          <a:xfrm>
            <a:off x="8371656" y="3773710"/>
            <a:ext cx="304800" cy="304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4" name="Straight Connector 42"/>
          <p:cNvCxnSpPr>
            <a:cxnSpLocks noChangeShapeType="1"/>
            <a:stCxn id="55" idx="7"/>
            <a:endCxn id="70" idx="2"/>
          </p:cNvCxnSpPr>
          <p:nvPr/>
        </p:nvCxnSpPr>
        <p:spPr bwMode="auto">
          <a:xfrm rot="16200000" flipH="1">
            <a:off x="7605688" y="1855216"/>
            <a:ext cx="23812" cy="1355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Straight Connector 77"/>
          <p:cNvCxnSpPr>
            <a:cxnSpLocks noChangeShapeType="1"/>
            <a:stCxn id="80" idx="0"/>
            <a:endCxn id="77" idx="2"/>
          </p:cNvCxnSpPr>
          <p:nvPr/>
        </p:nvCxnSpPr>
        <p:spPr bwMode="auto">
          <a:xfrm rot="5400000" flipH="1" flipV="1">
            <a:off x="7106418" y="4054698"/>
            <a:ext cx="873125" cy="133350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5628456" y="3287935"/>
            <a:ext cx="914400" cy="396875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schemeClr val="tx1"/>
                </a:solidFill>
                <a:latin typeface="Arial"/>
                <a:cs typeface="Arial"/>
              </a:rPr>
              <a:t>AP/B1</a:t>
            </a:r>
          </a:p>
        </p:txBody>
      </p:sp>
      <p:sp>
        <p:nvSpPr>
          <p:cNvPr id="77" name="Rectangle 28"/>
          <p:cNvSpPr>
            <a:spLocks noChangeArrowheads="1"/>
          </p:cNvSpPr>
          <p:nvPr/>
        </p:nvSpPr>
        <p:spPr bwMode="auto">
          <a:xfrm>
            <a:off x="7152456" y="3287935"/>
            <a:ext cx="914400" cy="396875"/>
          </a:xfrm>
          <a:prstGeom prst="rect">
            <a:avLst/>
          </a:prstGeom>
          <a:solidFill>
            <a:srgbClr val="FFFFFF"/>
          </a:solidFill>
          <a:ln w="5715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schemeClr val="tx1"/>
                </a:solidFill>
                <a:latin typeface="Arial"/>
                <a:cs typeface="Arial"/>
              </a:rPr>
              <a:t>AP/B2</a:t>
            </a:r>
          </a:p>
        </p:txBody>
      </p:sp>
      <p:sp>
        <p:nvSpPr>
          <p:cNvPr id="79" name="Oval 3"/>
          <p:cNvSpPr>
            <a:spLocks noChangeArrowheads="1"/>
          </p:cNvSpPr>
          <p:nvPr/>
        </p:nvSpPr>
        <p:spPr bwMode="auto">
          <a:xfrm>
            <a:off x="5688781" y="4383310"/>
            <a:ext cx="288925" cy="2873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FF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0" name="Oval 41"/>
          <p:cNvSpPr>
            <a:spLocks noChangeArrowheads="1"/>
          </p:cNvSpPr>
          <p:nvPr/>
        </p:nvSpPr>
        <p:spPr bwMode="auto">
          <a:xfrm>
            <a:off x="7331844" y="4557935"/>
            <a:ext cx="288925" cy="287338"/>
          </a:xfrm>
          <a:prstGeom prst="ellipse">
            <a:avLst/>
          </a:prstGeom>
          <a:solidFill>
            <a:srgbClr val="FFCCFF"/>
          </a:solidFill>
          <a:ln w="38100">
            <a:solidFill>
              <a:srgbClr val="33CCCC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1" name="Oval 42"/>
          <p:cNvSpPr>
            <a:spLocks noChangeArrowheads="1"/>
          </p:cNvSpPr>
          <p:nvPr/>
        </p:nvSpPr>
        <p:spPr bwMode="auto">
          <a:xfrm>
            <a:off x="8160519" y="4486498"/>
            <a:ext cx="287337" cy="2873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 type="arrow" w="med" len="med"/>
          </a:ln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endParaRPr lang="en-US" sz="1600" b="1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2" name="Oval 3"/>
          <p:cNvSpPr>
            <a:spLocks noChangeArrowheads="1"/>
          </p:cNvSpPr>
          <p:nvPr/>
        </p:nvSpPr>
        <p:spPr bwMode="auto">
          <a:xfrm>
            <a:off x="5476055" y="4364259"/>
            <a:ext cx="703264" cy="32385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3" name="Oval 41"/>
          <p:cNvSpPr>
            <a:spLocks noChangeArrowheads="1"/>
          </p:cNvSpPr>
          <p:nvPr/>
        </p:nvSpPr>
        <p:spPr bwMode="auto">
          <a:xfrm>
            <a:off x="7092280" y="4561135"/>
            <a:ext cx="762796" cy="287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/>
                <a:cs typeface="Arial"/>
              </a:rPr>
              <a:t>Sm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4" name="Oval 42"/>
          <p:cNvSpPr>
            <a:spLocks noChangeArrowheads="1"/>
          </p:cNvSpPr>
          <p:nvPr/>
        </p:nvSpPr>
        <p:spPr bwMode="auto">
          <a:xfrm>
            <a:off x="7956376" y="4473798"/>
            <a:ext cx="720080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lang="en-US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67785" y="4075533"/>
            <a:ext cx="829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</a:rPr>
              <a:t>BSS#1</a:t>
            </a:r>
            <a:endParaRPr kumimoji="1" lang="ja-JP" altLang="en-US" sz="1400" b="1" dirty="0">
              <a:solidFill>
                <a:srgbClr val="0000FF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524328" y="4221088"/>
            <a:ext cx="829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B050"/>
                </a:solidFill>
              </a:rPr>
              <a:t>BSS#2</a:t>
            </a:r>
            <a:endParaRPr kumimoji="1" lang="ja-JP" altLang="en-US" sz="1400" b="1" dirty="0">
              <a:solidFill>
                <a:srgbClr val="00B050"/>
              </a:solidFill>
            </a:endParaRPr>
          </a:p>
        </p:txBody>
      </p:sp>
      <p:sp>
        <p:nvSpPr>
          <p:cNvPr id="15" name="円弧 14"/>
          <p:cNvSpPr/>
          <p:nvPr/>
        </p:nvSpPr>
        <p:spPr bwMode="auto">
          <a:xfrm>
            <a:off x="6997074" y="4147566"/>
            <a:ext cx="815286" cy="557238"/>
          </a:xfrm>
          <a:prstGeom prst="arc">
            <a:avLst>
              <a:gd name="adj1" fmla="val 11664823"/>
              <a:gd name="adj2" fmla="val 18155730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4930088" y="3475260"/>
            <a:ext cx="2222368" cy="679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5292080" y="2833191"/>
            <a:ext cx="829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C000"/>
                </a:solidFill>
              </a:rPr>
              <a:t>ESS</a:t>
            </a:r>
            <a:endParaRPr kumimoji="1" lang="ja-JP" altLang="en-US" sz="1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3924</TotalTime>
  <Words>2480</Words>
  <Application>Microsoft Office PowerPoint</Application>
  <PresentationFormat>画面に合わせる (4:3)</PresentationFormat>
  <Paragraphs>429</Paragraphs>
  <Slides>25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25</vt:i4>
      </vt:variant>
    </vt:vector>
  </HeadingPairs>
  <TitlesOfParts>
    <vt:vector size="28" baseType="lpstr">
      <vt:lpstr>802-11-Submission</vt:lpstr>
      <vt:lpstr>Document</vt:lpstr>
      <vt:lpstr>ワークシート</vt:lpstr>
      <vt:lpstr>Proposal of Preliminary Functional Requirements for 802.1Qbz-802.11ak</vt:lpstr>
      <vt:lpstr>Abstract</vt:lpstr>
      <vt:lpstr>Background</vt:lpstr>
      <vt:lpstr>Proposed Functional Requirements</vt:lpstr>
      <vt:lpstr>1. Compatibilities with 802.1Q</vt:lpstr>
      <vt:lpstr>1. Required functionalities as with 802.1</vt:lpstr>
      <vt:lpstr>2. Compatibilities with 802.11</vt:lpstr>
      <vt:lpstr>2a. Required functionalities as with 802.11</vt:lpstr>
      <vt:lpstr>2a-i. Support of ESS</vt:lpstr>
      <vt:lpstr>2a-ii. TDLS (DLS) as Generic Link</vt:lpstr>
      <vt:lpstr>2b. Minimum Distinction Between  Wire and Wireless</vt:lpstr>
      <vt:lpstr>2c. Interoperability with  Legacy 802.11 non-AP STA</vt:lpstr>
      <vt:lpstr>2c. Interoperability with  Legacy 802.11 AP</vt:lpstr>
      <vt:lpstr>3. Tolerance to Low Link Reliability</vt:lpstr>
      <vt:lpstr>3a. Lower Link Reliability of Broadcast/Multicast</vt:lpstr>
      <vt:lpstr>3a. Addressing Broadcast/Multicast’s Lower Link Reliability</vt:lpstr>
      <vt:lpstr>3b. Addressing Wireless Link Instability</vt:lpstr>
      <vt:lpstr>4. Scalability</vt:lpstr>
      <vt:lpstr>5. Manageability</vt:lpstr>
      <vt:lpstr>Conclusion &amp; Future Work</vt:lpstr>
      <vt:lpstr>Appendix. A; Use cases summary</vt:lpstr>
      <vt:lpstr>Additional Industrial Use case</vt:lpstr>
      <vt:lpstr>Appendix B; Revisit 802.11 architecture</vt:lpstr>
      <vt:lpstr>References (1)</vt:lpstr>
      <vt:lpstr>References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of Preliminary Functional Requirements for 802.1Qbz-802.11ak</dc:title>
  <dc:creator>Mitsuru Iwaoka</dc:creator>
  <cp:lastModifiedBy>M.Iwaoka</cp:lastModifiedBy>
  <cp:revision>241</cp:revision>
  <cp:lastPrinted>1601-01-01T00:00:00Z</cp:lastPrinted>
  <dcterms:created xsi:type="dcterms:W3CDTF">2012-12-12T02:15:35Z</dcterms:created>
  <dcterms:modified xsi:type="dcterms:W3CDTF">2013-03-11T03:10:40Z</dcterms:modified>
</cp:coreProperties>
</file>