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269" r:id="rId3"/>
    <p:sldId id="257" r:id="rId4"/>
    <p:sldId id="270" r:id="rId5"/>
    <p:sldId id="272" r:id="rId6"/>
    <p:sldId id="318" r:id="rId7"/>
    <p:sldId id="277" r:id="rId8"/>
    <p:sldId id="271" r:id="rId9"/>
    <p:sldId id="312" r:id="rId10"/>
    <p:sldId id="330" r:id="rId11"/>
    <p:sldId id="331" r:id="rId12"/>
    <p:sldId id="329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61" autoAdjust="0"/>
    <p:restoredTop sz="94638" autoAdjust="0"/>
  </p:normalViewPr>
  <p:slideViewPr>
    <p:cSldViewPr>
      <p:cViewPr varScale="1">
        <p:scale>
          <a:sx n="66" d="100"/>
          <a:sy n="66" d="100"/>
        </p:scale>
        <p:origin x="-143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7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2CE8EE3-2D8A-48D3-914D-289641495A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5035BFAE-C94F-4958-AE83-1540F46C6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8F2B683-50CD-4990-B2B1-9D5CF066C563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70E346-0670-48C6-A225-1FE98E629790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GB"/>
              <a:t>doc.: IEEE 802.11-12/0675r0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754063" cy="215900"/>
          </a:xfrm>
        </p:spPr>
        <p:txBody>
          <a:bodyPr/>
          <a:lstStyle/>
          <a:p>
            <a:pPr>
              <a:defRPr/>
            </a:pPr>
            <a:r>
              <a:rPr lang="en-GB"/>
              <a:t>May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57625" y="8985250"/>
            <a:ext cx="2424113" cy="184150"/>
          </a:xfrm>
        </p:spPr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</p:spPr>
        <p:txBody>
          <a:bodyPr/>
          <a:lstStyle/>
          <a:p>
            <a:pPr>
              <a:defRPr/>
            </a:pPr>
            <a:r>
              <a:rPr lang="en-GB"/>
              <a:t>Page </a:t>
            </a:r>
            <a:fld id="{99E7DD67-1197-479E-905D-5662B6805E10}" type="slidenum">
              <a:rPr lang="en-GB"/>
              <a:pPr>
                <a:defRPr/>
              </a:pPr>
              <a:t>5</a:t>
            </a:fld>
            <a:endParaRPr lang="en-GB"/>
          </a:p>
        </p:txBody>
      </p:sp>
      <p:sp>
        <p:nvSpPr>
          <p:cNvPr id="2048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</p:spPr>
        <p:txBody>
          <a:bodyPr/>
          <a:lstStyle/>
          <a:p>
            <a:pPr>
              <a:defRPr/>
            </a:pPr>
            <a:fld id="{FAF927D8-3E65-46A7-BAE9-13FC529B0AA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427897-860C-4612-A3EF-54F9D04F28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FCAFD2E-0DF5-4BEF-AD6E-7329D98B19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5B5C9-A7AC-4BAF-AF42-DA6AF4304D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04A4F-AE8A-47EA-8797-9B496E25B2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2FB9E-1C66-413C-9B52-FD94A5AD59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97F16-25B0-4E96-8095-ACF14C6046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2013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140A5-A1E1-4923-B1CD-66F1EADDE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2013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AEEFD-C283-45BE-B0DA-B5FDCCE8F2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2013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8CE7F-9E7F-4C52-BF9B-92F53F2A8F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2013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98EF0-3A1F-4F8E-AE84-193B6445A3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2013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24676-B4E9-4582-B401-4F0CFC62EA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2491B2F-BD16-441E-A677-E82AA11A39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2013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EAA06-9367-4374-A544-0188C0BAB3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A2A7F-40E8-41B0-B154-0994D668A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FEF17-7BE6-4337-B4CF-F5F0DF9011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0E8483C-DE5F-456E-BFEC-7D6D22E7FC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C70FC4-5958-4F5E-9D10-0C930E131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660CFB-31BD-47F3-965B-99479DE11E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E3DE94B-F81B-4627-B0B3-7B09F4899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A052F-2C59-4AA4-8E00-EFB9C9C3DE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AF0E58A-CBA3-4790-BB6D-00565F00C4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E1D881-56EA-41C6-AE57-6B5A44C933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1E82897-6DAD-4A75-87B4-FBBF9C3C57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802.11-13/0181r0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7E3D420-EB9D-4B81-B49E-879C4CB46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0162-01-0reg-draft-802-11-comments-on-fcc-nprm-12-148.doc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156-02-0reg-comment-on-fcc-nprm-12-118.docx" TargetMode="External"/><Relationship Id="rId2" Type="http://schemas.openxmlformats.org/officeDocument/2006/relationships/hyperlink" Target="http://transition.fcc.gov/Daily_Releases/Daily_Business/2012/db1002/FCC-12-118A1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8/dcn/13/18-13-0004-07-0000-draft-802-comments-fcc-3550-3650-nprm.doc" TargetMode="External"/><Relationship Id="rId4" Type="http://schemas.openxmlformats.org/officeDocument/2006/relationships/hyperlink" Target="http://transition.fcc.gov/Daily_Releases/Daily_Business/2012/db1212/FCC-12-148A1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public-file/07/11-07-0360-04-0000-802-11-policies-and-procedures.doc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0156-02-0reg-comment-on-fcc-nprm-12-118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 smtClean="0"/>
              <a:t>IEEE 802.11 Regulatory SC</a:t>
            </a:r>
            <a:br>
              <a:rPr lang="en-US" sz="2800" dirty="0" smtClean="0"/>
            </a:br>
            <a:r>
              <a:rPr lang="en-US" sz="2800" dirty="0" smtClean="0"/>
              <a:t>Teleconference </a:t>
            </a:r>
            <a:r>
              <a:rPr lang="en-US" sz="2800" dirty="0" smtClean="0"/>
              <a:t>Plan and Agenda</a:t>
            </a: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2013-01-24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33400" y="3048000"/>
          <a:ext cx="8021638" cy="2535238"/>
        </p:xfrm>
        <a:graphic>
          <a:graphicData uri="http://schemas.openxmlformats.org/presentationml/2006/ole">
            <p:oleObj spid="_x0000_s1026" name="Document" r:id="rId4" imgW="8360559" imgH="2653632" progId="Word.Document.8">
              <p:embed/>
            </p:oleObj>
          </a:graphicData>
        </a:graphic>
      </p:graphicFrame>
      <p:sp>
        <p:nvSpPr>
          <p:cNvPr id="1030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9" name="Date Placeholder 8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2013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D1B82FA-AACF-4B98-94F3-B71FA7BB0BE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FCC 12-148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 started in Vancouver</a:t>
            </a:r>
          </a:p>
          <a:p>
            <a:r>
              <a:rPr lang="en-US" dirty="0" smtClean="0"/>
              <a:t>Draft comments</a:t>
            </a:r>
          </a:p>
          <a:p>
            <a:pPr lvl="1"/>
            <a:r>
              <a:rPr lang="en-US" dirty="0" smtClean="0">
                <a:hlinkClick r:id="rId2"/>
              </a:rPr>
              <a:t>https://mentor.ieee.org/802.11/dcn/13/11-13-0162-01-0reg-draft-802-11-comments-on-fcc-nprm-12-148.doc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491B2F-BD16-441E-A677-E82AA11A394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References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228600" y="1733550"/>
            <a:ext cx="8594725" cy="4743450"/>
          </a:xfrm>
        </p:spPr>
        <p:txBody>
          <a:bodyPr/>
          <a:lstStyle/>
          <a:p>
            <a:pPr marL="342900" lvl="1" indent="-342900" eaLnBrk="1" hangingPunct="1">
              <a:buFontTx/>
              <a:buChar char="•"/>
            </a:pPr>
            <a:r>
              <a:rPr lang="en-US" sz="1800" b="1" dirty="0" smtClean="0">
                <a:hlinkClick r:id="rId2"/>
              </a:rPr>
              <a:t>NPRM FCC </a:t>
            </a:r>
            <a:r>
              <a:rPr lang="en-US" sz="1800" b="1" dirty="0" smtClean="0">
                <a:hlinkClick r:id="rId2"/>
              </a:rPr>
              <a:t>12-118</a:t>
            </a:r>
          </a:p>
          <a:p>
            <a:pPr marL="342900" lvl="1" indent="-342900" eaLnBrk="1" hangingPunct="1">
              <a:buFontTx/>
              <a:buChar char="•"/>
            </a:pPr>
            <a:r>
              <a:rPr lang="en-US" sz="1800" b="1" dirty="0" smtClean="0">
                <a:hlinkClick r:id="rId3"/>
              </a:rPr>
              <a:t>802.11 REG SC response for 12-118 Reply Comments</a:t>
            </a:r>
            <a:endParaRPr lang="en-US" sz="1800" b="1" dirty="0" smtClean="0">
              <a:hlinkClick r:id="rId2"/>
            </a:endParaRPr>
          </a:p>
          <a:p>
            <a:pPr marL="342900" lvl="1" indent="-342900" eaLnBrk="1" hangingPunct="1">
              <a:buFontTx/>
              <a:buChar char="•"/>
            </a:pPr>
            <a:r>
              <a:rPr lang="en-US" sz="1800" b="1" dirty="0" smtClean="0">
                <a:hlinkClick r:id="rId4"/>
              </a:rPr>
              <a:t>NPRM FCC </a:t>
            </a:r>
            <a:r>
              <a:rPr lang="en-US" sz="1800" b="1" dirty="0" smtClean="0">
                <a:hlinkClick r:id="rId4"/>
              </a:rPr>
              <a:t>12-148</a:t>
            </a:r>
            <a:endParaRPr lang="en-US" sz="1800" b="1" dirty="0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800" b="1" dirty="0" smtClean="0">
                <a:hlinkClick r:id="rId5"/>
              </a:rPr>
              <a:t>RR-TAG response for 12-148</a:t>
            </a:r>
            <a:endParaRPr lang="en-US" sz="1800" b="1" dirty="0" smtClean="0"/>
          </a:p>
          <a:p>
            <a:pPr marL="342900" lvl="1" indent="-342900" eaLnBrk="1" hangingPunct="1">
              <a:buFontTx/>
              <a:buChar char="•"/>
            </a:pPr>
            <a:endParaRPr lang="en-US" sz="1800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3991359-0EAE-4127-AF70-71F31CCA957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Abstract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presentation is the plan for the January </a:t>
            </a:r>
            <a:r>
              <a:rPr lang="en-US" dirty="0" smtClean="0"/>
              <a:t>24, </a:t>
            </a:r>
            <a:r>
              <a:rPr lang="en-US" dirty="0" smtClean="0"/>
              <a:t>2013 IEEE 802.11 Regulatory Standing Committee </a:t>
            </a:r>
            <a:r>
              <a:rPr lang="en-US" dirty="0" smtClean="0"/>
              <a:t>teleconference.</a:t>
            </a:r>
            <a:endParaRPr lang="en-US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3C520A-9364-4EE2-ABFA-42C68F39CB2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Agenda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pPr eaLnBrk="1" hangingPunct="1"/>
            <a:r>
              <a:rPr lang="en-US" dirty="0" smtClean="0"/>
              <a:t>Assign a recording secretary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Administrative items </a:t>
            </a:r>
          </a:p>
          <a:p>
            <a:pPr lvl="1" eaLnBrk="1" hangingPunct="1"/>
            <a:r>
              <a:rPr lang="en-US" dirty="0" smtClean="0"/>
              <a:t>Required </a:t>
            </a:r>
            <a:r>
              <a:rPr lang="en-US" dirty="0" smtClean="0"/>
              <a:t>notices</a:t>
            </a:r>
          </a:p>
          <a:p>
            <a:pPr eaLnBrk="1" hangingPunct="1"/>
            <a:r>
              <a:rPr lang="en-US" dirty="0" smtClean="0"/>
              <a:t>Finalizing our inputs to FCC 12-118 and 12-148</a:t>
            </a:r>
            <a:endParaRPr lang="en-US" dirty="0" smtClean="0"/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A5753F1-9C46-42C9-B4D9-C2EB88D94A6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Required notices</a:t>
            </a:r>
          </a:p>
          <a:p>
            <a:pPr lvl="1">
              <a:defRPr/>
            </a:pPr>
            <a:r>
              <a:rPr lang="en-US" kern="1600" spc="-100" dirty="0" smtClean="0"/>
              <a:t>Affiliation FAQ - </a:t>
            </a:r>
            <a:r>
              <a:rPr lang="en-US" u="sng" kern="1600" spc="-100" dirty="0" smtClean="0">
                <a:hlinkClick r:id="rId2"/>
              </a:rPr>
              <a:t>http://standards.ieee.org/faqs/affiliationFAQ.html</a:t>
            </a:r>
            <a:endParaRPr lang="en-US" kern="1600" spc="-100" dirty="0" smtClean="0"/>
          </a:p>
          <a:p>
            <a:pPr lvl="1">
              <a:defRPr/>
            </a:pPr>
            <a:r>
              <a:rPr lang="en-US" kern="1600" spc="-100" dirty="0" smtClean="0"/>
              <a:t>Anti-Trust FAQ - </a:t>
            </a:r>
            <a:r>
              <a:rPr lang="en-US" u="sng" kern="1600" spc="-100" dirty="0" smtClean="0">
                <a:hlinkClick r:id="rId3"/>
              </a:rPr>
              <a:t>http://standards.ieee.org/resources/antitrust-guidelines.pdf</a:t>
            </a:r>
            <a:endParaRPr lang="en-US" kern="1600" spc="-100" dirty="0" smtClean="0"/>
          </a:p>
          <a:p>
            <a:pPr lvl="1">
              <a:defRPr/>
            </a:pPr>
            <a:r>
              <a:rPr lang="en-US" kern="1600" spc="-100" dirty="0" smtClean="0"/>
              <a:t>Ethics - </a:t>
            </a:r>
            <a:r>
              <a:rPr lang="en-US" u="sng" kern="1600" spc="-100" dirty="0" smtClean="0">
                <a:hlinkClick r:id="rId4"/>
              </a:rPr>
              <a:t>http://www.ieee.org/portal/cms_docs/about/CoE_poster.pdf</a:t>
            </a:r>
            <a:endParaRPr lang="en-US" kern="1600" spc="-100" dirty="0" smtClean="0"/>
          </a:p>
          <a:p>
            <a:pPr lvl="1">
              <a:defRPr/>
            </a:pPr>
            <a:r>
              <a:rPr lang="en-US" kern="1600" spc="-100" dirty="0" smtClean="0"/>
              <a:t>IEEE 802.11 Working Group Policies and Procedures - </a:t>
            </a:r>
            <a:r>
              <a:rPr lang="en-US" u="sng" kern="1600" spc="-100" dirty="0" smtClean="0">
                <a:hlinkClick r:id="rId5"/>
              </a:rPr>
              <a:t>https://mentor.ieee.org/802.11/public-file/07/11-07-0360-04-0000-802-11-policies-and-procedures.doc</a:t>
            </a:r>
            <a:endParaRPr lang="en-US" b="1" spc="-100" dirty="0" smtClean="0"/>
          </a:p>
          <a:p>
            <a:pPr eaLnBrk="1" hangingPunct="1">
              <a:defRPr/>
            </a:pPr>
            <a:r>
              <a:rPr lang="en-US" dirty="0" smtClean="0"/>
              <a:t>Chair and Secretary</a:t>
            </a:r>
          </a:p>
          <a:p>
            <a:pPr lvl="1" eaLnBrk="1" hangingPunct="1">
              <a:defRPr/>
            </a:pPr>
            <a:r>
              <a:rPr lang="en-US" dirty="0" smtClean="0"/>
              <a:t>Chair is Rich Kennedy (Research In Motion)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Peter Ecclesine </a:t>
            </a:r>
            <a:r>
              <a:rPr lang="en-US" dirty="0" smtClean="0"/>
              <a:t>will act as Recording Secretary</a:t>
            </a:r>
            <a:endParaRPr lang="en-US" b="1" i="1" u="sng" dirty="0" smtClean="0"/>
          </a:p>
        </p:txBody>
      </p:sp>
      <p:sp>
        <p:nvSpPr>
          <p:cNvPr id="61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8E7A890-F506-4D0C-A601-D720CBFCDF5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605C8710-7FF1-459F-8C7D-0F0794BCFCCA}" type="slidenum">
              <a:rPr lang="en-GB"/>
              <a:pPr>
                <a:defRPr/>
              </a:pPr>
              <a:t>5</a:t>
            </a:fld>
            <a:endParaRPr lang="en-GB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SC Operating Rules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2100" smtClean="0"/>
              <a:t>Anybody can vote, present, and make motions</a:t>
            </a:r>
          </a:p>
          <a:p>
            <a:r>
              <a:rPr lang="en-US" sz="2100" smtClean="0"/>
              <a:t>Participation in SC during 802.11 WG Plenary or Interim counts towards 802.11 voting rights</a:t>
            </a:r>
          </a:p>
          <a:p>
            <a:r>
              <a:rPr lang="en-US" sz="2100" smtClean="0"/>
              <a:t>All motions must pass by a 75% majority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85800"/>
            <a:ext cx="8458200" cy="1143000"/>
          </a:xfrm>
        </p:spPr>
        <p:txBody>
          <a:bodyPr/>
          <a:lstStyle/>
          <a:p>
            <a:r>
              <a:rPr lang="en-US" sz="3600" smtClean="0"/>
              <a:t>Other Guidelines for IEEE WG Meetings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57200" y="19050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700" u="sng">
              <a:solidFill>
                <a:srgbClr val="FF0000"/>
              </a:solidFill>
              <a:latin typeface="Arial" pitchFamily="34" charset="0"/>
            </a:endParaRPr>
          </a:p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sz="1800" b="1">
                <a:solidFill>
                  <a:srgbClr val="000099"/>
                </a:solidFill>
                <a:latin typeface="Arial" pitchFamily="34" charset="0"/>
              </a:rPr>
              <a:t>All IEEE-SA standards meetings shall be conducted in compliance with all applicable laws, including antitrust and competition laws. 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sz="1600" b="1">
                <a:solidFill>
                  <a:srgbClr val="000099"/>
                </a:solidFill>
                <a:latin typeface="Arial" pitchFamily="34" charset="0"/>
              </a:rPr>
              <a:t>Don’t discuss the interpretation, validity, or essentiality of patents/patent claims. 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sz="1600" b="1">
                <a:solidFill>
                  <a:srgbClr val="000099"/>
                </a:solidFill>
                <a:latin typeface="Arial" pitchFamily="34" charset="0"/>
              </a:rPr>
              <a:t>Don’t discuss specific license rates, terms, or conditions.</a:t>
            </a:r>
          </a:p>
          <a:p>
            <a:pPr marL="1143000" lvl="2" indent="-22860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sz="1400">
                <a:solidFill>
                  <a:srgbClr val="000099"/>
                </a:solidFill>
                <a:latin typeface="Arial" pitchFamily="34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marL="1600200" lvl="3" indent="-22860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GB" sz="1400">
                <a:solidFill>
                  <a:srgbClr val="000099"/>
                </a:solidFill>
                <a:latin typeface="Arial" pitchFamily="34" charset="0"/>
              </a:rPr>
              <a:t>Technical considerations remain primary focus</a:t>
            </a:r>
            <a:endParaRPr lang="en-US" sz="1400">
              <a:solidFill>
                <a:srgbClr val="000099"/>
              </a:solidFill>
              <a:latin typeface="Arial" pitchFamily="34" charset="0"/>
            </a:endParaRP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sz="1600" b="1">
                <a:solidFill>
                  <a:srgbClr val="000099"/>
                </a:solidFill>
                <a:latin typeface="Arial" pitchFamily="34" charset="0"/>
              </a:rPr>
              <a:t>Don’t discuss or engage in the fixing of product prices, allocation of customers, or division of sales markets.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sz="1600" b="1">
                <a:solidFill>
                  <a:srgbClr val="000099"/>
                </a:solidFill>
                <a:latin typeface="Arial" pitchFamily="34" charset="0"/>
              </a:rPr>
              <a:t>Don’t discuss the status or substance of ongoing or threatened litigation.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sz="1600" b="1">
                <a:solidFill>
                  <a:srgbClr val="000099"/>
                </a:solidFill>
                <a:latin typeface="Arial" pitchFamily="34" charset="0"/>
              </a:rPr>
              <a:t>Don’t be silent if inappropriate topics are discussed … do formally object.</a:t>
            </a:r>
          </a:p>
          <a:p>
            <a:pPr marL="230188" indent="-230188" algn="ctr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sz="1000" b="1">
                <a:solidFill>
                  <a:srgbClr val="000099"/>
                </a:solidFill>
                <a:latin typeface="Arial" pitchFamily="34" charset="0"/>
              </a:rPr>
              <a:t>---------------------------------------------------------------   </a:t>
            </a:r>
            <a:endParaRPr lang="en-US" b="1">
              <a:solidFill>
                <a:srgbClr val="000099"/>
              </a:solidFill>
              <a:latin typeface="Arial" pitchFamily="34" charset="0"/>
            </a:endParaRPr>
          </a:p>
          <a:p>
            <a:pPr marL="230188" indent="-230188" algn="ctr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0099"/>
                </a:solidFill>
                <a:latin typeface="Arial" pitchFamily="34" charset="0"/>
              </a:rPr>
              <a:t>See </a:t>
            </a:r>
            <a:r>
              <a:rPr lang="en-US" b="1" i="1">
                <a:solidFill>
                  <a:srgbClr val="000099"/>
                </a:solidFill>
                <a:latin typeface="Arial" pitchFamily="34" charset="0"/>
              </a:rPr>
              <a:t>IEEE-SA Standards Board Operations Manual</a:t>
            </a:r>
            <a:r>
              <a:rPr lang="en-US" b="1">
                <a:solidFill>
                  <a:srgbClr val="000099"/>
                </a:solidFill>
                <a:latin typeface="Arial" pitchFamily="34" charset="0"/>
              </a:rPr>
              <a:t>, clause 5.3.10 and </a:t>
            </a:r>
            <a:r>
              <a:rPr lang="en-GB" b="1">
                <a:solidFill>
                  <a:srgbClr val="000099"/>
                </a:solidFill>
                <a:latin typeface="Arial" pitchFamily="34" charset="0"/>
              </a:rPr>
              <a:t>“Promoting Competition and Innovation: What You Need to Know about the IEEE Standards Association's Antitrust and Competition Policy”</a:t>
            </a:r>
            <a:r>
              <a:rPr lang="en-US" b="1">
                <a:solidFill>
                  <a:srgbClr val="000099"/>
                </a:solidFill>
                <a:latin typeface="Arial" pitchFamily="34" charset="0"/>
              </a:rPr>
              <a:t> for more details.</a:t>
            </a:r>
          </a:p>
        </p:txBody>
      </p:sp>
      <p:sp>
        <p:nvSpPr>
          <p:cNvPr id="717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2AA2F7C-558E-4E57-945B-B2BD4E4B86B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Introduction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eaLnBrk="1" hangingPunct="1"/>
            <a:r>
              <a:rPr lang="en-US" sz="2000" smtClean="0"/>
              <a:t>Purpose</a:t>
            </a:r>
          </a:p>
          <a:p>
            <a:pPr lvl="1" eaLnBrk="1" hangingPunct="1"/>
            <a:r>
              <a:rPr lang="en-US" sz="1800" smtClean="0"/>
              <a:t>Improve the working relationship between the technical experts and the regulatory specialists, especially when it comes to critical technical issues</a:t>
            </a:r>
          </a:p>
          <a:p>
            <a:pPr eaLnBrk="1" hangingPunct="1"/>
            <a:r>
              <a:rPr lang="en-US" sz="2000" smtClean="0"/>
              <a:t>Scope</a:t>
            </a:r>
          </a:p>
          <a:p>
            <a:pPr lvl="1" eaLnBrk="1" hangingPunct="1"/>
            <a:r>
              <a:rPr lang="en-US" sz="1800" smtClean="0"/>
              <a:t>The group will review new regulatory changes or impending changes affecting 802.11 standards </a:t>
            </a:r>
          </a:p>
          <a:p>
            <a:pPr lvl="1" eaLnBrk="1" hangingPunct="1"/>
            <a:r>
              <a:rPr lang="en-US" sz="1800" smtClean="0"/>
              <a:t>Each meeting will focus on the most critical issue at the time</a:t>
            </a:r>
          </a:p>
          <a:p>
            <a:pPr eaLnBrk="1" hangingPunct="1"/>
            <a:r>
              <a:rPr lang="en-US" sz="2000" smtClean="0"/>
              <a:t>Critical Issue Focus</a:t>
            </a:r>
          </a:p>
          <a:p>
            <a:pPr lvl="1" eaLnBrk="1" hangingPunct="1"/>
            <a:r>
              <a:rPr lang="en-US" sz="1800" smtClean="0"/>
              <a:t>Direct impact on IEEE 802.11 current and future standards</a:t>
            </a:r>
          </a:p>
          <a:p>
            <a:pPr lvl="1" eaLnBrk="1" hangingPunct="1"/>
            <a:r>
              <a:rPr lang="en-US" sz="1800" smtClean="0"/>
              <a:t>Response/Input deadlines</a:t>
            </a:r>
          </a:p>
          <a:p>
            <a:pPr lvl="1" eaLnBrk="1" hangingPunct="1"/>
            <a:r>
              <a:rPr lang="en-US" sz="1800" smtClean="0"/>
              <a:t>Coordination with IEEE 802.18 (RR-TAG)</a:t>
            </a:r>
          </a:p>
          <a:p>
            <a:pPr lvl="1" eaLnBrk="1" hangingPunct="1"/>
            <a:r>
              <a:rPr lang="en-US" sz="1800" smtClean="0"/>
              <a:t>Coordination with the Wi-Fi Alliance</a:t>
            </a:r>
          </a:p>
          <a:p>
            <a:pPr eaLnBrk="1" hangingPunct="1"/>
            <a:r>
              <a:rPr lang="en-US" sz="2200" smtClean="0"/>
              <a:t>Outputs from this group must go through 802.18</a:t>
            </a:r>
          </a:p>
        </p:txBody>
      </p:sp>
      <p:sp>
        <p:nvSpPr>
          <p:cNvPr id="92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F70E37C-9A01-4700-9AD1-37A1D439455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Progress on Unlicensed Spectrum Changes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NPRM FCC 12-118 (205 pages)</a:t>
            </a:r>
          </a:p>
          <a:p>
            <a:pPr lvl="1"/>
            <a:r>
              <a:rPr lang="en-US" dirty="0" smtClean="0"/>
              <a:t>Comment period closes January 21</a:t>
            </a:r>
            <a:r>
              <a:rPr lang="en-US" baseline="30000" dirty="0" smtClean="0"/>
              <a:t>st</a:t>
            </a:r>
            <a:r>
              <a:rPr lang="en-US" dirty="0" smtClean="0"/>
              <a:t> (Monday)</a:t>
            </a:r>
          </a:p>
          <a:p>
            <a:pPr lvl="1"/>
            <a:r>
              <a:rPr lang="en-US" dirty="0" smtClean="0"/>
              <a:t>Reply comment period closes February 20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pPr eaLnBrk="1" hangingPunct="1"/>
            <a:r>
              <a:rPr lang="en-US" dirty="0" smtClean="0"/>
              <a:t>NPRM FCC 12-148 (65 pages) </a:t>
            </a:r>
          </a:p>
          <a:p>
            <a:pPr lvl="1" eaLnBrk="1" hangingPunct="1"/>
            <a:r>
              <a:rPr lang="en-US" dirty="0" smtClean="0"/>
              <a:t>Comment period closes February 20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lvl="1" eaLnBrk="1" hangingPunct="1"/>
            <a:r>
              <a:rPr lang="en-US" dirty="0" smtClean="0"/>
              <a:t>Reply comment period closes March 22</a:t>
            </a:r>
            <a:r>
              <a:rPr lang="en-US" baseline="30000" dirty="0" smtClean="0"/>
              <a:t>nd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55234FA-0ED6-4DF0-A128-E7375874C73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FCC 12-118 Reply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Waiting for close of Comment period</a:t>
            </a:r>
          </a:p>
          <a:p>
            <a:r>
              <a:rPr lang="en-US" dirty="0" smtClean="0"/>
              <a:t>Elements developed in Vancouver</a:t>
            </a:r>
          </a:p>
          <a:p>
            <a:pPr lvl="1"/>
            <a:r>
              <a:rPr lang="en-US" dirty="0" smtClean="0">
                <a:hlinkClick r:id="rId2"/>
              </a:rPr>
              <a:t>https://mentor.ieee.org/802.11/dcn/13/11-13-0156-02-0reg-comment-on-fcc-nprm-12-118.docx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491B2F-BD16-441E-A677-E82AA11A394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45142</TotalTime>
  <Words>620</Words>
  <Application>Microsoft Office PowerPoint</Application>
  <PresentationFormat>On-screen Show (4:3)</PresentationFormat>
  <Paragraphs>114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Times New Roman</vt:lpstr>
      <vt:lpstr>Arial</vt:lpstr>
      <vt:lpstr>Calibri</vt:lpstr>
      <vt:lpstr>Helvetica</vt:lpstr>
      <vt:lpstr>Monotype Sorts</vt:lpstr>
      <vt:lpstr>Museo Sans For Dell</vt:lpstr>
      <vt:lpstr>802-11-Submission</vt:lpstr>
      <vt:lpstr>Custom Design</vt:lpstr>
      <vt:lpstr>Document</vt:lpstr>
      <vt:lpstr>IEEE 802.11 Regulatory SC Teleconference Plan and Agenda</vt:lpstr>
      <vt:lpstr>Abstract</vt:lpstr>
      <vt:lpstr>Agenda</vt:lpstr>
      <vt:lpstr>Administrative Items</vt:lpstr>
      <vt:lpstr>SC Operating Rules</vt:lpstr>
      <vt:lpstr>Other Guidelines for IEEE WG Meetings</vt:lpstr>
      <vt:lpstr>Introduction</vt:lpstr>
      <vt:lpstr>Progress on Unlicensed Spectrum Changes</vt:lpstr>
      <vt:lpstr>FCC 12-118 Reply Comments</vt:lpstr>
      <vt:lpstr>FCC 12-148 Response</vt:lpstr>
      <vt:lpstr>References</vt:lpstr>
    </vt:vector>
  </TitlesOfParts>
  <Company>Research In Motion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Windows User</cp:lastModifiedBy>
  <cp:revision>1344</cp:revision>
  <cp:lastPrinted>1998-02-10T13:28:06Z</cp:lastPrinted>
  <dcterms:created xsi:type="dcterms:W3CDTF">2009-04-21T18:18:19Z</dcterms:created>
  <dcterms:modified xsi:type="dcterms:W3CDTF">2013-01-23T23:53:57Z</dcterms:modified>
</cp:coreProperties>
</file>