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1105" r:id="rId2"/>
    <p:sldId id="1295" r:id="rId3"/>
    <p:sldId id="1617" r:id="rId4"/>
    <p:sldId id="1357" r:id="rId5"/>
    <p:sldId id="1629" r:id="rId6"/>
    <p:sldId id="1627" r:id="rId7"/>
    <p:sldId id="1620" r:id="rId8"/>
    <p:sldId id="1621" r:id="rId9"/>
    <p:sldId id="1618" r:id="rId10"/>
    <p:sldId id="1619" r:id="rId11"/>
    <p:sldId id="1624" r:id="rId12"/>
    <p:sldId id="1563" r:id="rId13"/>
    <p:sldId id="1456" r:id="rId14"/>
    <p:sldId id="1573" r:id="rId15"/>
    <p:sldId id="1603" r:id="rId16"/>
    <p:sldId id="1609" r:id="rId17"/>
    <p:sldId id="1610" r:id="rId18"/>
    <p:sldId id="1611" r:id="rId19"/>
    <p:sldId id="1598" r:id="rId20"/>
    <p:sldId id="1628" r:id="rId21"/>
    <p:sldId id="1483" r:id="rId22"/>
    <p:sldId id="1512" r:id="rId23"/>
    <p:sldId id="1626" r:id="rId24"/>
    <p:sldId id="1450" r:id="rId25"/>
    <p:sldId id="1386" r:id="rId26"/>
    <p:sldId id="1547" r:id="rId27"/>
    <p:sldId id="1296" r:id="rId28"/>
    <p:sldId id="1638" r:id="rId29"/>
    <p:sldId id="1625" r:id="rId30"/>
    <p:sldId id="1549" r:id="rId31"/>
    <p:sldId id="1550" r:id="rId32"/>
    <p:sldId id="1551" r:id="rId33"/>
    <p:sldId id="1632" r:id="rId34"/>
    <p:sldId id="1637" r:id="rId35"/>
    <p:sldId id="1636" r:id="rId36"/>
    <p:sldId id="1635" r:id="rId37"/>
    <p:sldId id="1297" r:id="rId38"/>
    <p:sldId id="1398" r:id="rId39"/>
    <p:sldId id="1596" r:id="rId40"/>
    <p:sldId id="1388" r:id="rId41"/>
    <p:sldId id="1614" r:id="rId42"/>
    <p:sldId id="1567" r:id="rId43"/>
    <p:sldId id="1639" r:id="rId44"/>
    <p:sldId id="1586" r:id="rId45"/>
    <p:sldId id="1447" r:id="rId46"/>
    <p:sldId id="1613" r:id="rId47"/>
    <p:sldId id="1536" r:id="rId48"/>
    <p:sldId id="1608" r:id="rId49"/>
    <p:sldId id="1599" r:id="rId50"/>
    <p:sldId id="1630" r:id="rId5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E1D5B7"/>
    <a:srgbClr val="D3C5C8"/>
    <a:srgbClr val="FF9966"/>
    <a:srgbClr val="FF3300"/>
    <a:srgbClr val="FF9933"/>
    <a:srgbClr val="FFFF99"/>
    <a:srgbClr val="33CC33"/>
    <a:srgbClr val="66FF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752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1176" y="-1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7" d="100"/>
        <a:sy n="107" d="100"/>
      </p:scale>
      <p:origin x="0" y="12792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2163"/>
        <p:guide pos="29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2397" y="185648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802.11-13/0168r2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147" y="176136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3505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9794" y="8998357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9001" y="8998357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350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078556-1C3A-4E15-A638-4599463C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0568" y="386821"/>
            <a:ext cx="56092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0567" y="8998357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3505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0568" y="8987260"/>
            <a:ext cx="57670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5000" y="95282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802.11-13/0168r2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122" y="95282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922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5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91" y="4416745"/>
            <a:ext cx="5142222" cy="41836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658" tIns="46527" rIns="94658" bIns="46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8633" y="9003113"/>
            <a:ext cx="2042226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86" lvl="4" algn="r" defTabSz="942922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032" y="9003113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350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BB55A41-2363-4FF7-B4E6-59522012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32124" y="9003113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4636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32124" y="8999943"/>
            <a:ext cx="55461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54811" y="296457"/>
            <a:ext cx="57007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77" tIns="45288" rIns="90577" bIns="45288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8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802.11-13/0168r2</a:t>
            </a:r>
            <a:endParaRPr lang="en-US" sz="1400"/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624" y="9003113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E45BD789-D7E7-49CC-8921-D1DE3E24E29A}" type="slidenum">
              <a:rPr lang="en-US" sz="1200" b="0"/>
              <a:pPr/>
              <a:t>1</a:t>
            </a:fld>
            <a:endParaRPr lang="en-US" sz="1200" b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802.11-13/0168r2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3681" y="900311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3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802.11-13/0168r2</a:t>
            </a:r>
            <a:endParaRPr lang="en-US" sz="1400"/>
          </a:p>
        </p:txBody>
      </p:sp>
      <p:sp>
        <p:nvSpPr>
          <p:cNvPr id="70659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06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706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F42C4005-3F5F-4665-98E2-E69A7869924E}" type="slidenum">
              <a:rPr lang="en-US" sz="1200" b="0"/>
              <a:pPr/>
              <a:t>40</a:t>
            </a:fld>
            <a:endParaRPr lang="en-US" sz="1200" b="0"/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703263"/>
            <a:ext cx="4629150" cy="347345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802.11-13/0168r2</a:t>
            </a:r>
            <a:endParaRPr lang="en-US" sz="1400"/>
          </a:p>
        </p:txBody>
      </p:sp>
      <p:sp>
        <p:nvSpPr>
          <p:cNvPr id="72709" name="Date Placeholder 4"/>
          <p:cNvSpPr txBox="1">
            <a:spLocks noGrp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2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40748" y="9003113"/>
            <a:ext cx="181011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Andrew Myles, Cisco</a:t>
            </a:r>
          </a:p>
        </p:txBody>
      </p:sp>
      <p:sp>
        <p:nvSpPr>
          <p:cNvPr id="72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6082DD4-69D3-49C5-BA88-19B4AF142FF5}" type="slidenum">
              <a:rPr lang="en-US" sz="1200" b="0"/>
              <a:pPr/>
              <a:t>41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802.11-13/0168r2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3680" y="9003113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802.11-13/0168r2</a:t>
            </a:r>
            <a:endParaRPr lang="en-US" sz="1400"/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19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19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A9EF70F8-095F-4220-8B24-3CCEAB82CF09}" type="slidenum">
              <a:rPr lang="en-US" sz="1200" b="0"/>
              <a:pPr/>
              <a:t>45</a:t>
            </a:fld>
            <a:endParaRPr lang="en-US" sz="1200" b="0"/>
          </a:p>
        </p:txBody>
      </p:sp>
      <p:sp>
        <p:nvSpPr>
          <p:cNvPr id="819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802.11-13/0168r2</a:t>
            </a:r>
            <a:endParaRPr lang="en-US" sz="1400"/>
          </a:p>
        </p:txBody>
      </p:sp>
      <p:sp>
        <p:nvSpPr>
          <p:cNvPr id="83971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96E07C6B-0B5C-4F8B-AF92-7FF4F800ABD9}" type="slidenum">
              <a:rPr lang="en-US" sz="1200" b="0"/>
              <a:pPr/>
              <a:t>47</a:t>
            </a:fld>
            <a:endParaRPr lang="en-US" sz="1200" b="0"/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802.11-13/0168r2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3681" y="900311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92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802.11-13/0168r2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98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802.11-13/0168r2</a:t>
            </a:r>
            <a:endParaRPr lang="en-US" sz="1400"/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624" y="9003113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52BEB48A-F2B2-4DC9-B48F-7362793BC5C1}" type="slidenum">
              <a:rPr lang="en-US" sz="1200" b="0"/>
              <a:pPr/>
              <a:t>2</a:t>
            </a:fld>
            <a:endParaRPr lang="en-US" sz="1200" b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1" y="95282"/>
            <a:ext cx="920060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xfrm>
            <a:off x="4155002" y="95282"/>
            <a:ext cx="2195858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802.11-13/0168r2</a:t>
            </a:r>
            <a:endParaRPr lang="en-US" smtClean="0"/>
          </a:p>
        </p:txBody>
      </p:sp>
      <p:sp>
        <p:nvSpPr>
          <p:cNvPr id="25605" name="Date Placeholder 4"/>
          <p:cNvSpPr txBox="1">
            <a:spLocks noGrp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8633" y="9003113"/>
            <a:ext cx="204222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60625" y="9003113"/>
            <a:ext cx="415178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41300B6B-B988-4E96-8F5F-FFB9E837AEEF}" type="slidenum">
              <a:rPr lang="en-US" smtClean="0"/>
              <a:pPr defTabSz="942933"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1" y="95282"/>
            <a:ext cx="920060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4155002" y="95282"/>
            <a:ext cx="2195858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802.11-13/0168r2</a:t>
            </a:r>
            <a:endParaRPr lang="en-US" smtClean="0"/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2933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8633" y="9003113"/>
            <a:ext cx="204222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3681" y="9003113"/>
            <a:ext cx="492122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2933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42933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802.11-13/0168r2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3681" y="900311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98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802.11-13/0168r2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2" y="95280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0011" y="9003113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0" y="9003113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258FC6C-091A-4D99-97E3-66DEF2AD2CB3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802.11-13/0168r2</a:t>
            </a:r>
            <a:endParaRPr lang="en-US" sz="14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122" y="95280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0011" y="9003113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0" y="9003113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C7DB4A5B-2A42-4C02-9664-22FAD6E43AE6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7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802.11-13/0168r2</a:t>
            </a:r>
            <a:endParaRPr lang="en-US" sz="1400"/>
          </a:p>
        </p:txBody>
      </p:sp>
      <p:sp>
        <p:nvSpPr>
          <p:cNvPr id="52227" name="Rectangle 3"/>
          <p:cNvSpPr txBox="1">
            <a:spLocks noGrp="1" noChangeArrowheads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77EC9F2F-741B-4DEE-8797-BA00E4F3D4F3}" type="slidenum">
              <a:rPr lang="en-US" sz="1200" b="0"/>
              <a:pPr/>
              <a:t>27</a:t>
            </a:fld>
            <a:endParaRPr lang="en-US" sz="1200" b="0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US" sz="1400"/>
          </a:p>
        </p:txBody>
      </p:sp>
      <p:sp>
        <p:nvSpPr>
          <p:cNvPr id="6451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xfrm>
            <a:off x="4155000" y="95282"/>
            <a:ext cx="2195858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802.11-13/0168r2</a:t>
            </a:r>
            <a:endParaRPr lang="en-US" sz="1400"/>
          </a:p>
        </p:txBody>
      </p:sp>
      <p:sp>
        <p:nvSpPr>
          <p:cNvPr id="64517" name="Date Placeholder 4"/>
          <p:cNvSpPr txBox="1">
            <a:spLocks noGrp="1"/>
          </p:cNvSpPr>
          <p:nvPr/>
        </p:nvSpPr>
        <p:spPr bwMode="auto">
          <a:xfrm>
            <a:off x="661122" y="95282"/>
            <a:ext cx="11891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645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9916" y="9003113"/>
            <a:ext cx="204094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734" indent="-341734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810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4455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0101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25746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1392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Bruce Kraemer (Marvell)</a:t>
            </a:r>
          </a:p>
        </p:txBody>
      </p:sp>
      <p:sp>
        <p:nvSpPr>
          <p:cNvPr id="645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3682" y="900311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0424" indent="-284778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9114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4759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0405" indent="-227823" defTabSz="941351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6050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61696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17341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72987" indent="-227823" defTabSz="941351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4E44476F-A137-4586-B866-C75BB669FE3D}" type="slidenum">
              <a:rPr lang="en-US" sz="1200" b="0"/>
              <a:pPr/>
              <a:t>30</a:t>
            </a:fld>
            <a:endParaRPr 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A0CEB-573A-4C5B-B96E-9F988F65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4A103C-95A1-4F98-86E3-4AC6B2ED6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EE9B48-E8B0-4388-B2E0-961FE42F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EAD36-1DF0-4BD8-97EF-26BDB0C08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6E056-741C-471B-B835-4AEE309D7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694D38-305E-44E0-93FC-17A03AB5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6F17C2-4CCD-4DA3-9E5C-4DA81EE09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89F155-C5C9-454B-A5D2-E5482864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797FB-F421-47F0-8EC2-CE2059B9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3D312F-790B-4327-8E5D-C520810C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ACE81-C911-4801-93D7-DFC0697A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CB99B2B-AF85-4893-959A-4850BB080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64060" y="311964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802.11-13/0168r2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m.nielsen@ieee.org" TargetMode="External"/><Relationship Id="rId2" Type="http://schemas.openxmlformats.org/officeDocument/2006/relationships/hyperlink" Target="http://whatis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2013-03/8021-IETF-tutorial-final.pdf" TargetMode="External"/><Relationship Id="rId2" Type="http://schemas.openxmlformats.org/officeDocument/2006/relationships/hyperlink" Target="http://ieee802.org/Tutorials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802_tutorials/2013-03/802-0313-TUTORIAL%20SECTIONS-Mar17.pdf" TargetMode="External"/><Relationship Id="rId4" Type="http://schemas.openxmlformats.org/officeDocument/2006/relationships/hyperlink" Target="https://mentor.ieee.org/802.11/dcn/13/11-13-0282-00-0000-802-5-ghz-tutorial.pptx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standards.ieee.org/about/get/802/802.11.html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Meetings/Meeting_Plan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ewcenturyhotel.com.cn/indexen.html" TargetMode="Externa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3/NGBASET/5C_020813_NGBT.pdf" TargetMode="External"/><Relationship Id="rId3" Type="http://schemas.openxmlformats.org/officeDocument/2006/relationships/hyperlink" Target="http://ieee802.org/1/files/public/docs2013/new-p802-1Qcb-draft-par-0113.pdf" TargetMode="External"/><Relationship Id="rId7" Type="http://schemas.openxmlformats.org/officeDocument/2006/relationships/hyperlink" Target="http://www.ieee802.org/3/NGBASET/P802_3bq_PAR_Detail.pdf" TargetMode="External"/><Relationship Id="rId2" Type="http://schemas.openxmlformats.org/officeDocument/2006/relationships/hyperlink" Target="http://ieee802.org/1/files/public/docs2013/p802-par-modification-0113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3/bm/P8023bm_5Criteria_1112.pdf" TargetMode="External"/><Relationship Id="rId5" Type="http://schemas.openxmlformats.org/officeDocument/2006/relationships/hyperlink" Target="http://www.ieee802.org/3/bm/public/jan13/P802_3bm_PAR_0113.pdf" TargetMode="External"/><Relationship Id="rId4" Type="http://schemas.openxmlformats.org/officeDocument/2006/relationships/hyperlink" Target="http://ieee802.org/1/files/public/docs2013/new-p802-1Qcb-draft-5c-0113.pdf" TargetMode="External"/><Relationship Id="rId9" Type="http://schemas.openxmlformats.org/officeDocument/2006/relationships/hyperlink" Target="http://ieee802.org/15/pending.html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04E5C1E-A54F-41BC-BA0B-32D74731848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522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751-3958</a:t>
            </a: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5488 Marvell Lane,</a:t>
            </a:r>
          </a:p>
          <a:p>
            <a:pPr eaLnBrk="0" hangingPunct="0"/>
            <a:r>
              <a:rPr lang="en-US" sz="1400" b="0"/>
              <a:t>Santa Clara, CA, 95054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16451" name="Rectangle 76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52" name="Rectangle 77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Supplementary Plenary Information - March 2013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2013-</a:t>
            </a:r>
            <a:r>
              <a:rPr lang="en-US" dirty="0" smtClean="0"/>
              <a:t> March </a:t>
            </a:r>
            <a:r>
              <a:rPr lang="en-US" b="0" dirty="0" smtClean="0"/>
              <a:t>-16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827088" y="3394075"/>
            <a:ext cx="74659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Additional Information on topics for 802 </a:t>
            </a:r>
            <a:r>
              <a:rPr lang="en-US" sz="1600" dirty="0" smtClean="0"/>
              <a:t>Plenary meeting </a:t>
            </a:r>
            <a:r>
              <a:rPr lang="en-US" sz="1600" dirty="0"/>
              <a:t>– </a:t>
            </a:r>
            <a:r>
              <a:rPr lang="en-US" sz="1600" dirty="0" smtClean="0"/>
              <a:t>March  2013 </a:t>
            </a:r>
            <a:endParaRPr lang="en-US" sz="1600" dirty="0"/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088"/>
            <a:ext cx="15287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881" y="1878013"/>
            <a:ext cx="6813776" cy="4275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Caribe Royale meeting areas</a:t>
            </a:r>
          </a:p>
        </p:txBody>
      </p:sp>
    </p:spTree>
    <p:extLst>
      <p:ext uri="{BB962C8B-B14F-4D97-AF65-F5344CB8AC3E}">
        <p14:creationId xmlns:p14="http://schemas.microsoft.com/office/powerpoint/2010/main" val="354050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00" y="685800"/>
            <a:ext cx="5613400" cy="1066800"/>
          </a:xfrm>
        </p:spPr>
        <p:txBody>
          <a:bodyPr/>
          <a:lstStyle/>
          <a:p>
            <a:r>
              <a:rPr lang="en-US" dirty="0" smtClean="0"/>
              <a:t>Social Location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29" y="1146629"/>
            <a:ext cx="3249245" cy="517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Elbow Connector 7"/>
          <p:cNvCxnSpPr>
            <a:stCxn id="2" idx="2"/>
          </p:cNvCxnSpPr>
          <p:nvPr/>
        </p:nvCxnSpPr>
        <p:spPr bwMode="auto">
          <a:xfrm rot="5400000">
            <a:off x="4057651" y="481693"/>
            <a:ext cx="322943" cy="2864757"/>
          </a:xfrm>
          <a:prstGeom prst="bentConnector2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4644571" y="2322285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Caribe Pavilion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350101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790575"/>
            <a:ext cx="7772400" cy="501196"/>
          </a:xfrm>
        </p:spPr>
        <p:txBody>
          <a:bodyPr/>
          <a:lstStyle/>
          <a:p>
            <a:r>
              <a:rPr lang="en-US" dirty="0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472213"/>
              </p:ext>
            </p:extLst>
          </p:nvPr>
        </p:nvGraphicFramePr>
        <p:xfrm>
          <a:off x="246289" y="1335995"/>
          <a:ext cx="8450496" cy="5120539"/>
        </p:xfrm>
        <a:graphic>
          <a:graphicData uri="http://schemas.openxmlformats.org/drawingml/2006/table">
            <a:tbl>
              <a:tblPr/>
              <a:tblGrid>
                <a:gridCol w="1247012"/>
                <a:gridCol w="7203484"/>
              </a:tblGrid>
              <a:tr h="4057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Grand Sierra F, Curacao ½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Antigua 3, 4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Boca 7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Antigua 1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Antigua 2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Bonaire 4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Boca 6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OMNI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Boca 6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2116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78007" y="894484"/>
            <a:ext cx="7772400" cy="474663"/>
          </a:xfrm>
        </p:spPr>
        <p:txBody>
          <a:bodyPr/>
          <a:lstStyle/>
          <a:p>
            <a:r>
              <a:rPr lang="en-US" dirty="0" smtClean="0"/>
              <a:t>WG Agendas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58053" y="1249652"/>
            <a:ext cx="8564562" cy="5238233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/>
              <a:t>18:   </a:t>
            </a:r>
            <a:r>
              <a:rPr lang="en-US" sz="2600" dirty="0"/>
              <a:t>Agenda			</a:t>
            </a:r>
            <a:r>
              <a:rPr lang="en-US" sz="2600" dirty="0" smtClean="0"/>
              <a:t>	18-13-0013 r8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sz="2600" dirty="0" smtClean="0"/>
              <a:t>        Opening </a:t>
            </a:r>
            <a:r>
              <a:rPr lang="en-US" sz="2600" dirty="0"/>
              <a:t>Report </a:t>
            </a:r>
            <a:r>
              <a:rPr lang="en-US" sz="2600" dirty="0" smtClean="0"/>
              <a:t>		18-13-0032 r1</a:t>
            </a:r>
          </a:p>
          <a:p>
            <a:pPr marL="0" indent="0">
              <a:spcBef>
                <a:spcPts val="600"/>
              </a:spcBef>
              <a:buFontTx/>
              <a:buNone/>
            </a:pPr>
            <a:r>
              <a:rPr lang="en-US" sz="2600" dirty="0" smtClean="0"/>
              <a:t>19:   Agenda  			19-13-0032 r0 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Opening Report   		19-13-0031 r0 	</a:t>
            </a:r>
          </a:p>
          <a:p>
            <a:pPr marL="0" indent="0">
              <a:buNone/>
            </a:pPr>
            <a:r>
              <a:rPr lang="en-US" sz="2600" dirty="0" smtClean="0"/>
              <a:t>21:  Agenda 				21-13-0191 r0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/>
              <a:t>       Opening </a:t>
            </a:r>
            <a:r>
              <a:rPr lang="en-US" sz="2600" dirty="0"/>
              <a:t>Report   	</a:t>
            </a:r>
            <a:r>
              <a:rPr lang="en-US" sz="2600" dirty="0" smtClean="0"/>
              <a:t>	21-13-0044 r0 	</a:t>
            </a:r>
          </a:p>
          <a:p>
            <a:pPr marL="0" indent="0">
              <a:buNone/>
            </a:pPr>
            <a:r>
              <a:rPr lang="en-US" sz="2600" dirty="0" smtClean="0"/>
              <a:t>22: </a:t>
            </a:r>
            <a:r>
              <a:rPr lang="en-US" sz="2600" dirty="0"/>
              <a:t>Agenda 			</a:t>
            </a:r>
            <a:r>
              <a:rPr lang="en-US" sz="2600" dirty="0" smtClean="0"/>
              <a:t>	22-13- 0034 r0</a:t>
            </a:r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      Opening Report   		</a:t>
            </a:r>
            <a:r>
              <a:rPr lang="en-US" sz="2600" dirty="0" smtClean="0"/>
              <a:t>22-13- 0xxxr0	</a:t>
            </a:r>
          </a:p>
          <a:p>
            <a:pPr marL="0" indent="0">
              <a:buNone/>
            </a:pPr>
            <a:r>
              <a:rPr lang="en-US" sz="2600" dirty="0" smtClean="0"/>
              <a:t>24: </a:t>
            </a:r>
            <a:r>
              <a:rPr lang="en-US" sz="2600" dirty="0"/>
              <a:t>Agenda 				</a:t>
            </a:r>
            <a:r>
              <a:rPr lang="en-US" sz="2600" dirty="0" smtClean="0"/>
              <a:t>22-13-0009 r2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Opening </a:t>
            </a:r>
            <a:r>
              <a:rPr lang="en-US" sz="2600" dirty="0"/>
              <a:t>Report   		</a:t>
            </a:r>
            <a:r>
              <a:rPr lang="en-US" sz="2600" dirty="0" smtClean="0"/>
              <a:t>22-13-0x10 r1 </a:t>
            </a:r>
          </a:p>
          <a:p>
            <a:pPr marL="0" indent="0">
              <a:buNone/>
            </a:pPr>
            <a:r>
              <a:rPr lang="en-US" sz="2600" dirty="0" err="1" smtClean="0"/>
              <a:t>OmniRAN</a:t>
            </a:r>
            <a:r>
              <a:rPr lang="en-US" sz="2600" dirty="0"/>
              <a:t>   Agenda 		</a:t>
            </a:r>
            <a:r>
              <a:rPr lang="en-US" sz="2600" dirty="0" smtClean="0"/>
              <a:t>22-13-0015 r0</a:t>
            </a:r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      Opening Report   		</a:t>
            </a:r>
            <a:r>
              <a:rPr lang="en-US" sz="2600" dirty="0" smtClean="0"/>
              <a:t>22-13-0014 </a:t>
            </a:r>
            <a:r>
              <a:rPr lang="en-US" sz="2600" dirty="0"/>
              <a:t>r1 </a:t>
            </a:r>
          </a:p>
          <a:p>
            <a:pPr marL="0" indent="0">
              <a:spcBef>
                <a:spcPts val="0"/>
              </a:spcBef>
              <a:buNone/>
            </a:pPr>
            <a:endParaRPr lang="en-US" sz="2600" dirty="0" smtClean="0"/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9AA8243-718F-4881-A355-D1C68AAC6828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4.1.5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March 17-22 2013 Meeting </a:t>
            </a:r>
            <a:br>
              <a:rPr lang="en-US" sz="2800" dirty="0" smtClean="0"/>
            </a:br>
            <a:r>
              <a:rPr lang="en-US" sz="2800" dirty="0" smtClean="0"/>
              <a:t>Orlando, Florida, USA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2062103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2800" dirty="0"/>
              <a:t>Early bird registration expires </a:t>
            </a:r>
            <a:endParaRPr lang="en-US" sz="2800" dirty="0" smtClean="0"/>
          </a:p>
          <a:p>
            <a:pPr lvl="1" eaLnBrk="0" hangingPunct="0">
              <a:buFont typeface="Wingdings" pitchFamily="2" charset="2"/>
              <a:buChar char="Ø"/>
            </a:pPr>
            <a:r>
              <a:rPr lang="en-US" sz="3600" dirty="0" smtClean="0">
                <a:latin typeface="Ravie" pitchFamily="82" charset="0"/>
              </a:rPr>
              <a:t>Friday  January 25</a:t>
            </a:r>
            <a:endParaRPr lang="en-US" dirty="0">
              <a:latin typeface="Ravie" pitchFamily="8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  <p:sp>
        <p:nvSpPr>
          <p:cNvPr id="9" name="Isosceles Triangle 8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2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April 24-25 2013 Meeting </a:t>
            </a:r>
            <a:br>
              <a:rPr lang="en-US" sz="2800" dirty="0" smtClean="0"/>
            </a:br>
            <a:r>
              <a:rPr lang="en-US" sz="2800" dirty="0" smtClean="0"/>
              <a:t>Beijing   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 </a:t>
            </a:r>
            <a:r>
              <a:rPr lang="en-US" sz="3200" dirty="0" smtClean="0"/>
              <a:t> 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Registration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93485" y="5632938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24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4038600" cy="1066800"/>
          </a:xfrm>
        </p:spPr>
        <p:txBody>
          <a:bodyPr/>
          <a:lstStyle/>
          <a:p>
            <a:r>
              <a:rPr lang="en-GB" smtClean="0"/>
              <a:t>Meeting Registration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04A268E9-F9A8-4749-9470-6F5EF855EEEB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7218" name="TextBox 3"/>
          <p:cNvSpPr txBox="1">
            <a:spLocks noChangeArrowheads="1"/>
          </p:cNvSpPr>
          <p:nvPr/>
        </p:nvSpPr>
        <p:spPr bwMode="auto">
          <a:xfrm>
            <a:off x="685800" y="5665788"/>
            <a:ext cx="1828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Data collected: 2013-01-13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E37FC821-FDBE-4BB4-94E3-DC280D8B868D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/>
              <a:t>Data as of 2012-11-16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/>
              <a:t>Definitions:  </a:t>
            </a:r>
          </a:p>
          <a:p>
            <a:pPr lvl="1"/>
            <a:r>
              <a:rPr lang="en-GB" sz="1800" i="1"/>
              <a:t>Aspirant</a:t>
            </a:r>
            <a:r>
              <a:rPr lang="en-GB" sz="1800" b="0"/>
              <a:t>: a member who has attended 1 qualifying meeting</a:t>
            </a:r>
          </a:p>
          <a:p>
            <a:pPr lvl="1"/>
            <a:r>
              <a:rPr lang="en-GB" sz="1800" i="1"/>
              <a:t>Potential Voter</a:t>
            </a:r>
            <a:r>
              <a:rPr lang="en-GB" sz="1800" b="0"/>
              <a:t>: a member who has attended 2 qualifying meetings and will become a voter at the start of the next plenary they attend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Status</a:t>
                      </a:r>
                      <a:endParaRPr lang="en-GB" sz="4800" dirty="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Number</a:t>
                      </a:r>
                      <a:endParaRPr lang="en-GB" sz="4800"/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Aspirant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87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effectLst/>
                          <a:latin typeface="Calibri"/>
                        </a:rPr>
                        <a:t>Potential Voter</a:t>
                      </a:r>
                      <a:endParaRPr lang="en-GB" sz="480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31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effectLst/>
                          <a:latin typeface="Calibri"/>
                        </a:rPr>
                        <a:t>Voter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effectLst/>
                          <a:latin typeface="Calibri"/>
                        </a:rPr>
                        <a:t>324</a:t>
                      </a:r>
                      <a:endParaRPr lang="en-GB" sz="4800" dirty="0"/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Isosceles Triangle 9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83049B6-5929-4E80-A55D-C6AF8988E861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smtClean="0"/>
              <a:t>Recent voting member history</a:t>
            </a:r>
          </a:p>
        </p:txBody>
      </p:sp>
      <p:graphicFrame>
        <p:nvGraphicFramePr>
          <p:cNvPr id="9222" name="Object 1"/>
          <p:cNvGraphicFramePr>
            <a:graphicFrameLocks noChangeAspect="1"/>
          </p:cNvGraphicFramePr>
          <p:nvPr/>
        </p:nvGraphicFramePr>
        <p:xfrm>
          <a:off x="457200" y="1343025"/>
          <a:ext cx="7543800" cy="495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Binary Worksheet" r:id="rId4" imgW="8248779" imgH="5400810" progId="Excel.SheetBinaryMacroEnabled.12">
                  <p:embed/>
                </p:oleObj>
              </mc:Choice>
              <mc:Fallback>
                <p:oleObj name="Binary Worksheet" r:id="rId4" imgW="8248779" imgH="5400810" progId="Excel.SheetBinary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43025"/>
                        <a:ext cx="7543800" cy="495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9417" y="530454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8550513" y="561975"/>
            <a:ext cx="292545" cy="364000"/>
          </a:xfrm>
          <a:prstGeom prst="triangl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8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48370"/>
            <a:ext cx="7772400" cy="696191"/>
          </a:xfrm>
        </p:spPr>
        <p:txBody>
          <a:bodyPr/>
          <a:lstStyle/>
          <a:p>
            <a:r>
              <a:rPr lang="en-US" b="0" dirty="0" smtClean="0"/>
              <a:t>IEEE </a:t>
            </a:r>
            <a:r>
              <a:rPr lang="en-US" b="0" dirty="0"/>
              <a:t>Staff on site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10" y="1625601"/>
            <a:ext cx="5023262" cy="4470400"/>
          </a:xfrm>
        </p:spPr>
        <p:txBody>
          <a:bodyPr/>
          <a:lstStyle/>
          <a:p>
            <a:r>
              <a:rPr lang="en-US" dirty="0"/>
              <a:t>Bill Ash</a:t>
            </a:r>
          </a:p>
          <a:p>
            <a:r>
              <a:rPr lang="en-US" dirty="0"/>
              <a:t>Kathryn Bennett</a:t>
            </a:r>
          </a:p>
          <a:p>
            <a:r>
              <a:rPr lang="en-US" dirty="0"/>
              <a:t>Christina Boyce</a:t>
            </a:r>
          </a:p>
          <a:p>
            <a:r>
              <a:rPr lang="en-US" dirty="0"/>
              <a:t>Patricia (Trish) Gerdon</a:t>
            </a:r>
          </a:p>
          <a:p>
            <a:r>
              <a:rPr lang="en-US" dirty="0"/>
              <a:t>Jodi </a:t>
            </a:r>
            <a:r>
              <a:rPr lang="en-US" dirty="0" err="1"/>
              <a:t>Haasz</a:t>
            </a:r>
            <a:endParaRPr lang="en-US" dirty="0"/>
          </a:p>
          <a:p>
            <a:r>
              <a:rPr lang="en-US" dirty="0"/>
              <a:t>Karen McCabe</a:t>
            </a:r>
          </a:p>
          <a:p>
            <a:r>
              <a:rPr lang="en-US" dirty="0"/>
              <a:t>Lisa Perry</a:t>
            </a:r>
          </a:p>
          <a:p>
            <a:r>
              <a:rPr lang="en-US" dirty="0"/>
              <a:t>Walter </a:t>
            </a:r>
            <a:r>
              <a:rPr lang="en-US" dirty="0" err="1"/>
              <a:t>Pienciak</a:t>
            </a:r>
            <a:endParaRPr lang="en-US" dirty="0"/>
          </a:p>
          <a:p>
            <a:r>
              <a:rPr lang="en-US" dirty="0"/>
              <a:t>Michelle </a:t>
            </a:r>
            <a:r>
              <a:rPr lang="en-US" dirty="0" smtClean="0"/>
              <a:t>Turner</a:t>
            </a:r>
          </a:p>
          <a:p>
            <a:r>
              <a:rPr lang="en-US" dirty="0" err="1" smtClean="0"/>
              <a:t>Meng</a:t>
            </a:r>
            <a:r>
              <a:rPr lang="en-US" dirty="0" smtClean="0"/>
              <a:t> Zhao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9417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81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BC65D6B-EC32-4656-B38E-E7735A82E436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42258"/>
            <a:ext cx="7772400" cy="649513"/>
          </a:xfrm>
        </p:spPr>
        <p:txBody>
          <a:bodyPr/>
          <a:lstStyle/>
          <a:p>
            <a:r>
              <a:rPr lang="en-US" dirty="0" smtClean="0"/>
              <a:t>802.11ac Sponsor Ballot Classifications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1335313"/>
            <a:ext cx="6915150" cy="4935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51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89416" y="617538"/>
            <a:ext cx="37343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4.1.9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70" name="TextBox 2"/>
          <p:cNvSpPr txBox="1">
            <a:spLocks noChangeArrowheads="1"/>
          </p:cNvSpPr>
          <p:nvPr/>
        </p:nvSpPr>
        <p:spPr bwMode="auto">
          <a:xfrm>
            <a:off x="366583" y="4528457"/>
            <a:ext cx="8476475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Caribe </a:t>
            </a:r>
            <a:r>
              <a:rPr lang="en-US" sz="3200" dirty="0" err="1" smtClean="0"/>
              <a:t>Pavillion</a:t>
            </a:r>
            <a:r>
              <a:rPr lang="en-US" sz="3200" dirty="0" smtClean="0"/>
              <a:t>  - north of Grand Sierra F</a:t>
            </a:r>
            <a:endParaRPr lang="en-US" sz="3200" dirty="0"/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102864" y="1850118"/>
            <a:ext cx="8729851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Breakfast &amp; Breaks:</a:t>
            </a:r>
          </a:p>
          <a:p>
            <a:r>
              <a:rPr lang="en-US" sz="2600" dirty="0" smtClean="0"/>
              <a:t>Caribbean &amp; Sierra Ballroom Foyer</a:t>
            </a:r>
            <a:endParaRPr lang="en-US" sz="26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5263" y="3221718"/>
            <a:ext cx="8587795" cy="9848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 smtClean="0"/>
              <a:t>Lunch: for purchase</a:t>
            </a:r>
          </a:p>
          <a:p>
            <a:r>
              <a:rPr lang="en-US" sz="2600" dirty="0" smtClean="0"/>
              <a:t>Boca Foyer           East side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Wednesday Plenary Topics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634989" cy="4500562"/>
          </a:xfrm>
        </p:spPr>
        <p:txBody>
          <a:bodyPr/>
          <a:lstStyle/>
          <a:p>
            <a:r>
              <a:rPr lang="en-US" sz="2800" dirty="0" smtClean="0"/>
              <a:t>Special Interest Groups</a:t>
            </a:r>
          </a:p>
          <a:p>
            <a:r>
              <a:rPr lang="en-US" sz="2800" dirty="0" smtClean="0"/>
              <a:t>Sub group Agendas</a:t>
            </a:r>
          </a:p>
          <a:p>
            <a:endParaRPr lang="en-US" sz="2800" dirty="0"/>
          </a:p>
          <a:p>
            <a:r>
              <a:rPr lang="en-US" sz="2800" dirty="0" smtClean="0"/>
              <a:t>Awards</a:t>
            </a:r>
          </a:p>
          <a:p>
            <a:endParaRPr lang="en-US" sz="2800" dirty="0" smtClean="0"/>
          </a:p>
        </p:txBody>
      </p:sp>
      <p:sp>
        <p:nvSpPr>
          <p:cNvPr id="4710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6D0D503-1675-4B23-A55D-ADAE9E03F941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35000"/>
          </a:xfrm>
        </p:spPr>
        <p:txBody>
          <a:bodyPr/>
          <a:lstStyle/>
          <a:p>
            <a:r>
              <a:rPr lang="en-US" dirty="0" err="1" smtClean="0"/>
              <a:t>IoT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43" y="1233715"/>
            <a:ext cx="8577943" cy="4862286"/>
          </a:xfrm>
        </p:spPr>
        <p:txBody>
          <a:bodyPr/>
          <a:lstStyle/>
          <a:p>
            <a:pPr marL="0" indent="0">
              <a:buNone/>
            </a:pPr>
            <a:r>
              <a:rPr lang="en-US" sz="1700" dirty="0"/>
              <a:t>The IEEE-SA Corporate Advisory Group (CAG) Internet of Things (</a:t>
            </a:r>
            <a:r>
              <a:rPr lang="en-US" sz="1700" dirty="0" err="1"/>
              <a:t>IoT</a:t>
            </a:r>
            <a:r>
              <a:rPr lang="en-US" sz="1700" dirty="0"/>
              <a:t>) strategy team is requesting information from you concerning your IEEE standards projects and standards that may relate to the Internet of Things (</a:t>
            </a:r>
            <a:r>
              <a:rPr lang="en-US" sz="1700" dirty="0" err="1"/>
              <a:t>IoT</a:t>
            </a:r>
            <a:r>
              <a:rPr lang="en-US" sz="1700" dirty="0"/>
              <a:t>), as part of IEEE-SA's effort to bolster IEEE’s position in relation to </a:t>
            </a:r>
            <a:r>
              <a:rPr lang="en-US" sz="1700" dirty="0" err="1"/>
              <a:t>IoT</a:t>
            </a:r>
            <a:r>
              <a:rPr lang="en-US" sz="1700" dirty="0"/>
              <a:t>. The team requests a response by 29 March 2013.  </a:t>
            </a:r>
          </a:p>
          <a:p>
            <a:pPr marL="0" indent="0">
              <a:buNone/>
            </a:pPr>
            <a:r>
              <a:rPr lang="en-US" sz="1700" dirty="0"/>
              <a:t>The IEEE-SA CAG has been designated by the IEEE-SA Board of Governors (BOG) as responsible for creating the IEEE-SA strategy for </a:t>
            </a:r>
            <a:r>
              <a:rPr lang="en-US" sz="1700" dirty="0" err="1"/>
              <a:t>IoT</a:t>
            </a:r>
            <a:r>
              <a:rPr lang="en-US" sz="1700" dirty="0"/>
              <a:t> and for coordinating its activities in this area. The </a:t>
            </a:r>
            <a:r>
              <a:rPr lang="en-US" sz="1700" dirty="0" err="1"/>
              <a:t>IoT</a:t>
            </a:r>
            <a:r>
              <a:rPr lang="en-US" sz="1700" dirty="0"/>
              <a:t> is "a scenario in which every thing has a unique identifier and the ability to communicate over the Internet or a similar wide-area network." (</a:t>
            </a:r>
            <a:r>
              <a:rPr lang="en-US" sz="1700" u="sng" dirty="0">
                <a:hlinkClick r:id="rId2"/>
              </a:rPr>
              <a:t>whatis.com</a:t>
            </a:r>
            <a:r>
              <a:rPr lang="en-US" sz="1700" dirty="0"/>
              <a:t>)</a:t>
            </a:r>
          </a:p>
          <a:p>
            <a:pPr marL="0" indent="0">
              <a:buNone/>
            </a:pPr>
            <a:r>
              <a:rPr lang="en-US" sz="1700" dirty="0"/>
              <a:t> </a:t>
            </a:r>
          </a:p>
          <a:p>
            <a:pPr marL="0" indent="0">
              <a:buNone/>
            </a:pPr>
            <a:r>
              <a:rPr lang="en-US" sz="1700" dirty="0"/>
              <a:t>The </a:t>
            </a:r>
            <a:r>
              <a:rPr lang="en-US" sz="1700" dirty="0" err="1"/>
              <a:t>IoT</a:t>
            </a:r>
            <a:r>
              <a:rPr lang="en-US" sz="1700" dirty="0"/>
              <a:t> strategy team is aware that there are many existing IEEE standards and projects that are relevant to a vibrant </a:t>
            </a:r>
            <a:r>
              <a:rPr lang="en-US" sz="1700" dirty="0" err="1"/>
              <a:t>IoT</a:t>
            </a:r>
            <a:r>
              <a:rPr lang="en-US" sz="1700" dirty="0"/>
              <a:t>. The team is soliciting your input as to which of your current standards and projects you deem to be valuable to the </a:t>
            </a:r>
            <a:r>
              <a:rPr lang="en-US" sz="1700" dirty="0" err="1"/>
              <a:t>IoT</a:t>
            </a:r>
            <a:r>
              <a:rPr lang="en-US" sz="1700" dirty="0"/>
              <a:t>. Please respond with this information to Mary Lynne Nielsen at </a:t>
            </a:r>
            <a:r>
              <a:rPr lang="en-US" sz="1700" u="sng" dirty="0">
                <a:hlinkClick r:id="rId3"/>
              </a:rPr>
              <a:t>m.nielsen@ieee.org</a:t>
            </a:r>
            <a:r>
              <a:rPr lang="en-US" sz="1700" dirty="0"/>
              <a:t> by 29 March 2013.</a:t>
            </a:r>
          </a:p>
          <a:p>
            <a:pPr marL="0" indent="0">
              <a:buNone/>
            </a:pPr>
            <a:r>
              <a:rPr lang="en-US" sz="1700" dirty="0"/>
              <a:t> </a:t>
            </a:r>
          </a:p>
          <a:p>
            <a:pPr marL="0" indent="0">
              <a:buNone/>
            </a:pPr>
            <a:r>
              <a:rPr lang="en-US" sz="1700" dirty="0"/>
              <a:t>If you have any questions concerning this request, please address them to Mary Lynne Nielsen. Thank you for your consideration and response to this request.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4.1.12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94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BD9E1DD-0C4A-4234-8DE4-72B48CA059F4}" type="slidenum">
              <a:rPr lang="en-US" sz="1200" b="0" smtClean="0"/>
              <a:pPr/>
              <a:t>24</a:t>
            </a:fld>
            <a:endParaRPr lang="en-US" sz="1200" b="0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 Architecture Document</a:t>
            </a: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1617663"/>
            <a:ext cx="7164387" cy="474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4.1.13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7097556-3852-42C8-975C-01EE155953DF}" type="slidenum">
              <a:rPr lang="en-US" sz="1200" b="0" smtClean="0"/>
              <a:pPr/>
              <a:t>25</a:t>
            </a:fld>
            <a:endParaRPr lang="en-US" sz="1200" b="0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802.11 Topics for March 2013 EC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323834"/>
            <a:ext cx="8523288" cy="501823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/>
              <a:t>Begin Sponsor Ballot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Conditional approval for </a:t>
            </a:r>
            <a:r>
              <a:rPr lang="en-US" dirty="0" smtClean="0"/>
              <a:t>AC  - Open Sponsor Ballot Group formation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Requests to submit to RevCom?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x</a:t>
            </a:r>
            <a:endParaRPr lang="en-US" dirty="0" smtClean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New project PAR to NesCom?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PAR Extension 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Revision PAR?</a:t>
            </a:r>
            <a:endParaRPr lang="en-US" dirty="0"/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Nothing needed at this time 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Study Group start up?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Depends upon results of WNG meeting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/>
              <a:t>Study Group </a:t>
            </a:r>
            <a:r>
              <a:rPr lang="en-US" dirty="0" smtClean="0"/>
              <a:t>extension?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x </a:t>
            </a:r>
            <a:endParaRPr lang="en-US" dirty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Press Release</a:t>
            </a:r>
          </a:p>
          <a:p>
            <a:pPr>
              <a:spcBef>
                <a:spcPts val="0"/>
              </a:spcBef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4.1.15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26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1044" y="1257300"/>
            <a:ext cx="4564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ieee802.org/Tutorials.shtml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416085"/>
              </p:ext>
            </p:extLst>
          </p:nvPr>
        </p:nvGraphicFramePr>
        <p:xfrm>
          <a:off x="508000" y="1718965"/>
          <a:ext cx="8389257" cy="4377035"/>
        </p:xfrm>
        <a:graphic>
          <a:graphicData uri="http://schemas.openxmlformats.org/drawingml/2006/table">
            <a:tbl>
              <a:tblPr/>
              <a:tblGrid>
                <a:gridCol w="5140476"/>
                <a:gridCol w="3248781"/>
              </a:tblGrid>
              <a:tr h="2184651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2800" dirty="0">
                          <a:effectLst/>
                        </a:rPr>
                        <a:t>Tutorial #1 (6:00–7:30 pm): IEEE 802.1Q: Media Access Control Bridges and Virtual Bridged Local Area </a:t>
                      </a:r>
                      <a:r>
                        <a:rPr lang="en-US" sz="2800" dirty="0" smtClean="0">
                          <a:effectLst/>
                        </a:rPr>
                        <a:t>Networks    </a:t>
                      </a:r>
                      <a:r>
                        <a:rPr lang="en-US" sz="2800" dirty="0" smtClean="0">
                          <a:effectLst/>
                          <a:hlinkClick r:id="rId3"/>
                        </a:rPr>
                        <a:t>Presentation</a:t>
                      </a:r>
                      <a:endParaRPr lang="en-US" sz="2800" dirty="0">
                        <a:effectLst/>
                      </a:endParaRPr>
                    </a:p>
                  </a:txBody>
                  <a:tcPr marL="73479" marR="73479" marT="36739" marB="367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Sponsored by Paul </a:t>
                      </a:r>
                      <a:r>
                        <a:rPr lang="en-US" sz="1800" dirty="0" smtClean="0">
                          <a:effectLst/>
                        </a:rPr>
                        <a:t>Nikolich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endParaRPr lang="en-US" sz="2800" dirty="0">
                        <a:effectLst/>
                      </a:endParaRPr>
                    </a:p>
                  </a:txBody>
                  <a:tcPr marL="73479" marR="73479" marT="36739" marB="3673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92384"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2800" dirty="0">
                          <a:effectLst/>
                        </a:rPr>
                        <a:t>Tutorial #2 (7:30–9:00 pm): Shared 5 GHz bands </a:t>
                      </a:r>
                      <a:r>
                        <a:rPr lang="en-US" sz="2800" dirty="0" smtClean="0">
                          <a:effectLst/>
                        </a:rPr>
                        <a:t>update  </a:t>
                      </a:r>
                      <a:r>
                        <a:rPr lang="en-US" sz="2800" dirty="0" smtClean="0">
                          <a:effectLst/>
                          <a:hlinkClick r:id="rId4"/>
                        </a:rPr>
                        <a:t>Presentation</a:t>
                      </a:r>
                      <a:endParaRPr lang="en-US" sz="2800" dirty="0">
                        <a:effectLst/>
                      </a:endParaRPr>
                    </a:p>
                  </a:txBody>
                  <a:tcPr marL="73479" marR="73479" marT="36739" marB="367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Sponsored by Bruce </a:t>
                      </a:r>
                      <a:r>
                        <a:rPr lang="en-US" sz="1800" dirty="0" smtClean="0"/>
                        <a:t>Kraemer </a:t>
                      </a:r>
                      <a:endParaRPr lang="en-US" sz="1800" dirty="0"/>
                    </a:p>
                  </a:txBody>
                  <a:tcPr marL="73479" marR="73479" marT="36739" marB="3673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118582"/>
              </p:ext>
            </p:extLst>
          </p:nvPr>
        </p:nvGraphicFramePr>
        <p:xfrm>
          <a:off x="-29035" y="5979886"/>
          <a:ext cx="9260114" cy="609599"/>
        </p:xfrm>
        <a:graphic>
          <a:graphicData uri="http://schemas.openxmlformats.org/drawingml/2006/table">
            <a:tbl>
              <a:tblPr/>
              <a:tblGrid>
                <a:gridCol w="9260114"/>
              </a:tblGrid>
              <a:tr h="609599"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hlinkClick r:id="rId5"/>
                        </a:rPr>
                        <a:t>http://www.ieee802.org/802_tutorials/2013-03/802-0313-TUTORIAL%20SECTIONS-Mar17.pdf</a:t>
                      </a:r>
                      <a:endParaRPr lang="en-US" dirty="0" smtClean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B683F7-22E6-4EDC-B19D-F1A3A11DDA16}" type="slidenum">
              <a:rPr lang="en-US" sz="1200" b="0" smtClean="0"/>
              <a:pPr/>
              <a:t>27</a:t>
            </a:fld>
            <a:endParaRPr lang="en-US" sz="1200" b="0" smtClean="0"/>
          </a:p>
        </p:txBody>
      </p:sp>
      <p:sp>
        <p:nvSpPr>
          <p:cNvPr id="51204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75967" y="6533404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56455" y="6533404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28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May 12-17 2013 Meeting </a:t>
            </a:r>
            <a:br>
              <a:rPr lang="en-US" sz="2800" dirty="0" smtClean="0"/>
            </a:br>
            <a:r>
              <a:rPr lang="en-US" sz="2800" dirty="0" smtClean="0"/>
              <a:t>Waikoloa, Hawaii, USA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-670" y="617538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Wednesday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2.3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66916" y="3076802"/>
            <a:ext cx="8890000" cy="3293209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>
                <a:latin typeface="Arial Rounded MT Bold" pitchFamily="34" charset="0"/>
              </a:rPr>
              <a:t>Hotel Registration </a:t>
            </a:r>
            <a:r>
              <a:rPr lang="en-US" sz="3200" dirty="0" smtClean="0">
                <a:latin typeface="Arial Rounded MT Bold" pitchFamily="34" charset="0"/>
              </a:rPr>
              <a:t>OPEN</a:t>
            </a: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en-US" sz="2800" dirty="0" smtClean="0">
                <a:latin typeface="Arial Rounded MT Bold" pitchFamily="34" charset="0"/>
              </a:rPr>
              <a:t>Early bird room rate sold out</a:t>
            </a:r>
          </a:p>
          <a:p>
            <a:pPr marL="914400" lvl="1" indent="-457200" eaLnBrk="0" hangingPunct="0">
              <a:buFont typeface="Arial" pitchFamily="34" charset="0"/>
              <a:buChar char="•"/>
            </a:pPr>
            <a:r>
              <a:rPr lang="en-US" sz="2800" dirty="0" smtClean="0">
                <a:latin typeface="Arial Rounded MT Bold" pitchFamily="34" charset="0"/>
              </a:rPr>
              <a:t>Now $169 per night</a:t>
            </a:r>
            <a:endParaRPr lang="en-US" sz="2800" dirty="0">
              <a:latin typeface="Arial Rounded MT Bold" pitchFamily="34" charset="0"/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>
                <a:latin typeface="Arial Rounded MT Bold" pitchFamily="34" charset="0"/>
              </a:rPr>
              <a:t>Meeting Registration </a:t>
            </a:r>
            <a:r>
              <a:rPr lang="en-US" sz="3200" dirty="0" smtClean="0">
                <a:latin typeface="Arial Rounded MT Bold" pitchFamily="34" charset="0"/>
              </a:rPr>
              <a:t>OPEN</a:t>
            </a:r>
            <a:endParaRPr lang="en-US" sz="3200" dirty="0">
              <a:latin typeface="Arial Rounded MT Bold" pitchFamily="34" charset="0"/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2800" dirty="0">
                <a:latin typeface="Arial Rounded MT Bold" pitchFamily="34" charset="0"/>
              </a:rPr>
              <a:t>Early bird registration expires </a:t>
            </a:r>
            <a:endParaRPr lang="en-US" sz="2800" dirty="0" smtClean="0">
              <a:latin typeface="Arial Rounded MT Bold" pitchFamily="34" charset="0"/>
            </a:endParaRPr>
          </a:p>
          <a:p>
            <a:pPr lvl="1" eaLnBrk="0" hangingPunct="0">
              <a:buFont typeface="Wingdings" pitchFamily="2" charset="2"/>
              <a:buChar char="Ø"/>
            </a:pPr>
            <a:r>
              <a:rPr lang="en-US" sz="3600" dirty="0" smtClean="0">
                <a:latin typeface="Arial Rounded MT Bold" pitchFamily="34" charset="0"/>
              </a:rPr>
              <a:t>Friday  May 3</a:t>
            </a:r>
          </a:p>
          <a:p>
            <a:pPr marL="457200" lvl="1" indent="0" eaLnBrk="0" hangingPunct="0"/>
            <a:endParaRPr lang="en-US" dirty="0">
              <a:latin typeface="Arial Rounded MT Bold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2252" y="2367223"/>
            <a:ext cx="747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www.ieee802.org/11/Meetings/Meeting_Plan.html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653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00" y="685800"/>
            <a:ext cx="5613400" cy="1066800"/>
          </a:xfrm>
        </p:spPr>
        <p:txBody>
          <a:bodyPr/>
          <a:lstStyle/>
          <a:p>
            <a:r>
              <a:rPr lang="en-US" dirty="0" smtClean="0"/>
              <a:t>Social Location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29" y="1146629"/>
            <a:ext cx="3249245" cy="517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Elbow Connector 7"/>
          <p:cNvCxnSpPr>
            <a:stCxn id="2" idx="2"/>
          </p:cNvCxnSpPr>
          <p:nvPr/>
        </p:nvCxnSpPr>
        <p:spPr bwMode="auto">
          <a:xfrm rot="5400000">
            <a:off x="4057651" y="481693"/>
            <a:ext cx="322943" cy="2864757"/>
          </a:xfrm>
          <a:prstGeom prst="bentConnector2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5766032" y="1683238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Caribe Pavilion</a:t>
            </a:r>
          </a:p>
        </p:txBody>
      </p:sp>
      <p:sp>
        <p:nvSpPr>
          <p:cNvPr id="9" name="Up Arrow 8"/>
          <p:cNvSpPr/>
          <p:nvPr/>
        </p:nvSpPr>
        <p:spPr bwMode="auto">
          <a:xfrm>
            <a:off x="812800" y="1074057"/>
            <a:ext cx="440657" cy="495537"/>
          </a:xfrm>
          <a:prstGeom prst="upArrow">
            <a:avLst/>
          </a:prstGeom>
          <a:solidFill>
            <a:srgbClr val="FF99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3403" y="1507987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</a:t>
            </a:r>
            <a:endParaRPr lang="en-US" sz="4000" dirty="0"/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4499429" y="2569028"/>
            <a:ext cx="4383380" cy="30469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</a:t>
            </a:r>
            <a:endParaRPr lang="en-US" sz="3200" dirty="0" smtClean="0"/>
          </a:p>
          <a:p>
            <a:r>
              <a:rPr lang="en-US" sz="3200" dirty="0" smtClean="0"/>
              <a:t>6:30 </a:t>
            </a:r>
            <a:r>
              <a:rPr lang="en-US" sz="3200" dirty="0"/>
              <a:t>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Caribe </a:t>
            </a:r>
            <a:r>
              <a:rPr lang="en-US" sz="3200" dirty="0" err="1" smtClean="0"/>
              <a:t>Pavillion</a:t>
            </a:r>
            <a:r>
              <a:rPr lang="en-US" sz="3200" dirty="0" smtClean="0"/>
              <a:t>  - north of Grand Sierra F</a:t>
            </a:r>
            <a:endParaRPr lang="en-US" sz="3200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04832" y="617538"/>
            <a:ext cx="35035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2.7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 – March 19, 2013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8 entries with 2013 submission dates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2.08 </a:t>
            </a:r>
          </a:p>
        </p:txBody>
      </p:sp>
    </p:spTree>
    <p:extLst>
      <p:ext uri="{BB962C8B-B14F-4D97-AF65-F5344CB8AC3E}">
        <p14:creationId xmlns:p14="http://schemas.microsoft.com/office/powerpoint/2010/main" val="27123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349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8B48962-344E-47C1-A65F-6561BF81BF81}" type="slidenum">
              <a:rPr lang="en-US" sz="1200" b="0" smtClean="0"/>
              <a:pPr/>
              <a:t>30</a:t>
            </a:fld>
            <a:endParaRPr lang="en-US" sz="1200" b="0" smtClean="0"/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Room Changes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3494" name="TextBox 1"/>
          <p:cNvSpPr txBox="1">
            <a:spLocks noChangeArrowheads="1"/>
          </p:cNvSpPr>
          <p:nvPr/>
        </p:nvSpPr>
        <p:spPr bwMode="auto">
          <a:xfrm>
            <a:off x="889000" y="2344738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55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B51E244-D7CB-4731-9091-183CFDD3311D}" type="slidenum">
              <a:rPr lang="en-US" sz="1200" b="0" smtClean="0"/>
              <a:pPr/>
              <a:t>31</a:t>
            </a:fld>
            <a:endParaRPr lang="en-US" sz="1200" b="0" smtClean="0"/>
          </a:p>
        </p:txBody>
      </p:sp>
      <p:sp>
        <p:nvSpPr>
          <p:cNvPr id="65540" name="TextBox 5"/>
          <p:cNvSpPr txBox="1">
            <a:spLocks noChangeArrowheads="1"/>
          </p:cNvSpPr>
          <p:nvPr/>
        </p:nvSpPr>
        <p:spPr bwMode="auto">
          <a:xfrm>
            <a:off x="2019300" y="1031875"/>
            <a:ext cx="4538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Revised Agenda Graphic</a:t>
            </a: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5542" name="TextBox 6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50E019E-4A99-4B6C-ADC3-E69846FC02B9}" type="slidenum">
              <a:rPr lang="en-US" sz="1200" b="0" smtClean="0"/>
              <a:pPr/>
              <a:t>32</a:t>
            </a:fld>
            <a:endParaRPr lang="en-US" sz="1200" b="0" smtClean="0"/>
          </a:p>
        </p:txBody>
      </p:sp>
      <p:sp>
        <p:nvSpPr>
          <p:cNvPr id="66564" name="TextBox 5"/>
          <p:cNvSpPr txBox="1">
            <a:spLocks noChangeArrowheads="1"/>
          </p:cNvSpPr>
          <p:nvPr/>
        </p:nvSpPr>
        <p:spPr bwMode="auto">
          <a:xfrm>
            <a:off x="1840399" y="1025525"/>
            <a:ext cx="48964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Mid-week Officer </a:t>
            </a:r>
            <a:r>
              <a:rPr lang="en-US" sz="3200" dirty="0"/>
              <a:t>Changes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5.3</a:t>
            </a:r>
          </a:p>
        </p:txBody>
      </p:sp>
      <p:sp>
        <p:nvSpPr>
          <p:cNvPr id="66566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55721"/>
              </p:ext>
            </p:extLst>
          </p:nvPr>
        </p:nvGraphicFramePr>
        <p:xfrm>
          <a:off x="584200" y="1634307"/>
          <a:ext cx="7979229" cy="25603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43903"/>
                <a:gridCol w="3035326"/>
              </a:tblGrid>
              <a:tr h="3188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WG Task-Force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Chair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Eldad Perahia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</a:tr>
              <a:tr h="1594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Technical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Editor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Carlos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Cordeiro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</a:tr>
              <a:tr h="1594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WG Task-Force Vice Chair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James Yee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</a:tr>
              <a:tr h="1594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WG Task-Force Vice Chair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Vinko Erceg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</a:tr>
              <a:tr h="1594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WG Task-Force Vice Chair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Chris Hansen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9788" marR="59788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76793" y="945858"/>
            <a:ext cx="24236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11ad Awards</a:t>
            </a:r>
            <a:endParaRPr lang="en-US" sz="32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5.13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5773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1123270"/>
            <a:ext cx="8302851" cy="497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76793" y="583008"/>
            <a:ext cx="24236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11ad Awards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68781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77" y="1269381"/>
            <a:ext cx="8436518" cy="498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76793" y="684606"/>
            <a:ext cx="24236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11ad Awards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9766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A797FB-F421-47F0-8EC2-CE2059B9495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98" y="1161144"/>
            <a:ext cx="8525902" cy="490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76793" y="626550"/>
            <a:ext cx="24236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11ad Awards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57792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75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4BC4AF1-6646-4E89-96F6-D8AE9B52707D}" type="slidenum">
              <a:rPr lang="en-US" sz="1200" b="0" smtClean="0"/>
              <a:pPr/>
              <a:t>37</a:t>
            </a:fld>
            <a:endParaRPr lang="en-US" sz="1200" b="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38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466044"/>
            <a:ext cx="8439150" cy="4121955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Coffee will be continuously available from 7:30am to 11:00am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 smtClean="0"/>
              <a:t>Propose that we proceed continuously through the agenda with target completion time of 10:00 am</a:t>
            </a:r>
            <a:endParaRPr lang="en-US" sz="3200" dirty="0"/>
          </a:p>
          <a:p>
            <a:pPr>
              <a:defRPr/>
            </a:pPr>
            <a:endParaRPr lang="en-US" sz="3200" dirty="0"/>
          </a:p>
          <a:p>
            <a:pPr marL="0" indent="0">
              <a:buFontTx/>
              <a:buNone/>
              <a:defRPr/>
            </a:pPr>
            <a:endParaRPr lang="en-US" sz="32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2.07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39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 – March 19, 2013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8 entries with 2013 submission dates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2.08 </a:t>
            </a:r>
          </a:p>
        </p:txBody>
      </p:sp>
    </p:spTree>
    <p:extLst>
      <p:ext uri="{BB962C8B-B14F-4D97-AF65-F5344CB8AC3E}">
        <p14:creationId xmlns:p14="http://schemas.microsoft.com/office/powerpoint/2010/main" val="25063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121E95C-6A68-46D7-8E15-2043FFAA6664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Joint Meetings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4625" y="2090738"/>
            <a:ext cx="888206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External</a:t>
            </a:r>
            <a:r>
              <a:rPr lang="en-US" dirty="0"/>
              <a:t>:  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 smtClean="0"/>
              <a:t>With 802.1   Thursday 8:00 am1 – Caribbean VII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 smtClean="0"/>
              <a:t>Subject:  Bridging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/>
              <a:t>				</a:t>
            </a:r>
            <a:endParaRPr lang="en-US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Internal</a:t>
            </a:r>
            <a:r>
              <a:rPr lang="en-US" u="sng" dirty="0" smtClean="0"/>
              <a:t>:</a:t>
            </a:r>
            <a:r>
              <a:rPr lang="en-US" dirty="0" smtClean="0"/>
              <a:t>    Monday 8:30 am    802.11AQ &amp; 802.11AI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dirty="0"/>
          </a:p>
        </p:txBody>
      </p:sp>
      <p:sp>
        <p:nvSpPr>
          <p:cNvPr id="215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7D930D0-479D-42F5-AB14-C71C7A35E28F}" type="slidenum">
              <a:rPr lang="en-US" sz="1200" b="0" smtClean="0"/>
              <a:pPr/>
              <a:t>40</a:t>
            </a:fld>
            <a:endParaRPr lang="en-US" sz="1200" b="0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405114" y="1305570"/>
            <a:ext cx="8320596" cy="447030"/>
          </a:xfrm>
        </p:spPr>
        <p:txBody>
          <a:bodyPr/>
          <a:lstStyle/>
          <a:p>
            <a:r>
              <a:rPr lang="en-US" dirty="0" smtClean="0"/>
              <a:t>IEEE Store Contents  - March  2013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699092"/>
              </p:ext>
            </p:extLst>
          </p:nvPr>
        </p:nvGraphicFramePr>
        <p:xfrm>
          <a:off x="92595" y="1830837"/>
          <a:ext cx="8633114" cy="4516500"/>
        </p:xfrm>
        <a:graphic>
          <a:graphicData uri="http://schemas.openxmlformats.org/drawingml/2006/table">
            <a:tbl>
              <a:tblPr/>
              <a:tblGrid>
                <a:gridCol w="3704042"/>
                <a:gridCol w="1686167"/>
                <a:gridCol w="1520315"/>
                <a:gridCol w="1722590"/>
              </a:tblGrid>
              <a:tr h="944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D3.0   $300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D5.0   $250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$300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$180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540 print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 2" pitchFamily="18" charset="2"/>
                        </a:rPr>
                        <a:t>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 k,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n, p, y, r, w, u, v, z, s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$100 - $305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9705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9706" name="Text Box 73"/>
          <p:cNvSpPr txBox="1">
            <a:spLocks noChangeArrowheads="1"/>
          </p:cNvSpPr>
          <p:nvPr/>
        </p:nvSpPr>
        <p:spPr bwMode="auto">
          <a:xfrm>
            <a:off x="4109033" y="617538"/>
            <a:ext cx="325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400" dirty="0">
                <a:hlinkClick r:id="rId3"/>
              </a:rPr>
              <a:t>http://www.techstreet.com/ieeegate.html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109033" y="900570"/>
            <a:ext cx="4079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standards.ieee.org/about/get/802/802.11.html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smtClean="0"/>
              <a:t>802.11 drafts to ISO/IEC JTC1/SC6</a:t>
            </a:r>
          </a:p>
        </p:txBody>
      </p:sp>
      <p:sp>
        <p:nvSpPr>
          <p:cNvPr id="71682" name="Content Placeholder 6"/>
          <p:cNvSpPr>
            <a:spLocks noGrp="1"/>
          </p:cNvSpPr>
          <p:nvPr>
            <p:ph idx="1"/>
          </p:nvPr>
        </p:nvSpPr>
        <p:spPr>
          <a:xfrm>
            <a:off x="174625" y="5994400"/>
            <a:ext cx="8839200" cy="406400"/>
          </a:xfrm>
        </p:spPr>
        <p:txBody>
          <a:bodyPr/>
          <a:lstStyle/>
          <a:p>
            <a:pPr marL="457200" lvl="1" indent="0">
              <a:buFontTx/>
              <a:buNone/>
            </a:pPr>
            <a:endParaRPr lang="en-AU" dirty="0" smtClean="0"/>
          </a:p>
          <a:p>
            <a:pPr marL="457200" lvl="1" indent="0">
              <a:buFontTx/>
              <a:buNone/>
            </a:pPr>
            <a:endParaRPr lang="en-AU" dirty="0" smtClean="0"/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93623" y="6488292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b="0" dirty="0" smtClean="0"/>
              <a:t>Slide </a:t>
            </a:r>
            <a:fld id="{F08ECC2A-67AC-445B-B19C-387D5EE1CD5F}" type="slidenum">
              <a:rPr lang="en-US" sz="1200" b="0" smtClean="0"/>
              <a:pPr algn="r"/>
              <a:t>41</a:t>
            </a:fld>
            <a:endParaRPr lang="en-US" sz="1200" b="0" dirty="0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87140"/>
              </p:ext>
            </p:extLst>
          </p:nvPr>
        </p:nvGraphicFramePr>
        <p:xfrm>
          <a:off x="228600" y="1600200"/>
          <a:ext cx="8390105" cy="3627435"/>
        </p:xfrm>
        <a:graphic>
          <a:graphicData uri="http://schemas.openxmlformats.org/drawingml/2006/table">
            <a:tbl>
              <a:tblPr/>
              <a:tblGrid>
                <a:gridCol w="1553901"/>
                <a:gridCol w="1149385"/>
                <a:gridCol w="803787"/>
                <a:gridCol w="1432516"/>
                <a:gridCol w="1144805"/>
                <a:gridCol w="1110434"/>
                <a:gridCol w="1195277"/>
              </a:tblGrid>
              <a:tr h="579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Vancouver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01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TGREVmb</a:t>
                      </a: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5785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/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31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17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717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41273" y="6488292"/>
            <a:ext cx="19653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Bruce Kraemer, Marvell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761760" y="1374080"/>
            <a:ext cx="1203767" cy="4178461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518525" cy="2370655"/>
          </a:xfrm>
        </p:spPr>
        <p:txBody>
          <a:bodyPr/>
          <a:lstStyle/>
          <a:p>
            <a:pPr marL="0" indent="0">
              <a:buNone/>
            </a:pPr>
            <a:endParaRPr lang="en-US" sz="1200" dirty="0" smtClean="0">
              <a:solidFill>
                <a:srgbClr val="C00000"/>
              </a:solidFill>
            </a:endParaRPr>
          </a:p>
          <a:p>
            <a:r>
              <a:rPr lang="en-US" sz="4000" dirty="0" smtClean="0">
                <a:solidFill>
                  <a:srgbClr val="C00000"/>
                </a:solidFill>
              </a:rPr>
              <a:t>Call for July 2013 suggestions</a:t>
            </a:r>
          </a:p>
          <a:p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42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284228" y="617538"/>
            <a:ext cx="34336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Friday Agenda Item 2.11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8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171"/>
            <a:ext cx="7772400" cy="43978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IEEE has a website with a long list of standards</a:t>
            </a:r>
          </a:p>
          <a:p>
            <a:r>
              <a:rPr lang="en-US" sz="2400" dirty="0" smtClean="0"/>
              <a:t>Include </a:t>
            </a:r>
            <a:r>
              <a:rPr lang="en-US" sz="2400" dirty="0" smtClean="0"/>
              <a:t>amendment projects underway</a:t>
            </a:r>
          </a:p>
          <a:p>
            <a:r>
              <a:rPr lang="en-US" sz="2400" dirty="0" smtClean="0"/>
              <a:t>Prepare a sentence or two for each item describing how it contributes to IOT </a:t>
            </a:r>
          </a:p>
          <a:p>
            <a:r>
              <a:rPr lang="en-US" sz="2400" dirty="0" smtClean="0"/>
              <a:t>Update web presence</a:t>
            </a:r>
          </a:p>
          <a:p>
            <a:pPr lvl="1"/>
            <a:r>
              <a:rPr lang="en-US" sz="2000" dirty="0" smtClean="0"/>
              <a:t>Compare to ETSI one M2M</a:t>
            </a:r>
          </a:p>
          <a:p>
            <a:pPr lvl="1"/>
            <a:r>
              <a:rPr lang="en-US" sz="2000" dirty="0" smtClean="0"/>
              <a:t>Add info from SXSW</a:t>
            </a:r>
          </a:p>
          <a:p>
            <a:pPr lvl="1"/>
            <a:r>
              <a:rPr lang="en-US" sz="2000" dirty="0" smtClean="0"/>
              <a:t>Add info on Shenzhen IOT event</a:t>
            </a:r>
          </a:p>
          <a:p>
            <a:r>
              <a:rPr lang="en-US" sz="2400" dirty="0" smtClean="0"/>
              <a:t>Feed info into </a:t>
            </a:r>
            <a:r>
              <a:rPr lang="en-US" sz="2400" dirty="0" err="1" smtClean="0"/>
              <a:t>IoT</a:t>
            </a:r>
            <a:r>
              <a:rPr lang="en-US" sz="2400" dirty="0" smtClean="0"/>
              <a:t> Steering Committee</a:t>
            </a:r>
            <a:endParaRPr lang="en-US" sz="2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8227" y="617538"/>
            <a:ext cx="32967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6.1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1705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620"/>
            <a:ext cx="7772400" cy="473299"/>
          </a:xfrm>
        </p:spPr>
        <p:txBody>
          <a:bodyPr/>
          <a:lstStyle/>
          <a:p>
            <a:r>
              <a:rPr lang="en-US" dirty="0" smtClean="0"/>
              <a:t>University Outreach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25" y="558800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6.2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1 happy student in </a:t>
            </a:r>
            <a:r>
              <a:rPr lang="en-US" sz="3600" dirty="0" smtClean="0"/>
              <a:t>March 2013</a:t>
            </a:r>
          </a:p>
          <a:p>
            <a:r>
              <a:rPr lang="en-US" sz="3600" dirty="0" smtClean="0"/>
              <a:t>Invitations sent to </a:t>
            </a:r>
          </a:p>
          <a:p>
            <a:pPr lvl="1"/>
            <a:r>
              <a:rPr lang="en-US" sz="3200" dirty="0" smtClean="0"/>
              <a:t>University of Florida</a:t>
            </a:r>
          </a:p>
          <a:p>
            <a:pPr lvl="1"/>
            <a:r>
              <a:rPr lang="en-US" sz="3200" dirty="0" smtClean="0"/>
              <a:t>University of South Florida</a:t>
            </a:r>
          </a:p>
          <a:p>
            <a:pPr lvl="1"/>
            <a:r>
              <a:rPr lang="en-US" sz="3200" dirty="0" smtClean="0"/>
              <a:t>Florida Institute of Technology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60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C0E246-AB09-4D1E-B496-3CF15F50139B}" type="slidenum">
              <a:rPr lang="en-US" sz="1200" b="0" smtClean="0"/>
              <a:pPr/>
              <a:t>45</a:t>
            </a:fld>
            <a:endParaRPr lang="en-US" sz="1200" b="0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-2013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304925"/>
            <a:ext cx="8770937" cy="5200047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u="sng" dirty="0" smtClean="0"/>
              <a:t>2013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137 </a:t>
            </a:r>
            <a:r>
              <a:rPr lang="en-US" u="sng" dirty="0" smtClean="0"/>
              <a:t>January 13-18, 2013</a:t>
            </a:r>
            <a:r>
              <a:rPr lang="en-US" dirty="0" smtClean="0"/>
              <a:t> - --Hyatt Regency Vancouver, BC, CA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#137.5 January 23-24, Grand </a:t>
            </a:r>
            <a:r>
              <a:rPr lang="en-US" dirty="0" err="1" smtClean="0"/>
              <a:t>Mercure</a:t>
            </a:r>
            <a:r>
              <a:rPr lang="en-US" dirty="0" smtClean="0"/>
              <a:t>, Shenzhen, CN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138 March 17-22, 2013 –Caribe Royale, Orlando, FL, USA</a:t>
            </a:r>
            <a:endParaRPr lang="en-US" u="sng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139 </a:t>
            </a:r>
            <a:r>
              <a:rPr lang="en-US" u="sng" dirty="0" smtClean="0"/>
              <a:t>May 12-17, 2013 </a:t>
            </a:r>
            <a:r>
              <a:rPr lang="en-US" dirty="0" smtClean="0"/>
              <a:t>----Hilton Waikoloa, Big Island, HI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 #139.5 April 24-25 – Beijing, China</a:t>
            </a: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140 July 14-19, 2013  --- Geneva , CH  ITU headquarters</a:t>
            </a:r>
            <a:endParaRPr lang="en-US" u="sng" dirty="0" smtClean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141 </a:t>
            </a:r>
            <a:r>
              <a:rPr lang="en-US" u="sng" dirty="0" smtClean="0"/>
              <a:t>September 15-20, 2013</a:t>
            </a:r>
            <a:r>
              <a:rPr lang="en-US" dirty="0" smtClean="0"/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Zhong</a:t>
            </a:r>
            <a:r>
              <a:rPr lang="en-US" dirty="0" smtClean="0">
                <a:solidFill>
                  <a:srgbClr val="FF0000"/>
                </a:solidFill>
              </a:rPr>
              <a:t> Shan Hotel, – Nanjing, </a:t>
            </a:r>
            <a:r>
              <a:rPr lang="en-US" dirty="0" smtClean="0">
                <a:solidFill>
                  <a:srgbClr val="FF3300"/>
                </a:solidFill>
              </a:rPr>
              <a:t>China </a:t>
            </a:r>
            <a:endParaRPr lang="en-US" dirty="0" smtClean="0"/>
          </a:p>
          <a:p>
            <a:pPr>
              <a:spcBef>
                <a:spcPts val="300"/>
              </a:spcBef>
              <a:spcAft>
                <a:spcPts val="600"/>
              </a:spcAft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142 Nov 10-15, 2013    Hyatt Regency Dallas, TX, USA</a:t>
            </a:r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2013 Plenary - Geneva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981200"/>
            <a:ext cx="8345714" cy="4114800"/>
          </a:xfrm>
        </p:spPr>
        <p:txBody>
          <a:bodyPr/>
          <a:lstStyle/>
          <a:p>
            <a:r>
              <a:rPr lang="en-US" dirty="0" smtClean="0"/>
              <a:t>Saturday </a:t>
            </a:r>
            <a:r>
              <a:rPr lang="en-US" dirty="0" smtClean="0"/>
              <a:t>July 13  </a:t>
            </a:r>
            <a:r>
              <a:rPr lang="en-US" dirty="0" smtClean="0"/>
              <a:t>prior to the session there will be a Workshop</a:t>
            </a:r>
          </a:p>
          <a:p>
            <a:endParaRPr lang="en-US" dirty="0"/>
          </a:p>
          <a:p>
            <a:r>
              <a:rPr lang="en-US" dirty="0" smtClean="0"/>
              <a:t>Further details </a:t>
            </a:r>
            <a:r>
              <a:rPr lang="en-US" dirty="0" smtClean="0"/>
              <a:t>to follow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  <p:extLst>
      <p:ext uri="{BB962C8B-B14F-4D97-AF65-F5344CB8AC3E}">
        <p14:creationId xmlns:p14="http://schemas.microsoft.com/office/powerpoint/2010/main" val="272435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0C75EB9-5E0D-45B1-BF61-2B5DAAC08D3F}" type="slidenum">
              <a:rPr lang="en-US" sz="1200" b="0" smtClean="0"/>
              <a:pPr/>
              <a:t>47</a:t>
            </a:fld>
            <a:endParaRPr lang="en-US" sz="1200" b="0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- 2014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897" y="1117600"/>
            <a:ext cx="8877782" cy="51530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u="sng" dirty="0" smtClean="0"/>
              <a:t>2014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143 </a:t>
            </a:r>
            <a:r>
              <a:rPr lang="en-US" sz="2300" u="sng" dirty="0" smtClean="0"/>
              <a:t>January 19-24, 2014</a:t>
            </a:r>
            <a:r>
              <a:rPr lang="en-US" sz="2300" dirty="0" smtClean="0"/>
              <a:t> -Hyatt Century Plaza, Los Angeles, CA, US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#143.5 January  8-9, 2014  -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144 March 16-21, 2014 – </a:t>
            </a:r>
            <a:r>
              <a:rPr lang="en-US" sz="2300" dirty="0" smtClean="0">
                <a:solidFill>
                  <a:srgbClr val="FF0000"/>
                </a:solidFill>
              </a:rPr>
              <a:t>Beijing, China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145 </a:t>
            </a:r>
            <a:r>
              <a:rPr lang="en-US" sz="2300" u="sng" dirty="0" smtClean="0"/>
              <a:t>May 11-16, 2014 </a:t>
            </a:r>
            <a:r>
              <a:rPr lang="en-US" sz="2300" dirty="0" smtClean="0"/>
              <a:t>----Hilton Waikoloa, Big Island, HI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 #145.5 May21-22, 2014 -  China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146 July 13-18, 2014 - Manchester Grand Hyatt, San Diego, CA, US</a:t>
            </a:r>
            <a:endParaRPr lang="en-US" sz="2300" u="sng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147 </a:t>
            </a:r>
            <a:r>
              <a:rPr lang="en-US" sz="2300" u="sng" dirty="0" smtClean="0"/>
              <a:t>September 14-19, 2014</a:t>
            </a:r>
            <a:r>
              <a:rPr lang="en-US" sz="2300" dirty="0" smtClean="0"/>
              <a:t>----</a:t>
            </a:r>
            <a:r>
              <a:rPr lang="en-US" sz="2300" dirty="0" smtClean="0">
                <a:solidFill>
                  <a:srgbClr val="FF0000"/>
                </a:solidFill>
              </a:rPr>
              <a:t>1</a:t>
            </a:r>
            <a:r>
              <a:rPr lang="en-US" sz="2300" baseline="30000" dirty="0" smtClean="0">
                <a:solidFill>
                  <a:srgbClr val="FF0000"/>
                </a:solidFill>
              </a:rPr>
              <a:t>st</a:t>
            </a:r>
            <a:r>
              <a:rPr lang="en-US" sz="2300" dirty="0" smtClean="0">
                <a:solidFill>
                  <a:srgbClr val="FF0000"/>
                </a:solidFill>
              </a:rPr>
              <a:t> priority– Kobe, Japan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dirty="0" smtClean="0"/>
              <a:t>#147.5 September24-25, 2014 - China</a:t>
            </a:r>
            <a:r>
              <a:rPr lang="en-US" sz="2300" dirty="0" smtClean="0">
                <a:solidFill>
                  <a:srgbClr val="FF0000"/>
                </a:solidFill>
              </a:rPr>
              <a:t>			      </a:t>
            </a:r>
            <a:r>
              <a:rPr lang="en-US" sz="2300" dirty="0" smtClean="0"/>
              <a:t> 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148 November 2-7, 2014   Hyatt Regency San Antonio, TX, US</a:t>
            </a:r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48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636" y="1082675"/>
            <a:ext cx="8042564" cy="992188"/>
          </a:xfrm>
        </p:spPr>
        <p:txBody>
          <a:bodyPr/>
          <a:lstStyle/>
          <a:p>
            <a:r>
              <a:rPr lang="en-US" sz="2800" dirty="0" smtClean="0"/>
              <a:t>April 24-25 2013 Meeting </a:t>
            </a:r>
            <a:br>
              <a:rPr lang="en-US" sz="2800" dirty="0" smtClean="0"/>
            </a:br>
            <a:r>
              <a:rPr lang="en-US" sz="2800" dirty="0" smtClean="0"/>
              <a:t>Beijing    China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23643" y="617538"/>
            <a:ext cx="30659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7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2147892"/>
            <a:ext cx="8890000" cy="10772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Hotel Registration </a:t>
            </a:r>
            <a:r>
              <a:rPr lang="en-US" sz="3200" dirty="0" smtClean="0"/>
              <a:t>    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200" dirty="0"/>
              <a:t>Meeting </a:t>
            </a:r>
            <a:r>
              <a:rPr lang="en-US" sz="3200" dirty="0" smtClean="0"/>
              <a:t>Registration  </a:t>
            </a:r>
            <a:r>
              <a:rPr lang="en-US" sz="3200" dirty="0" smtClean="0">
                <a:latin typeface="Ravie" pitchFamily="82" charset="0"/>
              </a:rPr>
              <a:t>OPEN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72457" y="3226505"/>
            <a:ext cx="7471597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www.ieee802.org/11/Meetings/Meeting_Plan.html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72823" y="4047150"/>
            <a:ext cx="85634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Venue :</a:t>
            </a:r>
            <a:endParaRPr lang="en-US" dirty="0"/>
          </a:p>
          <a:p>
            <a:r>
              <a:rPr lang="en-US" dirty="0"/>
              <a:t>Hotel Nikko New Century Beijing (</a:t>
            </a:r>
            <a:r>
              <a:rPr lang="en-US" u="sng" dirty="0">
                <a:hlinkClick r:id="rId4"/>
              </a:rPr>
              <a:t>http://www.newcenturyhotel.com.cn/indexen.html</a:t>
            </a:r>
            <a:r>
              <a:rPr lang="en-US" dirty="0"/>
              <a:t>)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Same </a:t>
            </a:r>
            <a:r>
              <a:rPr lang="en-US" dirty="0"/>
              <a:t>hotel as the Sept </a:t>
            </a:r>
            <a:r>
              <a:rPr lang="en-US" dirty="0" smtClean="0"/>
              <a:t>2012 meeting </a:t>
            </a:r>
            <a:r>
              <a:rPr lang="en-US" dirty="0"/>
              <a:t>in Beijing.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9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97" y="614216"/>
            <a:ext cx="8005106" cy="6076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3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07571"/>
          </a:xfrm>
        </p:spPr>
        <p:txBody>
          <a:bodyPr/>
          <a:lstStyle/>
          <a:p>
            <a:r>
              <a:rPr lang="en-US" dirty="0" smtClean="0"/>
              <a:t>March 2013        PARS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86" y="1582057"/>
            <a:ext cx="8621485" cy="4513943"/>
          </a:xfrm>
        </p:spPr>
        <p:txBody>
          <a:bodyPr/>
          <a:lstStyle/>
          <a:p>
            <a:r>
              <a:rPr lang="en-US" sz="2800" dirty="0" smtClean="0"/>
              <a:t>802 </a:t>
            </a:r>
            <a:r>
              <a:rPr lang="en-US" sz="2800" dirty="0"/>
              <a:t>- Standard for Local and Metropolitan Area Networks: Overview and Architecture - </a:t>
            </a:r>
            <a:r>
              <a:rPr lang="en-US" sz="2800" dirty="0">
                <a:hlinkClick r:id="rId2"/>
              </a:rPr>
              <a:t>PAR modification request</a:t>
            </a:r>
            <a:endParaRPr lang="en-US" sz="2800" dirty="0"/>
          </a:p>
          <a:p>
            <a:r>
              <a:rPr lang="en-US" sz="2800" dirty="0"/>
              <a:t>802.1Qcb - amendment for Frame Replication and Elimination for Reliability - </a:t>
            </a:r>
            <a:r>
              <a:rPr lang="en-US" sz="2800" dirty="0">
                <a:hlinkClick r:id="rId3"/>
              </a:rPr>
              <a:t>PAR</a:t>
            </a:r>
            <a:r>
              <a:rPr lang="en-US" sz="2800" dirty="0"/>
              <a:t> and </a:t>
            </a:r>
            <a:r>
              <a:rPr lang="en-US" sz="2800" dirty="0">
                <a:hlinkClick r:id="rId4"/>
              </a:rPr>
              <a:t>5C</a:t>
            </a:r>
            <a:endParaRPr lang="en-US" sz="2800" dirty="0"/>
          </a:p>
          <a:p>
            <a:r>
              <a:rPr lang="en-US" sz="2800" dirty="0"/>
              <a:t>802.3bm - </a:t>
            </a:r>
            <a:r>
              <a:rPr lang="en-US" sz="2800" dirty="0">
                <a:hlinkClick r:id="rId5"/>
              </a:rPr>
              <a:t>PAR modification Request</a:t>
            </a:r>
            <a:r>
              <a:rPr lang="en-US" sz="2800" dirty="0"/>
              <a:t> &amp; </a:t>
            </a:r>
            <a:r>
              <a:rPr lang="en-US" sz="2800" dirty="0">
                <a:hlinkClick r:id="rId6"/>
              </a:rPr>
              <a:t>Updated 5C</a:t>
            </a:r>
            <a:endParaRPr lang="en-US" sz="2800" dirty="0"/>
          </a:p>
          <a:p>
            <a:r>
              <a:rPr lang="en-US" sz="2800" dirty="0"/>
              <a:t>802.3bq - amendment for 40GBASE-T, </a:t>
            </a:r>
            <a:r>
              <a:rPr lang="en-US" sz="2800" dirty="0">
                <a:hlinkClick r:id="rId7"/>
              </a:rPr>
              <a:t>PAR</a:t>
            </a:r>
            <a:r>
              <a:rPr lang="en-US" sz="2800" dirty="0"/>
              <a:t> and </a:t>
            </a:r>
            <a:r>
              <a:rPr lang="en-US" sz="2800" dirty="0">
                <a:hlinkClick r:id="rId8"/>
              </a:rPr>
              <a:t>5C</a:t>
            </a:r>
            <a:endParaRPr lang="en-US" sz="2800" dirty="0"/>
          </a:p>
          <a:p>
            <a:r>
              <a:rPr lang="en-US" sz="2800" dirty="0"/>
              <a:t>802.15.4p - </a:t>
            </a:r>
            <a:r>
              <a:rPr lang="en-US" sz="2800" dirty="0">
                <a:hlinkClick r:id="rId9"/>
              </a:rPr>
              <a:t>PAR modification Request</a:t>
            </a:r>
            <a:endParaRPr lang="en-US" sz="2800" dirty="0"/>
          </a:p>
          <a:p>
            <a:r>
              <a:rPr lang="en-US" sz="2800" dirty="0"/>
              <a:t>802.21c - PAR Extension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4.1.4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pic>
        <p:nvPicPr>
          <p:cNvPr id="6711" name="Picture 5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57" y="353702"/>
            <a:ext cx="8540998" cy="6504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12" name="Picture 5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41" y="4486275"/>
            <a:ext cx="36195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5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 Center Schematic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15657" y="3715656"/>
            <a:ext cx="3617397" cy="171159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Caribbean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031995" y="1837151"/>
            <a:ext cx="1422401" cy="35900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Sierra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7498302" y="1837151"/>
            <a:ext cx="1195756" cy="35900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Boca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68512" y="1837151"/>
            <a:ext cx="1422401" cy="359009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Curacao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Bonaire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Antigua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262065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Caribbean Ballroom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769257" y="2293256"/>
            <a:ext cx="7997372" cy="3686630"/>
            <a:chOff x="769257" y="2293256"/>
            <a:chExt cx="7997372" cy="3686630"/>
          </a:xfrm>
        </p:grpSpPr>
        <p:sp>
          <p:nvSpPr>
            <p:cNvPr id="7" name="Rectangle 6"/>
            <p:cNvSpPr/>
            <p:nvPr/>
          </p:nvSpPr>
          <p:spPr bwMode="auto">
            <a:xfrm>
              <a:off x="769257" y="2293257"/>
              <a:ext cx="7997372" cy="368662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2365825" y="2293257"/>
              <a:ext cx="0" cy="368662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4223650" y="2293257"/>
              <a:ext cx="0" cy="368662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5827479" y="2293256"/>
              <a:ext cx="0" cy="368662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7271651" y="2293257"/>
              <a:ext cx="0" cy="368662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>
              <a:stCxn id="7" idx="1"/>
            </p:cNvCxnSpPr>
            <p:nvPr/>
          </p:nvCxnSpPr>
          <p:spPr bwMode="auto">
            <a:xfrm>
              <a:off x="769257" y="4136572"/>
              <a:ext cx="15965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>
              <a:endCxn id="7" idx="3"/>
            </p:cNvCxnSpPr>
            <p:nvPr/>
          </p:nvCxnSpPr>
          <p:spPr bwMode="auto">
            <a:xfrm>
              <a:off x="7271651" y="4136572"/>
              <a:ext cx="149497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TextBox 19"/>
            <p:cNvSpPr txBox="1"/>
            <p:nvPr/>
          </p:nvSpPr>
          <p:spPr>
            <a:xfrm>
              <a:off x="1415095" y="2917371"/>
              <a:ext cx="38504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I</a:t>
              </a:r>
              <a:endParaRPr lang="en-US" sz="4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75020" y="4622800"/>
              <a:ext cx="58541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II</a:t>
              </a:r>
              <a:endParaRPr lang="en-US" sz="4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17002" y="3625257"/>
              <a:ext cx="7857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III</a:t>
              </a:r>
              <a:endParaRPr lang="en-US" sz="4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60584" y="3625257"/>
              <a:ext cx="7553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IV</a:t>
              </a:r>
              <a:endParaRPr lang="en-US" sz="4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17081" y="3625257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V</a:t>
              </a:r>
              <a:endParaRPr lang="en-US" sz="4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6243" y="4622800"/>
              <a:ext cx="75533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VI</a:t>
              </a:r>
              <a:endParaRPr lang="en-US" sz="4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26243" y="2917371"/>
              <a:ext cx="9557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VII</a:t>
              </a:r>
              <a:endParaRPr lang="en-US" sz="4000" dirty="0"/>
            </a:p>
          </p:txBody>
        </p:sp>
      </p:grp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344065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625" y="-1037764"/>
            <a:ext cx="7772400" cy="1066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262742" y="1103096"/>
            <a:ext cx="3897087" cy="9373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62742" y="2189558"/>
            <a:ext cx="3897087" cy="9373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62742" y="3276021"/>
            <a:ext cx="3897087" cy="937340"/>
          </a:xfrm>
          <a:prstGeom prst="rect">
            <a:avLst/>
          </a:prstGeom>
          <a:solidFill>
            <a:srgbClr val="E1D5B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262742" y="4362483"/>
            <a:ext cx="3897087" cy="937340"/>
          </a:xfrm>
          <a:prstGeom prst="rect">
            <a:avLst/>
          </a:prstGeom>
          <a:solidFill>
            <a:srgbClr val="E1D5B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262742" y="5448946"/>
            <a:ext cx="3897087" cy="937340"/>
          </a:xfrm>
          <a:prstGeom prst="rect">
            <a:avLst/>
          </a:prstGeom>
          <a:solidFill>
            <a:srgbClr val="FF66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264229" y="1103096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3229429" y="1103095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4194629" y="1103094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5159829" y="1103093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2264229" y="2189540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3229429" y="2175337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4194629" y="2175336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2264229" y="3275984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229429" y="3275983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4194629" y="3275982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2264229" y="4348226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3229429" y="4348225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4194629" y="4348224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>
            <a:off x="2264229" y="5448871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3229429" y="5448870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4194629" y="5448869"/>
            <a:ext cx="0" cy="937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5718629" y="5697008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Antigua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718629" y="4600320"/>
            <a:ext cx="1221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Bonaire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18629" y="3503632"/>
            <a:ext cx="1221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Bonaire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718629" y="2406944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Curacao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718629" y="1310256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Curacao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565702" y="1266714"/>
            <a:ext cx="3311098" cy="646331"/>
            <a:chOff x="1565702" y="1266714"/>
            <a:chExt cx="3311098" cy="646331"/>
          </a:xfrm>
        </p:grpSpPr>
        <p:sp>
          <p:nvSpPr>
            <p:cNvPr id="31" name="TextBox 30"/>
            <p:cNvSpPr txBox="1"/>
            <p:nvPr/>
          </p:nvSpPr>
          <p:spPr>
            <a:xfrm>
              <a:off x="44613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5</a:t>
              </a:r>
              <a:endParaRPr lang="en-US" sz="36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481588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6</a:t>
              </a:r>
              <a:endParaRPr lang="en-US" sz="36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518230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7</a:t>
              </a:r>
              <a:endParaRPr lang="en-US" sz="3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5657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8</a:t>
              </a:r>
              <a:endParaRPr lang="en-US" sz="36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572962" y="3436560"/>
            <a:ext cx="3311098" cy="646331"/>
            <a:chOff x="1565702" y="1266714"/>
            <a:chExt cx="3311098" cy="646331"/>
          </a:xfrm>
        </p:grpSpPr>
        <p:sp>
          <p:nvSpPr>
            <p:cNvPr id="42" name="TextBox 41"/>
            <p:cNvSpPr txBox="1"/>
            <p:nvPr/>
          </p:nvSpPr>
          <p:spPr>
            <a:xfrm>
              <a:off x="44613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5</a:t>
              </a:r>
              <a:endParaRPr lang="en-US" sz="36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481588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6</a:t>
              </a:r>
              <a:endParaRPr lang="en-US" sz="36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518230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7</a:t>
              </a:r>
              <a:endParaRPr lang="en-US" sz="36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5657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8</a:t>
              </a:r>
              <a:endParaRPr lang="en-US" sz="36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580222" y="5606406"/>
            <a:ext cx="3311098" cy="646331"/>
            <a:chOff x="1565702" y="1266714"/>
            <a:chExt cx="3311098" cy="646331"/>
          </a:xfrm>
        </p:grpSpPr>
        <p:sp>
          <p:nvSpPr>
            <p:cNvPr id="47" name="TextBox 46"/>
            <p:cNvSpPr txBox="1"/>
            <p:nvPr/>
          </p:nvSpPr>
          <p:spPr>
            <a:xfrm>
              <a:off x="44613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1</a:t>
              </a:r>
              <a:endParaRPr lang="en-US" sz="36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481588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2</a:t>
              </a:r>
              <a:endParaRPr lang="en-US" sz="36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518230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3</a:t>
              </a:r>
              <a:endParaRPr lang="en-US" sz="36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5657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4</a:t>
              </a:r>
              <a:endParaRPr lang="en-US" sz="36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572968" y="4525116"/>
            <a:ext cx="3311098" cy="646331"/>
            <a:chOff x="1565702" y="1266714"/>
            <a:chExt cx="3311098" cy="646331"/>
          </a:xfrm>
        </p:grpSpPr>
        <p:sp>
          <p:nvSpPr>
            <p:cNvPr id="52" name="TextBox 51"/>
            <p:cNvSpPr txBox="1"/>
            <p:nvPr/>
          </p:nvSpPr>
          <p:spPr>
            <a:xfrm>
              <a:off x="44613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1</a:t>
              </a:r>
              <a:endParaRPr lang="en-US" sz="36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481588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2</a:t>
              </a:r>
              <a:endParaRPr lang="en-US" sz="36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518230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3</a:t>
              </a:r>
              <a:endParaRPr lang="en-US" sz="36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5657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4</a:t>
              </a:r>
              <a:endParaRPr lang="en-US" sz="3600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565714" y="2340762"/>
            <a:ext cx="3311098" cy="646331"/>
            <a:chOff x="1565702" y="1266714"/>
            <a:chExt cx="3311098" cy="646331"/>
          </a:xfrm>
        </p:grpSpPr>
        <p:sp>
          <p:nvSpPr>
            <p:cNvPr id="57" name="TextBox 56"/>
            <p:cNvSpPr txBox="1"/>
            <p:nvPr/>
          </p:nvSpPr>
          <p:spPr>
            <a:xfrm>
              <a:off x="44613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1</a:t>
              </a:r>
              <a:endParaRPr lang="en-US" sz="36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81588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2</a:t>
              </a:r>
              <a:endParaRPr lang="en-US" sz="36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518230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3</a:t>
              </a:r>
              <a:endParaRPr lang="en-US" sz="36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565702" y="1266714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4</a:t>
              </a:r>
              <a:endParaRPr lang="en-US" sz="3600" dirty="0"/>
            </a:p>
          </p:txBody>
        </p:sp>
      </p:grp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16424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Caribe Royale meeting areas</a:t>
            </a:r>
          </a:p>
        </p:txBody>
      </p:sp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458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4.1.5 </a:t>
            </a:r>
          </a:p>
        </p:txBody>
      </p:sp>
      <p:sp>
        <p:nvSpPr>
          <p:cNvPr id="24" name="TextBox 10"/>
          <p:cNvSpPr txBox="1">
            <a:spLocks noChangeArrowheads="1"/>
          </p:cNvSpPr>
          <p:nvPr/>
        </p:nvSpPr>
        <p:spPr bwMode="auto">
          <a:xfrm>
            <a:off x="311086" y="1588366"/>
            <a:ext cx="18069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Perspectives</a:t>
            </a:r>
          </a:p>
          <a:p>
            <a:pPr algn="ctr"/>
            <a:r>
              <a:rPr lang="en-US" dirty="0" smtClean="0"/>
              <a:t>34</a:t>
            </a:r>
            <a:r>
              <a:rPr lang="en-US" baseline="30000" dirty="0" smtClean="0"/>
              <a:t>th</a:t>
            </a:r>
            <a:r>
              <a:rPr lang="en-US" dirty="0" smtClean="0"/>
              <a:t> floor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18" y="2029445"/>
            <a:ext cx="481965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819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300086</TotalTime>
  <Words>1885</Words>
  <Application>Microsoft Office PowerPoint</Application>
  <PresentationFormat>On-screen Show (4:3)</PresentationFormat>
  <Paragraphs>613</Paragraphs>
  <Slides>50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Default Design</vt:lpstr>
      <vt:lpstr>Binary Worksheet</vt:lpstr>
      <vt:lpstr>Supplementary Plenary Information - March 2013</vt:lpstr>
      <vt:lpstr>PowerPoint Presentation</vt:lpstr>
      <vt:lpstr>IEEE LOA Database – March 19, 2013</vt:lpstr>
      <vt:lpstr> Joint Meetings</vt:lpstr>
      <vt:lpstr>March 2013        PARS</vt:lpstr>
      <vt:lpstr>Convention Center Schematic</vt:lpstr>
      <vt:lpstr>Caribbean Ballroom</vt:lpstr>
      <vt:lpstr>PowerPoint Presentation</vt:lpstr>
      <vt:lpstr>Caribe Royale meeting areas</vt:lpstr>
      <vt:lpstr>Caribe Royale meeting areas</vt:lpstr>
      <vt:lpstr>Social Location</vt:lpstr>
      <vt:lpstr>Group Room assignments</vt:lpstr>
      <vt:lpstr>WG Agendas</vt:lpstr>
      <vt:lpstr>March 17-22 2013 Meeting  Orlando, Florida, USA</vt:lpstr>
      <vt:lpstr>April 24-25 2013 Meeting  Beijing    China</vt:lpstr>
      <vt:lpstr>Meeting Registration</vt:lpstr>
      <vt:lpstr>Current Membership Status</vt:lpstr>
      <vt:lpstr>Recent voting member history</vt:lpstr>
      <vt:lpstr>IEEE Staff on site </vt:lpstr>
      <vt:lpstr>802.11ac Sponsor Ballot Classifications</vt:lpstr>
      <vt:lpstr>Other Special Events</vt:lpstr>
      <vt:lpstr>Wednesday Plenary Topics</vt:lpstr>
      <vt:lpstr>IoT</vt:lpstr>
      <vt:lpstr>802.1 Architecture Document</vt:lpstr>
      <vt:lpstr>802.11 Topics for March 2013 EC</vt:lpstr>
      <vt:lpstr>Tutorials</vt:lpstr>
      <vt:lpstr>PowerPoint Presentation</vt:lpstr>
      <vt:lpstr>May 12-17 2013 Meeting  Waikoloa, Hawaii, USA</vt:lpstr>
      <vt:lpstr>Social 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Announcements</vt:lpstr>
      <vt:lpstr>IEEE LOA Database – March 19, 2013</vt:lpstr>
      <vt:lpstr>IEEE Store Contents  - March  2013</vt:lpstr>
      <vt:lpstr>802.11 drafts to ISO/IEC JTC1/SC6</vt:lpstr>
      <vt:lpstr>Tutorials</vt:lpstr>
      <vt:lpstr>IOT Summary</vt:lpstr>
      <vt:lpstr>University Outreach</vt:lpstr>
      <vt:lpstr>Future Venues -2013</vt:lpstr>
      <vt:lpstr>July 2013 Plenary - Geneva</vt:lpstr>
      <vt:lpstr>Future Venues - 2014</vt:lpstr>
      <vt:lpstr>April 24-25 2013 Meeting  Beijing    China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March 2013</dc:title>
  <dc:subject>Additional Meeting Information</dc:subject>
  <dc:creator>Bruce Kraemer (Marvell)</dc:creator>
  <cp:lastModifiedBy>Marvell</cp:lastModifiedBy>
  <cp:revision>3021</cp:revision>
  <cp:lastPrinted>2013-03-22T11:18:45Z</cp:lastPrinted>
  <dcterms:created xsi:type="dcterms:W3CDTF">1998-02-10T13:07:52Z</dcterms:created>
  <dcterms:modified xsi:type="dcterms:W3CDTF">2013-03-22T11:20:02Z</dcterms:modified>
</cp:coreProperties>
</file>