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1105" r:id="rId2"/>
    <p:sldId id="1295" r:id="rId3"/>
    <p:sldId id="1617" r:id="rId4"/>
    <p:sldId id="1357" r:id="rId5"/>
    <p:sldId id="1629" r:id="rId6"/>
    <p:sldId id="1627" r:id="rId7"/>
    <p:sldId id="1620" r:id="rId8"/>
    <p:sldId id="1621" r:id="rId9"/>
    <p:sldId id="1618" r:id="rId10"/>
    <p:sldId id="1619" r:id="rId11"/>
    <p:sldId id="1624" r:id="rId12"/>
    <p:sldId id="1563" r:id="rId13"/>
    <p:sldId id="1456" r:id="rId14"/>
    <p:sldId id="1573" r:id="rId15"/>
    <p:sldId id="1603" r:id="rId16"/>
    <p:sldId id="1609" r:id="rId17"/>
    <p:sldId id="1610" r:id="rId18"/>
    <p:sldId id="1611" r:id="rId19"/>
    <p:sldId id="1598" r:id="rId20"/>
    <p:sldId id="1628" r:id="rId21"/>
    <p:sldId id="1483" r:id="rId22"/>
    <p:sldId id="1512" r:id="rId23"/>
    <p:sldId id="1626" r:id="rId24"/>
    <p:sldId id="1450" r:id="rId25"/>
    <p:sldId id="1386" r:id="rId26"/>
    <p:sldId id="1547" r:id="rId27"/>
    <p:sldId id="1296" r:id="rId28"/>
    <p:sldId id="1638" r:id="rId29"/>
    <p:sldId id="1625" r:id="rId30"/>
    <p:sldId id="1549" r:id="rId31"/>
    <p:sldId id="1550" r:id="rId32"/>
    <p:sldId id="1551" r:id="rId33"/>
    <p:sldId id="1632" r:id="rId34"/>
    <p:sldId id="1637" r:id="rId35"/>
    <p:sldId id="1636" r:id="rId36"/>
    <p:sldId id="1635" r:id="rId37"/>
    <p:sldId id="1297" r:id="rId38"/>
    <p:sldId id="1398" r:id="rId39"/>
    <p:sldId id="1596" r:id="rId40"/>
    <p:sldId id="1388" r:id="rId41"/>
    <p:sldId id="1614" r:id="rId42"/>
    <p:sldId id="1567" r:id="rId43"/>
    <p:sldId id="1639" r:id="rId44"/>
    <p:sldId id="1586" r:id="rId45"/>
    <p:sldId id="1447" r:id="rId46"/>
    <p:sldId id="1613" r:id="rId47"/>
    <p:sldId id="1536" r:id="rId48"/>
    <p:sldId id="1608" r:id="rId49"/>
    <p:sldId id="1599" r:id="rId50"/>
    <p:sldId id="1630" r:id="rId5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1D5B7"/>
    <a:srgbClr val="D3C5C8"/>
    <a:srgbClr val="FF9966"/>
    <a:srgbClr val="FF3300"/>
    <a:srgbClr val="FF9933"/>
    <a:srgbClr val="FFFF99"/>
    <a:srgbClr val="33CC33"/>
    <a:srgbClr val="66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752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176" y="-1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12792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9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2397" y="185648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147" y="176136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43505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09794" y="8998357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9001" y="8998357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700568" y="386821"/>
            <a:ext cx="56092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700567" y="8998357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3505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700568" y="8987260"/>
            <a:ext cx="576705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5000" y="95282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2" y="95282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2922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91" y="4416745"/>
            <a:ext cx="5142222" cy="41836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658" tIns="46527" rIns="94658" bIns="465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08633" y="9003113"/>
            <a:ext cx="2042226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86" lvl="4" algn="r" defTabSz="942922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032" y="9003113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3505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32124" y="9003113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4636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32124" y="8999943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54811" y="296457"/>
            <a:ext cx="570078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77" tIns="45288" rIns="90577" bIns="45288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624" y="9003113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1" y="900311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3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40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703263"/>
            <a:ext cx="4629150" cy="347345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40748" y="9003113"/>
            <a:ext cx="1810111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41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0" y="9003113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65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45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47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1" y="900311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92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9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0624" y="9003113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1" y="95282"/>
            <a:ext cx="920060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5602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5604" name="Header Placeholder 3"/>
          <p:cNvSpPr>
            <a:spLocks noGrp="1"/>
          </p:cNvSpPr>
          <p:nvPr>
            <p:ph type="hdr" sz="quarter"/>
          </p:nvPr>
        </p:nvSpPr>
        <p:spPr>
          <a:xfrm>
            <a:off x="4155002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802.11-13/0168r2</a:t>
            </a:r>
            <a:endParaRPr lang="en-US" smtClean="0"/>
          </a:p>
        </p:txBody>
      </p:sp>
      <p:sp>
        <p:nvSpPr>
          <p:cNvPr id="25605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560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8633" y="9003113"/>
            <a:ext cx="204222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560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0625" y="9003113"/>
            <a:ext cx="415178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41300B6B-B988-4E96-8F5F-FFB9E837AEEF}" type="slidenum">
              <a:rPr lang="en-US" smtClean="0"/>
              <a:pPr defTabSz="942933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1" y="95282"/>
            <a:ext cx="920060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155002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802.11-13/0168r2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2933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8633" y="9003113"/>
            <a:ext cx="2042226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3681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42933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42933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802.11-13/0168r2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3681" y="900311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2" y="95280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1" y="900311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0" y="9003113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258FC6C-091A-4D99-97E3-66DEF2AD2CB3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2" y="95280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1" y="9003113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0" y="9003113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C7DB4A5B-2A42-4C02-9664-22FAD6E43AE6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27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155000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802.11-13/0168r2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61122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09916" y="9003113"/>
            <a:ext cx="2040943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810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4455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0101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25746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1392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3682" y="9003113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4135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4135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30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AEAD36-1DF0-4BD8-97EF-26BDB0C08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CB99B2B-AF85-4893-959A-4850BB080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802.11-13/0168r2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Binary_Worksheet1.xlsb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.nielsen@ieee.org" TargetMode="External"/><Relationship Id="rId2" Type="http://schemas.openxmlformats.org/officeDocument/2006/relationships/hyperlink" Target="http://whatis.com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2013-03/8021-IETF-tutorial-final.pdf" TargetMode="External"/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eee802.org/802_tutorials/2013-03/802-0313-TUTORIAL%20SECTIONS-Mar17.pdf" TargetMode="External"/><Relationship Id="rId4" Type="http://schemas.openxmlformats.org/officeDocument/2006/relationships/hyperlink" Target="https://mentor.ieee.org/802.11/dcn/13/11-13-0282-00-0000-802-5-ghz-tutorial.pptx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tandards.ieee.org/about/get/802/802.11.html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Meetings/Meeting_Plan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wcenturyhotel.com.cn/indexen.html" TargetMode="Externa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NGBASET/5C_020813_NGBT.pdf" TargetMode="External"/><Relationship Id="rId3" Type="http://schemas.openxmlformats.org/officeDocument/2006/relationships/hyperlink" Target="http://ieee802.org/1/files/public/docs2013/new-p802-1Qcb-draft-par-0113.pdf" TargetMode="External"/><Relationship Id="rId7" Type="http://schemas.openxmlformats.org/officeDocument/2006/relationships/hyperlink" Target="http://www.ieee802.org/3/NGBASET/P802_3bq_PAR_Detail.pdf" TargetMode="External"/><Relationship Id="rId2" Type="http://schemas.openxmlformats.org/officeDocument/2006/relationships/hyperlink" Target="http://ieee802.org/1/files/public/docs2013/p802-par-modification-0113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bm/P8023bm_5Criteria_1112.pdf" TargetMode="External"/><Relationship Id="rId5" Type="http://schemas.openxmlformats.org/officeDocument/2006/relationships/hyperlink" Target="http://www.ieee802.org/3/bm/public/jan13/P802_3bm_PAR_0113.pdf" TargetMode="External"/><Relationship Id="rId4" Type="http://schemas.openxmlformats.org/officeDocument/2006/relationships/hyperlink" Target="http://ieee802.org/1/files/public/docs2013/new-p802-1Qcb-draft-5c-0113.pdf" TargetMode="External"/><Relationship Id="rId9" Type="http://schemas.openxmlformats.org/officeDocument/2006/relationships/hyperlink" Target="http://ieee802.org/15/pending.html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March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March </a:t>
            </a:r>
            <a:r>
              <a:rPr lang="en-US" b="0" dirty="0" smtClean="0"/>
              <a:t>-16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4659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802 </a:t>
            </a:r>
            <a:r>
              <a:rPr lang="en-US" sz="1600" dirty="0" smtClean="0"/>
              <a:t>Plenary meeting </a:t>
            </a:r>
            <a:r>
              <a:rPr lang="en-US" sz="1600" dirty="0"/>
              <a:t>– </a:t>
            </a:r>
            <a:r>
              <a:rPr lang="en-US" sz="1600" dirty="0" smtClean="0"/>
              <a:t>March  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881" y="1878013"/>
            <a:ext cx="6813776" cy="427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Caribe Royale meeting areas</a:t>
            </a:r>
          </a:p>
        </p:txBody>
      </p:sp>
    </p:spTree>
    <p:extLst>
      <p:ext uri="{BB962C8B-B14F-4D97-AF65-F5344CB8AC3E}">
        <p14:creationId xmlns:p14="http://schemas.microsoft.com/office/powerpoint/2010/main" val="354050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685800"/>
            <a:ext cx="5613400" cy="1066800"/>
          </a:xfrm>
        </p:spPr>
        <p:txBody>
          <a:bodyPr/>
          <a:lstStyle/>
          <a:p>
            <a:r>
              <a:rPr lang="en-US" dirty="0" smtClean="0"/>
              <a:t>Social 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29" y="1146629"/>
            <a:ext cx="3249245" cy="517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Elbow Connector 7"/>
          <p:cNvCxnSpPr>
            <a:stCxn id="2" idx="2"/>
          </p:cNvCxnSpPr>
          <p:nvPr/>
        </p:nvCxnSpPr>
        <p:spPr bwMode="auto">
          <a:xfrm rot="5400000">
            <a:off x="4057651" y="481693"/>
            <a:ext cx="322943" cy="2864757"/>
          </a:xfrm>
          <a:prstGeom prst="bent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4644571" y="2322285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Caribe Pavilion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35010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472213"/>
              </p:ext>
            </p:extLst>
          </p:nvPr>
        </p:nvGraphicFramePr>
        <p:xfrm>
          <a:off x="246289" y="1335995"/>
          <a:ext cx="8450496" cy="5120539"/>
        </p:xfrm>
        <a:graphic>
          <a:graphicData uri="http://schemas.openxmlformats.org/drawingml/2006/table">
            <a:tbl>
              <a:tblPr/>
              <a:tblGrid>
                <a:gridCol w="1247012"/>
                <a:gridCol w="7203484"/>
              </a:tblGrid>
              <a:tr h="4057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Grand Sierra F, Curacao ½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Antigua 3, 4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Boca 7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Antigua 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Antigua 2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Bonaire 4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Boca 6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3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Boca 6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249652"/>
            <a:ext cx="8564562" cy="523823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18:   </a:t>
            </a:r>
            <a:r>
              <a:rPr lang="en-US" sz="2600" dirty="0"/>
              <a:t>Agenda			</a:t>
            </a:r>
            <a:r>
              <a:rPr lang="en-US" sz="2600" dirty="0" smtClean="0"/>
              <a:t>	18-13-0013 r8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sz="2600" dirty="0" smtClean="0"/>
              <a:t>        Opening </a:t>
            </a:r>
            <a:r>
              <a:rPr lang="en-US" sz="2600" dirty="0"/>
              <a:t>Report </a:t>
            </a:r>
            <a:r>
              <a:rPr lang="en-US" sz="2600" dirty="0" smtClean="0"/>
              <a:t>		18-13-0032 r1</a:t>
            </a:r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600" dirty="0" smtClean="0"/>
              <a:t>19:   Agenda  			19-13-0032 r0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Opening Report   		19-13-0031 r0 	</a:t>
            </a:r>
          </a:p>
          <a:p>
            <a:pPr marL="0" indent="0">
              <a:buNone/>
            </a:pPr>
            <a:r>
              <a:rPr lang="en-US" sz="2600" dirty="0" smtClean="0"/>
              <a:t>21:  Agenda 				21-13-0191 r0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</a:t>
            </a:r>
            <a:r>
              <a:rPr lang="en-US" sz="2600" dirty="0"/>
              <a:t>Report   	</a:t>
            </a:r>
            <a:r>
              <a:rPr lang="en-US" sz="2600" dirty="0" smtClean="0"/>
              <a:t>	21-13-0044 r0 	</a:t>
            </a:r>
          </a:p>
          <a:p>
            <a:pPr marL="0" indent="0">
              <a:buNone/>
            </a:pPr>
            <a:r>
              <a:rPr lang="en-US" sz="2600" dirty="0" smtClean="0"/>
              <a:t>22: </a:t>
            </a:r>
            <a:r>
              <a:rPr lang="en-US" sz="2600" dirty="0"/>
              <a:t>Agenda 			</a:t>
            </a:r>
            <a:r>
              <a:rPr lang="en-US" sz="2600" dirty="0" smtClean="0"/>
              <a:t>	22-13- 0034 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22-13- 0xxxr0	</a:t>
            </a:r>
          </a:p>
          <a:p>
            <a:pPr marL="0" indent="0">
              <a:buNone/>
            </a:pPr>
            <a:r>
              <a:rPr lang="en-US" sz="2600" dirty="0" smtClean="0"/>
              <a:t>24: </a:t>
            </a:r>
            <a:r>
              <a:rPr lang="en-US" sz="2600" dirty="0"/>
              <a:t>Agenda 				</a:t>
            </a:r>
            <a:r>
              <a:rPr lang="en-US" sz="2600" dirty="0" smtClean="0"/>
              <a:t>22-13-0009 r2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Opening </a:t>
            </a:r>
            <a:r>
              <a:rPr lang="en-US" sz="2600" dirty="0"/>
              <a:t>Report   		</a:t>
            </a:r>
            <a:r>
              <a:rPr lang="en-US" sz="2600" dirty="0" smtClean="0"/>
              <a:t>22-13-0x10 r1 </a:t>
            </a:r>
          </a:p>
          <a:p>
            <a:pPr marL="0" indent="0">
              <a:buNone/>
            </a:pPr>
            <a:r>
              <a:rPr lang="en-US" sz="2600" dirty="0" err="1" smtClean="0"/>
              <a:t>OmniRAN</a:t>
            </a:r>
            <a:r>
              <a:rPr lang="en-US" sz="2600" dirty="0"/>
              <a:t>   Agenda 		</a:t>
            </a:r>
            <a:r>
              <a:rPr lang="en-US" sz="2600" dirty="0" smtClean="0"/>
              <a:t>22-13-0015 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22-13-0014 </a:t>
            </a:r>
            <a:r>
              <a:rPr lang="en-US" sz="2600" dirty="0"/>
              <a:t>r1 </a:t>
            </a:r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13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4.1.5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March 17-22 2013 Meeting </a:t>
            </a:r>
            <a:br>
              <a:rPr lang="en-US" sz="2800" dirty="0" smtClean="0"/>
            </a:br>
            <a:r>
              <a:rPr lang="en-US" sz="2800" dirty="0" smtClean="0"/>
              <a:t>Orlando, Florida,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2062103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/>
              <a:t>Early bird registration expires </a:t>
            </a:r>
            <a:endParaRPr lang="en-US" sz="2800" dirty="0" smtClean="0"/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Ravie" pitchFamily="82" charset="0"/>
              </a:rPr>
              <a:t>Friday  January 25</a:t>
            </a:r>
            <a:endParaRPr lang="en-US" dirty="0">
              <a:latin typeface="Ravie" pitchFamily="8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9" name="Isosceles Triangle 8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3062288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038600" cy="1066800"/>
          </a:xfrm>
        </p:spPr>
        <p:txBody>
          <a:bodyPr/>
          <a:lstStyle/>
          <a:p>
            <a:r>
              <a:rPr lang="en-GB" smtClean="0"/>
              <a:t>Meeting Registration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16</a:t>
            </a:fld>
            <a:endParaRPr lang="en-US" sz="1200" b="0" smtClean="0"/>
          </a:p>
        </p:txBody>
      </p:sp>
      <p:sp>
        <p:nvSpPr>
          <p:cNvPr id="7218" name="TextBox 3"/>
          <p:cNvSpPr txBox="1">
            <a:spLocks noChangeArrowheads="1"/>
          </p:cNvSpPr>
          <p:nvPr/>
        </p:nvSpPr>
        <p:spPr bwMode="auto">
          <a:xfrm>
            <a:off x="685800" y="5665788"/>
            <a:ext cx="18288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Data collected: 2013-01-13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E37FC821-FDBE-4BB4-94E3-DC280D8B868D}" type="slidenum">
              <a:rPr lang="en-US" sz="1200" b="0" smtClean="0"/>
              <a:pPr/>
              <a:t>17</a:t>
            </a:fld>
            <a:endParaRPr lang="en-US" sz="1200" b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2012-11-16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Aspirant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87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31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Voter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324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0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83049B6-5929-4E80-A55D-C6AF8988E861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smtClean="0"/>
              <a:t>Recent voting member history</a:t>
            </a:r>
          </a:p>
        </p:txBody>
      </p:sp>
      <p:graphicFrame>
        <p:nvGraphicFramePr>
          <p:cNvPr id="9222" name="Object 1"/>
          <p:cNvGraphicFramePr>
            <a:graphicFrameLocks noChangeAspect="1"/>
          </p:cNvGraphicFramePr>
          <p:nvPr/>
        </p:nvGraphicFramePr>
        <p:xfrm>
          <a:off x="457200" y="1343025"/>
          <a:ext cx="7543800" cy="495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" name="Binary Worksheet" r:id="rId4" imgW="8248779" imgH="5400810" progId="Excel.SheetBinaryMacroEnabled.12">
                  <p:embed/>
                </p:oleObj>
              </mc:Choice>
              <mc:Fallback>
                <p:oleObj name="Binary Worksheet" r:id="rId4" imgW="8248779" imgH="5400810" progId="Excel.SheetBinaryMacroEnabled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3025"/>
                        <a:ext cx="7543800" cy="495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530454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1625601"/>
            <a:ext cx="5023262" cy="4470400"/>
          </a:xfrm>
        </p:spPr>
        <p:txBody>
          <a:bodyPr/>
          <a:lstStyle/>
          <a:p>
            <a:r>
              <a:rPr lang="en-US" dirty="0"/>
              <a:t>Bill Ash</a:t>
            </a:r>
          </a:p>
          <a:p>
            <a:r>
              <a:rPr lang="en-US" dirty="0"/>
              <a:t>Kathryn Bennett</a:t>
            </a:r>
          </a:p>
          <a:p>
            <a:r>
              <a:rPr lang="en-US" dirty="0"/>
              <a:t>Christina Boyce</a:t>
            </a:r>
          </a:p>
          <a:p>
            <a:r>
              <a:rPr lang="en-US" dirty="0"/>
              <a:t>Patricia (Trish) Gerdon</a:t>
            </a:r>
          </a:p>
          <a:p>
            <a:r>
              <a:rPr lang="en-US" dirty="0"/>
              <a:t>Jodi </a:t>
            </a:r>
            <a:r>
              <a:rPr lang="en-US" dirty="0" err="1"/>
              <a:t>Haasz</a:t>
            </a:r>
            <a:endParaRPr lang="en-US" dirty="0"/>
          </a:p>
          <a:p>
            <a:r>
              <a:rPr lang="en-US" dirty="0"/>
              <a:t>Karen McCabe</a:t>
            </a:r>
          </a:p>
          <a:p>
            <a:r>
              <a:rPr lang="en-US" dirty="0"/>
              <a:t>Lisa Perry</a:t>
            </a:r>
          </a:p>
          <a:p>
            <a:r>
              <a:rPr lang="en-US" dirty="0"/>
              <a:t>Walter </a:t>
            </a:r>
            <a:r>
              <a:rPr lang="en-US" dirty="0" err="1"/>
              <a:t>Pienciak</a:t>
            </a:r>
            <a:endParaRPr lang="en-US" dirty="0"/>
          </a:p>
          <a:p>
            <a:r>
              <a:rPr lang="en-US" dirty="0"/>
              <a:t>Michelle </a:t>
            </a:r>
            <a:r>
              <a:rPr lang="en-US" dirty="0" smtClean="0"/>
              <a:t>Turner</a:t>
            </a:r>
          </a:p>
          <a:p>
            <a:r>
              <a:rPr lang="en-US" dirty="0" err="1" smtClean="0"/>
              <a:t>Meng</a:t>
            </a:r>
            <a:r>
              <a:rPr lang="en-US" dirty="0" smtClean="0"/>
              <a:t> Zhao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42258"/>
            <a:ext cx="7772400" cy="649513"/>
          </a:xfrm>
        </p:spPr>
        <p:txBody>
          <a:bodyPr/>
          <a:lstStyle/>
          <a:p>
            <a:r>
              <a:rPr lang="en-US" dirty="0" smtClean="0"/>
              <a:t>802.11ac Sponsor Ballot Classifications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335313"/>
            <a:ext cx="6915150" cy="4935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1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89416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6:30 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Caribe </a:t>
            </a:r>
            <a:r>
              <a:rPr lang="en-US" sz="3200" dirty="0" err="1" smtClean="0"/>
              <a:t>Pavillion</a:t>
            </a:r>
            <a:r>
              <a:rPr lang="en-US" sz="3200" dirty="0" smtClean="0"/>
              <a:t>  - north of Grand Sierra F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Caribbean &amp; Sierra Ballroom Foyer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Lunch: for purchase</a:t>
            </a:r>
          </a:p>
          <a:p>
            <a:r>
              <a:rPr lang="en-US" sz="2600" dirty="0" smtClean="0"/>
              <a:t>Boca Foyer           East side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r>
              <a:rPr lang="en-US" sz="2800" dirty="0" smtClean="0"/>
              <a:t>Special Interest Groups</a:t>
            </a:r>
          </a:p>
          <a:p>
            <a:r>
              <a:rPr lang="en-US" sz="2800" dirty="0" smtClean="0"/>
              <a:t>Sub group Agendas</a:t>
            </a:r>
          </a:p>
          <a:p>
            <a:endParaRPr lang="en-US" sz="2800" dirty="0"/>
          </a:p>
          <a:p>
            <a:r>
              <a:rPr lang="en-US" sz="2800" dirty="0" smtClean="0"/>
              <a:t>Awards</a:t>
            </a:r>
          </a:p>
          <a:p>
            <a:endParaRPr lang="en-US" sz="28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35000"/>
          </a:xfrm>
        </p:spPr>
        <p:txBody>
          <a:bodyPr/>
          <a:lstStyle/>
          <a:p>
            <a:r>
              <a:rPr lang="en-US" dirty="0" err="1" smtClean="0"/>
              <a:t>IoT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233715"/>
            <a:ext cx="8577943" cy="4862286"/>
          </a:xfrm>
        </p:spPr>
        <p:txBody>
          <a:bodyPr/>
          <a:lstStyle/>
          <a:p>
            <a:pPr marL="0" indent="0">
              <a:buNone/>
            </a:pPr>
            <a:r>
              <a:rPr lang="en-US" sz="1700" dirty="0"/>
              <a:t>The IEEE-SA Corporate Advisory Group (CAG) Internet of Things (</a:t>
            </a:r>
            <a:r>
              <a:rPr lang="en-US" sz="1700" dirty="0" err="1"/>
              <a:t>IoT</a:t>
            </a:r>
            <a:r>
              <a:rPr lang="en-US" sz="1700" dirty="0"/>
              <a:t>) strategy team is requesting information from you concerning your IEEE standards projects and standards that may relate to the Internet of Things (</a:t>
            </a:r>
            <a:r>
              <a:rPr lang="en-US" sz="1700" dirty="0" err="1"/>
              <a:t>IoT</a:t>
            </a:r>
            <a:r>
              <a:rPr lang="en-US" sz="1700" dirty="0"/>
              <a:t>), as part of IEEE-SA's effort to bolster IEEE’s position in relation to </a:t>
            </a:r>
            <a:r>
              <a:rPr lang="en-US" sz="1700" dirty="0" err="1"/>
              <a:t>IoT</a:t>
            </a:r>
            <a:r>
              <a:rPr lang="en-US" sz="1700" dirty="0"/>
              <a:t>. The team requests a response by 29 March 2013.  </a:t>
            </a:r>
          </a:p>
          <a:p>
            <a:pPr marL="0" indent="0">
              <a:buNone/>
            </a:pPr>
            <a:r>
              <a:rPr lang="en-US" sz="1700" dirty="0"/>
              <a:t>The IEEE-SA CAG has been designated by the IEEE-SA Board of Governors (BOG) as responsible for creating the IEEE-SA strategy for </a:t>
            </a:r>
            <a:r>
              <a:rPr lang="en-US" sz="1700" dirty="0" err="1"/>
              <a:t>IoT</a:t>
            </a:r>
            <a:r>
              <a:rPr lang="en-US" sz="1700" dirty="0"/>
              <a:t> and for coordinating its activities in this area. The </a:t>
            </a:r>
            <a:r>
              <a:rPr lang="en-US" sz="1700" dirty="0" err="1"/>
              <a:t>IoT</a:t>
            </a:r>
            <a:r>
              <a:rPr lang="en-US" sz="1700" dirty="0"/>
              <a:t> is "a scenario in which every thing has a unique identifier and the ability to communicate over the Internet or a similar wide-area network." (</a:t>
            </a:r>
            <a:r>
              <a:rPr lang="en-US" sz="1700" u="sng" dirty="0">
                <a:hlinkClick r:id="rId2"/>
              </a:rPr>
              <a:t>whatis.com</a:t>
            </a:r>
            <a:r>
              <a:rPr lang="en-US" sz="1700" dirty="0"/>
              <a:t>)</a:t>
            </a:r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1700" dirty="0"/>
              <a:t>The </a:t>
            </a:r>
            <a:r>
              <a:rPr lang="en-US" sz="1700" dirty="0" err="1"/>
              <a:t>IoT</a:t>
            </a:r>
            <a:r>
              <a:rPr lang="en-US" sz="1700" dirty="0"/>
              <a:t> strategy team is aware that there are many existing IEEE standards and projects that are relevant to a vibrant </a:t>
            </a:r>
            <a:r>
              <a:rPr lang="en-US" sz="1700" dirty="0" err="1"/>
              <a:t>IoT</a:t>
            </a:r>
            <a:r>
              <a:rPr lang="en-US" sz="1700" dirty="0"/>
              <a:t>. The team is soliciting your input as to which of your current standards and projects you deem to be valuable to the </a:t>
            </a:r>
            <a:r>
              <a:rPr lang="en-US" sz="1700" dirty="0" err="1"/>
              <a:t>IoT</a:t>
            </a:r>
            <a:r>
              <a:rPr lang="en-US" sz="1700" dirty="0"/>
              <a:t>. Please respond with this information to Mary Lynne Nielsen at </a:t>
            </a:r>
            <a:r>
              <a:rPr lang="en-US" sz="1700" u="sng" dirty="0">
                <a:hlinkClick r:id="rId3"/>
              </a:rPr>
              <a:t>m.nielsen@ieee.org</a:t>
            </a:r>
            <a:r>
              <a:rPr lang="en-US" sz="1700" dirty="0"/>
              <a:t> by 29 March 2013.</a:t>
            </a:r>
          </a:p>
          <a:p>
            <a:pPr marL="0" indent="0">
              <a:buNone/>
            </a:pPr>
            <a:r>
              <a:rPr lang="en-US" sz="1700" dirty="0"/>
              <a:t> </a:t>
            </a:r>
          </a:p>
          <a:p>
            <a:pPr marL="0" indent="0">
              <a:buNone/>
            </a:pPr>
            <a:r>
              <a:rPr lang="en-US" sz="1700" dirty="0"/>
              <a:t>If you have any questions concerning this request, please address them to Mary Lynne Nielsen. Thank you for your consideration and response to this request.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473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4.1.12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March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AC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26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1044" y="1257300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416085"/>
              </p:ext>
            </p:extLst>
          </p:nvPr>
        </p:nvGraphicFramePr>
        <p:xfrm>
          <a:off x="508000" y="1718965"/>
          <a:ext cx="8389257" cy="4377035"/>
        </p:xfrm>
        <a:graphic>
          <a:graphicData uri="http://schemas.openxmlformats.org/drawingml/2006/table">
            <a:tbl>
              <a:tblPr/>
              <a:tblGrid>
                <a:gridCol w="5140476"/>
                <a:gridCol w="3248781"/>
              </a:tblGrid>
              <a:tr h="2184651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800" dirty="0">
                          <a:effectLst/>
                        </a:rPr>
                        <a:t>Tutorial #1 (6:00–7:30 pm): IEEE 802.1Q: Media Access Control Bridges and Virtual Bridged Local Area </a:t>
                      </a:r>
                      <a:r>
                        <a:rPr lang="en-US" sz="2800" dirty="0" smtClean="0">
                          <a:effectLst/>
                        </a:rPr>
                        <a:t>Networks    </a:t>
                      </a:r>
                      <a:r>
                        <a:rPr lang="en-US" sz="2800" dirty="0" smtClean="0">
                          <a:effectLst/>
                          <a:hlinkClick r:id="rId3"/>
                        </a:rPr>
                        <a:t>Presentation</a:t>
                      </a:r>
                      <a:endParaRPr lang="en-US" sz="2800" dirty="0">
                        <a:effectLst/>
                      </a:endParaRPr>
                    </a:p>
                  </a:txBody>
                  <a:tcPr marL="73479" marR="73479" marT="36739" marB="367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Sponsored by Paul </a:t>
                      </a:r>
                      <a:r>
                        <a:rPr lang="en-US" sz="1800" dirty="0" smtClean="0">
                          <a:effectLst/>
                        </a:rPr>
                        <a:t>Nikolich</a:t>
                      </a:r>
                      <a:r>
                        <a:rPr lang="en-US" sz="2800" dirty="0" smtClean="0">
                          <a:effectLst/>
                        </a:rPr>
                        <a:t> </a:t>
                      </a:r>
                      <a:endParaRPr lang="en-US" sz="2800" dirty="0">
                        <a:effectLst/>
                      </a:endParaRPr>
                    </a:p>
                  </a:txBody>
                  <a:tcPr marL="73479" marR="73479" marT="36739" marB="3673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92384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800" dirty="0">
                          <a:effectLst/>
                        </a:rPr>
                        <a:t>Tutorial #2 (7:30–9:00 pm): Shared 5 GHz bands </a:t>
                      </a:r>
                      <a:r>
                        <a:rPr lang="en-US" sz="2800" dirty="0" smtClean="0">
                          <a:effectLst/>
                        </a:rPr>
                        <a:t>update  </a:t>
                      </a:r>
                      <a:r>
                        <a:rPr lang="en-US" sz="2800" dirty="0" smtClean="0">
                          <a:effectLst/>
                          <a:hlinkClick r:id="rId4"/>
                        </a:rPr>
                        <a:t>Presentation</a:t>
                      </a:r>
                      <a:endParaRPr lang="en-US" sz="2800" dirty="0">
                        <a:effectLst/>
                      </a:endParaRPr>
                    </a:p>
                  </a:txBody>
                  <a:tcPr marL="73479" marR="73479" marT="36739" marB="367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Sponsored by Bruce </a:t>
                      </a:r>
                      <a:r>
                        <a:rPr lang="en-US" sz="1800" dirty="0" smtClean="0"/>
                        <a:t>Kraemer </a:t>
                      </a:r>
                      <a:endParaRPr lang="en-US" sz="1800" dirty="0"/>
                    </a:p>
                  </a:txBody>
                  <a:tcPr marL="73479" marR="73479" marT="36739" marB="36739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118582"/>
              </p:ext>
            </p:extLst>
          </p:nvPr>
        </p:nvGraphicFramePr>
        <p:xfrm>
          <a:off x="-29035" y="5979886"/>
          <a:ext cx="9260114" cy="609599"/>
        </p:xfrm>
        <a:graphic>
          <a:graphicData uri="http://schemas.openxmlformats.org/drawingml/2006/table">
            <a:tbl>
              <a:tblPr/>
              <a:tblGrid>
                <a:gridCol w="9260114"/>
              </a:tblGrid>
              <a:tr h="609599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/>
                        </a:rPr>
                        <a:t>http://www.ieee802.org/802_tutorials/2013-03/802-0313-TUTORIAL%20SECTIONS-Mar17.pdf</a:t>
                      </a:r>
                      <a:endParaRPr lang="en-US" dirty="0" smtClean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75967" y="6533404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56455" y="6533404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May 12-17 2013 Meeting </a:t>
            </a:r>
            <a:br>
              <a:rPr lang="en-US" sz="2800" dirty="0" smtClean="0"/>
            </a:br>
            <a:r>
              <a:rPr lang="en-US" sz="2800" dirty="0" smtClean="0"/>
              <a:t>Waikoloa, Hawaii, USA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-670" y="617538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Wednesday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2.3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66916" y="3076802"/>
            <a:ext cx="8890000" cy="3293209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>
                <a:latin typeface="Arial Rounded MT Bold" pitchFamily="34" charset="0"/>
              </a:rPr>
              <a:t>Hotel Registration </a:t>
            </a:r>
            <a:r>
              <a:rPr lang="en-US" sz="3200" dirty="0" smtClean="0">
                <a:latin typeface="Arial Rounded MT Bold" pitchFamily="34" charset="0"/>
              </a:rPr>
              <a:t>OPEN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en-US" sz="2800" dirty="0" smtClean="0">
                <a:latin typeface="Arial Rounded MT Bold" pitchFamily="34" charset="0"/>
              </a:rPr>
              <a:t>Early bird room rate sold out</a:t>
            </a:r>
          </a:p>
          <a:p>
            <a:pPr marL="914400" lvl="1" indent="-457200" eaLnBrk="0" hangingPunct="0">
              <a:buFont typeface="Arial" pitchFamily="34" charset="0"/>
              <a:buChar char="•"/>
            </a:pPr>
            <a:r>
              <a:rPr lang="en-US" sz="2800" dirty="0" smtClean="0">
                <a:latin typeface="Arial Rounded MT Bold" pitchFamily="34" charset="0"/>
              </a:rPr>
              <a:t>Now $169 per night</a:t>
            </a:r>
            <a:endParaRPr lang="en-US" sz="2800" dirty="0">
              <a:latin typeface="Arial Rounded MT Bold" pitchFamily="34" charset="0"/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>
                <a:latin typeface="Arial Rounded MT Bold" pitchFamily="34" charset="0"/>
              </a:rPr>
              <a:t>Meeting Registration </a:t>
            </a:r>
            <a:r>
              <a:rPr lang="en-US" sz="3200" dirty="0" smtClean="0">
                <a:latin typeface="Arial Rounded MT Bold" pitchFamily="34" charset="0"/>
              </a:rPr>
              <a:t>OPEN</a:t>
            </a:r>
            <a:endParaRPr lang="en-US" sz="3200" dirty="0">
              <a:latin typeface="Arial Rounded MT Bold" pitchFamily="34" charset="0"/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2800" dirty="0">
                <a:latin typeface="Arial Rounded MT Bold" pitchFamily="34" charset="0"/>
              </a:rPr>
              <a:t>Early bird registration expires </a:t>
            </a:r>
            <a:endParaRPr lang="en-US" sz="2800" dirty="0" smtClean="0">
              <a:latin typeface="Arial Rounded MT Bold" pitchFamily="34" charset="0"/>
            </a:endParaRPr>
          </a:p>
          <a:p>
            <a:pPr lvl="1" eaLnBrk="0" hangingPunct="0">
              <a:buFont typeface="Wingdings" pitchFamily="2" charset="2"/>
              <a:buChar char="Ø"/>
            </a:pPr>
            <a:r>
              <a:rPr lang="en-US" sz="3600" dirty="0" smtClean="0">
                <a:latin typeface="Arial Rounded MT Bold" pitchFamily="34" charset="0"/>
              </a:rPr>
              <a:t>Friday  May 3</a:t>
            </a:r>
          </a:p>
          <a:p>
            <a:pPr marL="457200" lvl="1" indent="0" eaLnBrk="0" hangingPunct="0"/>
            <a:endParaRPr lang="en-US" dirty="0"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252" y="2367223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653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800" y="685800"/>
            <a:ext cx="5613400" cy="1066800"/>
          </a:xfrm>
        </p:spPr>
        <p:txBody>
          <a:bodyPr/>
          <a:lstStyle/>
          <a:p>
            <a:r>
              <a:rPr lang="en-US" dirty="0" smtClean="0"/>
              <a:t>Social 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29" y="1146629"/>
            <a:ext cx="3249245" cy="517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Elbow Connector 7"/>
          <p:cNvCxnSpPr>
            <a:stCxn id="2" idx="2"/>
          </p:cNvCxnSpPr>
          <p:nvPr/>
        </p:nvCxnSpPr>
        <p:spPr bwMode="auto">
          <a:xfrm rot="5400000">
            <a:off x="4057651" y="481693"/>
            <a:ext cx="322943" cy="2864757"/>
          </a:xfrm>
          <a:prstGeom prst="bentConnector2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5766032" y="1683238"/>
            <a:ext cx="2242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Caribe Pavilion</a:t>
            </a:r>
          </a:p>
        </p:txBody>
      </p:sp>
      <p:sp>
        <p:nvSpPr>
          <p:cNvPr id="9" name="Up Arrow 8"/>
          <p:cNvSpPr/>
          <p:nvPr/>
        </p:nvSpPr>
        <p:spPr bwMode="auto">
          <a:xfrm>
            <a:off x="812800" y="1074057"/>
            <a:ext cx="440657" cy="495537"/>
          </a:xfrm>
          <a:prstGeom prst="upArrow">
            <a:avLst/>
          </a:prstGeom>
          <a:solidFill>
            <a:srgbClr val="FF99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3403" y="1507987"/>
            <a:ext cx="5549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N</a:t>
            </a:r>
            <a:endParaRPr lang="en-US" sz="4000" dirty="0"/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4499429" y="2569028"/>
            <a:ext cx="4383380" cy="3046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</a:t>
            </a:r>
            <a:endParaRPr lang="en-US" sz="3200" dirty="0" smtClean="0"/>
          </a:p>
          <a:p>
            <a:r>
              <a:rPr lang="en-US" sz="3200" dirty="0" smtClean="0"/>
              <a:t>6:30 </a:t>
            </a:r>
            <a:r>
              <a:rPr lang="en-US" sz="3200" dirty="0"/>
              <a:t>pm start</a:t>
            </a:r>
          </a:p>
          <a:p>
            <a:r>
              <a:rPr lang="en-US" sz="3200" dirty="0"/>
              <a:t>Badge needed for </a:t>
            </a:r>
            <a:r>
              <a:rPr lang="en-US" sz="3200" dirty="0" smtClean="0"/>
              <a:t>admission – Guest also</a:t>
            </a:r>
            <a:endParaRPr lang="en-US" sz="3200" dirty="0"/>
          </a:p>
          <a:p>
            <a:r>
              <a:rPr lang="en-US" sz="3200" dirty="0" smtClean="0"/>
              <a:t>Caribe </a:t>
            </a:r>
            <a:r>
              <a:rPr lang="en-US" sz="3200" dirty="0" err="1" smtClean="0"/>
              <a:t>Pavillion</a:t>
            </a:r>
            <a:r>
              <a:rPr lang="en-US" sz="3200" dirty="0" smtClean="0"/>
              <a:t>  - north of Grand Sierra F</a:t>
            </a:r>
            <a:endParaRPr lang="en-US" sz="3200" dirty="0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4832" y="617538"/>
            <a:ext cx="3503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March 19, 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71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3494" name="TextBox 1"/>
          <p:cNvSpPr txBox="1">
            <a:spLocks noChangeArrowheads="1"/>
          </p:cNvSpPr>
          <p:nvPr/>
        </p:nvSpPr>
        <p:spPr bwMode="auto">
          <a:xfrm>
            <a:off x="889000" y="2344738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55721"/>
              </p:ext>
            </p:extLst>
          </p:nvPr>
        </p:nvGraphicFramePr>
        <p:xfrm>
          <a:off x="584200" y="1634307"/>
          <a:ext cx="7979229" cy="25603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943903"/>
                <a:gridCol w="3035326"/>
              </a:tblGrid>
              <a:tr h="318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Chair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Eldad Perahia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Technical 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Editor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Carlos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Cordeiro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Vice Chair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James Yee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Vice Chair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Vinko Erceg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  <a:tr h="1594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WG Task-Force Vice Chair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Chris Hansen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9788" marR="59788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6793" y="945858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5.13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773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123270"/>
            <a:ext cx="8302851" cy="4972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6793" y="583008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68781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7" y="1269381"/>
            <a:ext cx="8436518" cy="498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76793" y="684606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976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A797FB-F421-47F0-8EC2-CE2059B94952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98" y="1161144"/>
            <a:ext cx="8525902" cy="490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76793" y="626550"/>
            <a:ext cx="24236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11ad Awards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7792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37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38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466044"/>
            <a:ext cx="8439150" cy="4121955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Coffee will be continuously available from 7:30am to 11:00am</a:t>
            </a:r>
          </a:p>
          <a:p>
            <a:pPr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 smtClean="0"/>
              <a:t>Propose that we proceed continuously through the agenda with target completion time of 10:00 am</a:t>
            </a:r>
            <a:endParaRPr lang="en-US" sz="3200" dirty="0"/>
          </a:p>
          <a:p>
            <a:pPr>
              <a:defRPr/>
            </a:pPr>
            <a:endParaRPr lang="en-US" sz="3200" dirty="0"/>
          </a:p>
          <a:p>
            <a:pPr marL="0" indent="0">
              <a:buFontTx/>
              <a:buNone/>
              <a:defRPr/>
            </a:pPr>
            <a:endParaRPr lang="en-US" sz="32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2.07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39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March 19, 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8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4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With 802.1   Thursday 8:00 am1 – Caribbean VII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Subject:  Bridging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Monday 8:30 am    802.11AQ &amp; 802.11AI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40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1305570"/>
            <a:ext cx="8320596" cy="447030"/>
          </a:xfrm>
        </p:spPr>
        <p:txBody>
          <a:bodyPr/>
          <a:lstStyle/>
          <a:p>
            <a:r>
              <a:rPr lang="en-US" dirty="0" smtClean="0"/>
              <a:t>IEEE Store Contents  - March  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699092"/>
              </p:ext>
            </p:extLst>
          </p:nvPr>
        </p:nvGraphicFramePr>
        <p:xfrm>
          <a:off x="92595" y="1830837"/>
          <a:ext cx="8633114" cy="4516500"/>
        </p:xfrm>
        <a:graphic>
          <a:graphicData uri="http://schemas.openxmlformats.org/drawingml/2006/table">
            <a:tbl>
              <a:tblPr/>
              <a:tblGrid>
                <a:gridCol w="3704042"/>
                <a:gridCol w="1686167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18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D3.0   $300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D5.0   $250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$300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 print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$100 - $305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109033" y="900570"/>
            <a:ext cx="407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standards.ieee.org/about/get/802/802.11.html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41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Tutorials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518525" cy="2370655"/>
          </a:xfrm>
        </p:spPr>
        <p:txBody>
          <a:bodyPr/>
          <a:lstStyle/>
          <a:p>
            <a:pPr marL="0" indent="0">
              <a:buNone/>
            </a:pPr>
            <a:endParaRPr lang="en-US" sz="1200" dirty="0" smtClean="0">
              <a:solidFill>
                <a:srgbClr val="C00000"/>
              </a:solidFill>
            </a:endParaRPr>
          </a:p>
          <a:p>
            <a:r>
              <a:rPr lang="en-US" sz="4000" dirty="0" smtClean="0">
                <a:solidFill>
                  <a:srgbClr val="C00000"/>
                </a:solidFill>
              </a:rPr>
              <a:t>Call for July 2013 suggestions</a:t>
            </a:r>
          </a:p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42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284228" y="617538"/>
            <a:ext cx="34336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Friday Agenda Item 2.11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171"/>
            <a:ext cx="7772400" cy="439782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IEEE has a website with a long list of standards</a:t>
            </a:r>
          </a:p>
          <a:p>
            <a:r>
              <a:rPr lang="en-US" sz="2400" dirty="0" smtClean="0"/>
              <a:t>Include </a:t>
            </a:r>
            <a:r>
              <a:rPr lang="en-US" sz="2400" dirty="0" smtClean="0"/>
              <a:t>amendment projects underway</a:t>
            </a:r>
          </a:p>
          <a:p>
            <a:r>
              <a:rPr lang="en-US" sz="2400" dirty="0" smtClean="0"/>
              <a:t>Prepare a sentence or two for each item describing how it contributes to IOT </a:t>
            </a:r>
          </a:p>
          <a:p>
            <a:r>
              <a:rPr lang="en-US" sz="2400" dirty="0" smtClean="0"/>
              <a:t>Update web presence</a:t>
            </a:r>
          </a:p>
          <a:p>
            <a:pPr lvl="1"/>
            <a:r>
              <a:rPr lang="en-US" sz="2000" dirty="0" smtClean="0"/>
              <a:t>Compare to ETSI one M2M</a:t>
            </a:r>
          </a:p>
          <a:p>
            <a:pPr lvl="1"/>
            <a:r>
              <a:rPr lang="en-US" sz="2000" dirty="0" smtClean="0"/>
              <a:t>Add info from SXSW</a:t>
            </a:r>
          </a:p>
          <a:p>
            <a:pPr lvl="1"/>
            <a:r>
              <a:rPr lang="en-US" sz="2000" dirty="0" smtClean="0"/>
              <a:t>Add info on Shenzhen IOT event</a:t>
            </a:r>
          </a:p>
          <a:p>
            <a:r>
              <a:rPr lang="en-US" sz="2400" dirty="0" smtClean="0"/>
              <a:t>Feed info into </a:t>
            </a:r>
            <a:r>
              <a:rPr lang="en-US" sz="2400" dirty="0" err="1" smtClean="0"/>
              <a:t>IoT</a:t>
            </a:r>
            <a:r>
              <a:rPr lang="en-US" sz="2400" dirty="0" smtClean="0"/>
              <a:t> Steering Committee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8227" y="617538"/>
            <a:ext cx="3296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6.1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1705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620"/>
            <a:ext cx="7772400" cy="473299"/>
          </a:xfrm>
        </p:spPr>
        <p:txBody>
          <a:bodyPr/>
          <a:lstStyle/>
          <a:p>
            <a:r>
              <a:rPr lang="en-US" dirty="0" smtClean="0"/>
              <a:t>University Outreach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225" y="558800"/>
            <a:ext cx="3914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6.2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 happy student in </a:t>
            </a:r>
            <a:r>
              <a:rPr lang="en-US" sz="3600" dirty="0" smtClean="0"/>
              <a:t>March 2013</a:t>
            </a:r>
          </a:p>
          <a:p>
            <a:r>
              <a:rPr lang="en-US" sz="3600" dirty="0" smtClean="0"/>
              <a:t>Invitations sent to </a:t>
            </a:r>
          </a:p>
          <a:p>
            <a:pPr lvl="1"/>
            <a:r>
              <a:rPr lang="en-US" sz="3200" dirty="0" smtClean="0"/>
              <a:t>University of Florida</a:t>
            </a:r>
          </a:p>
          <a:p>
            <a:pPr lvl="1"/>
            <a:r>
              <a:rPr lang="en-US" sz="3200" dirty="0" smtClean="0"/>
              <a:t>University of South Florida</a:t>
            </a:r>
          </a:p>
          <a:p>
            <a:pPr lvl="1"/>
            <a:r>
              <a:rPr lang="en-US" sz="3200" dirty="0" smtClean="0"/>
              <a:t>Florida Institute of Technology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607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45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137 </a:t>
            </a:r>
            <a:r>
              <a:rPr lang="en-US" u="sng" dirty="0" smtClean="0"/>
              <a:t>January 13-18, 2013</a:t>
            </a:r>
            <a:r>
              <a:rPr lang="en-US" dirty="0" smtClean="0"/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#137.5 January 23-24, Grand </a:t>
            </a:r>
            <a:r>
              <a:rPr lang="en-US" dirty="0" err="1" smtClean="0"/>
              <a:t>Mercure</a:t>
            </a:r>
            <a:r>
              <a:rPr lang="en-US" dirty="0" smtClean="0"/>
              <a:t>, Shenzhen, CN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138 March 17-22, 2013 –Caribe Royale, Orlando, FL, USA</a:t>
            </a:r>
            <a:endParaRPr lang="en-US" u="sng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139 </a:t>
            </a:r>
            <a:r>
              <a:rPr lang="en-US" u="sng" dirty="0" smtClean="0"/>
              <a:t>May 12-17, 2013 </a:t>
            </a:r>
            <a:r>
              <a:rPr lang="en-US" dirty="0" smtClean="0"/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140 July 14-19, 2013  --- Geneva , CH  ITU headquarters</a:t>
            </a:r>
            <a:endParaRPr lang="en-US" u="sng" dirty="0" smtClean="0">
              <a:solidFill>
                <a:srgbClr val="FF0000"/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2013 Plenary - Geneva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981200"/>
            <a:ext cx="8345714" cy="4114800"/>
          </a:xfrm>
        </p:spPr>
        <p:txBody>
          <a:bodyPr/>
          <a:lstStyle/>
          <a:p>
            <a:r>
              <a:rPr lang="en-US" dirty="0" smtClean="0"/>
              <a:t>Saturday </a:t>
            </a:r>
            <a:r>
              <a:rPr lang="en-US" dirty="0" smtClean="0"/>
              <a:t>July 13  </a:t>
            </a:r>
            <a:r>
              <a:rPr lang="en-US" dirty="0" smtClean="0"/>
              <a:t>prior to the session there will be a Workshop</a:t>
            </a:r>
          </a:p>
          <a:p>
            <a:endParaRPr lang="en-US" dirty="0"/>
          </a:p>
          <a:p>
            <a:r>
              <a:rPr lang="en-US" dirty="0" smtClean="0"/>
              <a:t>Further details </a:t>
            </a:r>
            <a:r>
              <a:rPr lang="en-US" dirty="0" smtClean="0"/>
              <a:t>to follow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72435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47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Beijing, China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----</a:t>
            </a:r>
            <a:r>
              <a:rPr lang="en-US" sz="2300" dirty="0" smtClean="0">
                <a:solidFill>
                  <a:srgbClr val="FF0000"/>
                </a:solidFill>
              </a:rPr>
              <a:t>1</a:t>
            </a:r>
            <a:r>
              <a:rPr lang="en-US" sz="2300" baseline="30000" dirty="0" smtClean="0">
                <a:solidFill>
                  <a:srgbClr val="FF0000"/>
                </a:solidFill>
              </a:rPr>
              <a:t>st</a:t>
            </a:r>
            <a:r>
              <a:rPr lang="en-US" sz="2300" dirty="0" smtClean="0">
                <a:solidFill>
                  <a:srgbClr val="FF0000"/>
                </a:solidFill>
              </a:rPr>
              <a:t> priority– Kobe, Japan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48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15636" y="1082675"/>
            <a:ext cx="8042564" cy="992188"/>
          </a:xfrm>
        </p:spPr>
        <p:txBody>
          <a:bodyPr/>
          <a:lstStyle/>
          <a:p>
            <a:r>
              <a:rPr lang="en-US" sz="2800" dirty="0" smtClean="0"/>
              <a:t>April 24-25 2013 Meeting </a:t>
            </a:r>
            <a:br>
              <a:rPr lang="en-US" sz="2800" dirty="0" smtClean="0"/>
            </a:br>
            <a:r>
              <a:rPr lang="en-US" sz="2800" dirty="0" smtClean="0"/>
              <a:t>Beijing    China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423643" y="617538"/>
            <a:ext cx="30659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7</a:t>
            </a: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109538" y="2147892"/>
            <a:ext cx="8890000" cy="1077218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Hotel Registration </a:t>
            </a:r>
            <a:r>
              <a:rPr lang="en-US" sz="3200" dirty="0" smtClean="0"/>
              <a:t>    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</a:t>
            </a:r>
            <a:r>
              <a:rPr lang="en-US" sz="3200" dirty="0" smtClean="0"/>
              <a:t>Registration  </a:t>
            </a:r>
            <a:r>
              <a:rPr lang="en-US" sz="3200" dirty="0" smtClean="0">
                <a:latin typeface="Ravie" pitchFamily="82" charset="0"/>
              </a:rPr>
              <a:t>OPEN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72457" y="3226505"/>
            <a:ext cx="7471597" cy="46166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72823" y="4047150"/>
            <a:ext cx="85634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Venue :</a:t>
            </a:r>
            <a:endParaRPr lang="en-US" dirty="0"/>
          </a:p>
          <a:p>
            <a:r>
              <a:rPr lang="en-US" dirty="0"/>
              <a:t>Hotel Nikko New Century Beijing (</a:t>
            </a:r>
            <a:r>
              <a:rPr lang="en-US" u="sng" dirty="0">
                <a:hlinkClick r:id="rId4"/>
              </a:rPr>
              <a:t>http://www.newcenturyhotel.com.cn/indexen.html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Same </a:t>
            </a:r>
            <a:r>
              <a:rPr lang="en-US" dirty="0"/>
              <a:t>hotel as the Sept </a:t>
            </a:r>
            <a:r>
              <a:rPr lang="en-US" dirty="0" smtClean="0"/>
              <a:t>2012 meeting </a:t>
            </a:r>
            <a:r>
              <a:rPr lang="en-US" dirty="0"/>
              <a:t>in Beijing.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7" y="614216"/>
            <a:ext cx="8005106" cy="607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March 2013        PARS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86" y="1582057"/>
            <a:ext cx="8621485" cy="4513943"/>
          </a:xfrm>
        </p:spPr>
        <p:txBody>
          <a:bodyPr/>
          <a:lstStyle/>
          <a:p>
            <a:r>
              <a:rPr lang="en-US" sz="2800" dirty="0" smtClean="0"/>
              <a:t>802 </a:t>
            </a:r>
            <a:r>
              <a:rPr lang="en-US" sz="2800" dirty="0"/>
              <a:t>- Standard for Local and Metropolitan Area Networks: Overview and Architecture - </a:t>
            </a:r>
            <a:r>
              <a:rPr lang="en-US" sz="2800" dirty="0">
                <a:hlinkClick r:id="rId2"/>
              </a:rPr>
              <a:t>PAR modification request</a:t>
            </a:r>
            <a:endParaRPr lang="en-US" sz="2800" dirty="0"/>
          </a:p>
          <a:p>
            <a:r>
              <a:rPr lang="en-US" sz="2800" dirty="0"/>
              <a:t>802.1Qcb - amendment for Frame Replication and Elimination for Reliability - </a:t>
            </a:r>
            <a:r>
              <a:rPr lang="en-US" sz="2800" dirty="0">
                <a:hlinkClick r:id="rId3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4"/>
              </a:rPr>
              <a:t>5C</a:t>
            </a:r>
            <a:endParaRPr lang="en-US" sz="2800" dirty="0"/>
          </a:p>
          <a:p>
            <a:r>
              <a:rPr lang="en-US" sz="2800" dirty="0"/>
              <a:t>802.3bm - </a:t>
            </a:r>
            <a:r>
              <a:rPr lang="en-US" sz="2800" dirty="0">
                <a:hlinkClick r:id="rId5"/>
              </a:rPr>
              <a:t>PAR modification Request</a:t>
            </a:r>
            <a:r>
              <a:rPr lang="en-US" sz="2800" dirty="0"/>
              <a:t> &amp; </a:t>
            </a:r>
            <a:r>
              <a:rPr lang="en-US" sz="2800" dirty="0">
                <a:hlinkClick r:id="rId6"/>
              </a:rPr>
              <a:t>Updated 5C</a:t>
            </a:r>
            <a:endParaRPr lang="en-US" sz="2800" dirty="0"/>
          </a:p>
          <a:p>
            <a:r>
              <a:rPr lang="en-US" sz="2800" dirty="0"/>
              <a:t>802.3bq - amendment for 40GBASE-T, </a:t>
            </a:r>
            <a:r>
              <a:rPr lang="en-US" sz="2800" dirty="0">
                <a:hlinkClick r:id="rId7"/>
              </a:rPr>
              <a:t>PAR</a:t>
            </a:r>
            <a:r>
              <a:rPr lang="en-US" sz="2800" dirty="0"/>
              <a:t> and </a:t>
            </a:r>
            <a:r>
              <a:rPr lang="en-US" sz="2800" dirty="0">
                <a:hlinkClick r:id="rId8"/>
              </a:rPr>
              <a:t>5C</a:t>
            </a:r>
            <a:endParaRPr lang="en-US" sz="2800" dirty="0"/>
          </a:p>
          <a:p>
            <a:r>
              <a:rPr lang="en-US" sz="2800" dirty="0"/>
              <a:t>802.15.4p - </a:t>
            </a:r>
            <a:r>
              <a:rPr lang="en-US" sz="2800" dirty="0">
                <a:hlinkClick r:id="rId9"/>
              </a:rPr>
              <a:t>PAR modification Request</a:t>
            </a:r>
            <a:endParaRPr lang="en-US" sz="2800" dirty="0"/>
          </a:p>
          <a:p>
            <a:r>
              <a:rPr lang="en-US" sz="2800" dirty="0"/>
              <a:t>802.21c - PAR Extension</a:t>
            </a:r>
          </a:p>
          <a:p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4.1.4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pic>
        <p:nvPicPr>
          <p:cNvPr id="6711" name="Picture 5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53702"/>
            <a:ext cx="8540998" cy="650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12" name="Picture 5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1" y="4486275"/>
            <a:ext cx="3619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 Center Schematic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15657" y="3715656"/>
            <a:ext cx="3617397" cy="171159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Caribbean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031995" y="1837151"/>
            <a:ext cx="1422401" cy="3590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Sierra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498302" y="1837151"/>
            <a:ext cx="1195756" cy="3590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Boca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68512" y="1837151"/>
            <a:ext cx="1422401" cy="359009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Curacao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Bonaire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Antigua</a:t>
            </a: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26206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Caribbean Ballroom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769257" y="2293256"/>
            <a:ext cx="7997372" cy="3686630"/>
            <a:chOff x="769257" y="2293256"/>
            <a:chExt cx="7997372" cy="3686630"/>
          </a:xfrm>
        </p:grpSpPr>
        <p:sp>
          <p:nvSpPr>
            <p:cNvPr id="7" name="Rectangle 6"/>
            <p:cNvSpPr/>
            <p:nvPr/>
          </p:nvSpPr>
          <p:spPr bwMode="auto">
            <a:xfrm>
              <a:off x="769257" y="2293257"/>
              <a:ext cx="7997372" cy="368662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2365825" y="2293257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223650" y="2293257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827479" y="2293256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7271651" y="2293257"/>
              <a:ext cx="0" cy="36866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/>
            <p:cNvCxnSpPr>
              <a:stCxn id="7" idx="1"/>
            </p:cNvCxnSpPr>
            <p:nvPr/>
          </p:nvCxnSpPr>
          <p:spPr bwMode="auto">
            <a:xfrm>
              <a:off x="769257" y="4136572"/>
              <a:ext cx="159656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>
              <a:endCxn id="7" idx="3"/>
            </p:cNvCxnSpPr>
            <p:nvPr/>
          </p:nvCxnSpPr>
          <p:spPr bwMode="auto">
            <a:xfrm>
              <a:off x="7271651" y="4136572"/>
              <a:ext cx="1494978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Box 19"/>
            <p:cNvSpPr txBox="1"/>
            <p:nvPr/>
          </p:nvSpPr>
          <p:spPr>
            <a:xfrm>
              <a:off x="1415095" y="2917371"/>
              <a:ext cx="385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</a:t>
              </a:r>
              <a:endParaRPr lang="en-US" sz="4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75020" y="4622800"/>
              <a:ext cx="58541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II</a:t>
              </a:r>
              <a:endParaRPr lang="en-US" sz="4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17002" y="3625257"/>
              <a:ext cx="78579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III</a:t>
              </a:r>
              <a:endParaRPr lang="en-US" sz="4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60584" y="3625257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IV</a:t>
              </a:r>
              <a:endParaRPr lang="en-US" sz="40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117081" y="3625257"/>
              <a:ext cx="5549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</a:t>
              </a:r>
              <a:endParaRPr lang="en-US" sz="40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626243" y="4622800"/>
              <a:ext cx="75533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VI</a:t>
              </a:r>
              <a:endParaRPr lang="en-US" sz="4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6243" y="2917371"/>
              <a:ext cx="95571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VII</a:t>
              </a:r>
              <a:endParaRPr lang="en-US" sz="4000" dirty="0"/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34406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625" y="-1037764"/>
            <a:ext cx="7772400" cy="1066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262742" y="1103096"/>
            <a:ext cx="3897087" cy="9373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262742" y="2189558"/>
            <a:ext cx="3897087" cy="9373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262742" y="3276021"/>
            <a:ext cx="3897087" cy="937340"/>
          </a:xfrm>
          <a:prstGeom prst="rect">
            <a:avLst/>
          </a:prstGeom>
          <a:solidFill>
            <a:srgbClr val="E1D5B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262742" y="4362483"/>
            <a:ext cx="3897087" cy="937340"/>
          </a:xfrm>
          <a:prstGeom prst="rect">
            <a:avLst/>
          </a:prstGeom>
          <a:solidFill>
            <a:srgbClr val="E1D5B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62742" y="5448946"/>
            <a:ext cx="3897087" cy="937340"/>
          </a:xfrm>
          <a:prstGeom prst="rect">
            <a:avLst/>
          </a:prstGeom>
          <a:solidFill>
            <a:srgbClr val="FF66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264229" y="1103096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3229429" y="1103095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194629" y="1103094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5159829" y="1103093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264229" y="2189540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229429" y="2175337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>
            <a:off x="4194629" y="2175336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2264229" y="3275984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3229429" y="3275983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4194629" y="3275982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2264229" y="4348226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3229429" y="4348225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4194629" y="4348224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2264229" y="5448871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3229429" y="5448870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4194629" y="5448869"/>
            <a:ext cx="0" cy="9373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xtBox 29"/>
          <p:cNvSpPr txBox="1"/>
          <p:nvPr/>
        </p:nvSpPr>
        <p:spPr>
          <a:xfrm>
            <a:off x="5718629" y="5697008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Antigua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18629" y="4600320"/>
            <a:ext cx="1221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Bonaire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18629" y="3503632"/>
            <a:ext cx="1221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Bonaire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718629" y="2406944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Curacao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18629" y="1310256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Curacao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565702" y="1266714"/>
            <a:ext cx="3311098" cy="646331"/>
            <a:chOff x="1565702" y="1266714"/>
            <a:chExt cx="3311098" cy="646331"/>
          </a:xfrm>
        </p:grpSpPr>
        <p:sp>
          <p:nvSpPr>
            <p:cNvPr id="31" name="TextBox 30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5</a:t>
              </a:r>
              <a:endParaRPr lang="en-US" sz="3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6</a:t>
              </a:r>
              <a:endParaRPr lang="en-US" sz="3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8</a:t>
              </a:r>
              <a:endParaRPr lang="en-US" sz="36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72962" y="3436560"/>
            <a:ext cx="3311098" cy="646331"/>
            <a:chOff x="1565702" y="1266714"/>
            <a:chExt cx="3311098" cy="646331"/>
          </a:xfrm>
        </p:grpSpPr>
        <p:sp>
          <p:nvSpPr>
            <p:cNvPr id="42" name="TextBox 41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5</a:t>
              </a:r>
              <a:endParaRPr lang="en-US" sz="3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6</a:t>
              </a:r>
              <a:endParaRPr lang="en-US" sz="3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7</a:t>
              </a:r>
              <a:endParaRPr lang="en-US" sz="3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8</a:t>
              </a:r>
              <a:endParaRPr lang="en-US" sz="36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580222" y="5606406"/>
            <a:ext cx="3311098" cy="646331"/>
            <a:chOff x="1565702" y="1266714"/>
            <a:chExt cx="3311098" cy="646331"/>
          </a:xfrm>
        </p:grpSpPr>
        <p:sp>
          <p:nvSpPr>
            <p:cNvPr id="47" name="TextBox 46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572968" y="4525116"/>
            <a:ext cx="3311098" cy="646331"/>
            <a:chOff x="1565702" y="1266714"/>
            <a:chExt cx="3311098" cy="646331"/>
          </a:xfrm>
        </p:grpSpPr>
        <p:sp>
          <p:nvSpPr>
            <p:cNvPr id="52" name="TextBox 51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565714" y="2340762"/>
            <a:ext cx="3311098" cy="646331"/>
            <a:chOff x="1565702" y="1266714"/>
            <a:chExt cx="3311098" cy="646331"/>
          </a:xfrm>
        </p:grpSpPr>
        <p:sp>
          <p:nvSpPr>
            <p:cNvPr id="57" name="TextBox 56"/>
            <p:cNvSpPr txBox="1"/>
            <p:nvPr/>
          </p:nvSpPr>
          <p:spPr>
            <a:xfrm>
              <a:off x="44613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1</a:t>
              </a:r>
              <a:endParaRPr lang="en-US" sz="3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81588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2</a:t>
              </a:r>
              <a:endParaRPr lang="en-US" sz="3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518230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3</a:t>
              </a:r>
              <a:endParaRPr lang="en-US" sz="3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565702" y="1266714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4</a:t>
              </a:r>
              <a:endParaRPr lang="en-US" sz="3600" dirty="0"/>
            </a:p>
          </p:txBody>
        </p:sp>
      </p:grp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</p:spTree>
    <p:extLst>
      <p:ext uri="{BB962C8B-B14F-4D97-AF65-F5344CB8AC3E}">
        <p14:creationId xmlns:p14="http://schemas.microsoft.com/office/powerpoint/2010/main" val="164244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Caribe Royale meeting areas</a:t>
            </a:r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458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4.1.5 </a:t>
            </a:r>
          </a:p>
        </p:txBody>
      </p: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311086" y="1588366"/>
            <a:ext cx="180690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Perspectives</a:t>
            </a:r>
          </a:p>
          <a:p>
            <a:pPr algn="ctr"/>
            <a:r>
              <a:rPr lang="en-US" dirty="0" smtClean="0"/>
              <a:t>34</a:t>
            </a:r>
            <a:r>
              <a:rPr lang="en-US" baseline="30000" dirty="0" smtClean="0"/>
              <a:t>th</a:t>
            </a:r>
            <a:r>
              <a:rPr lang="en-US" dirty="0" smtClean="0"/>
              <a:t> floor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18" y="2029445"/>
            <a:ext cx="48196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1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300086</TotalTime>
  <Words>1885</Words>
  <Application>Microsoft Office PowerPoint</Application>
  <PresentationFormat>On-screen Show (4:3)</PresentationFormat>
  <Paragraphs>613</Paragraphs>
  <Slides>50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Default Design</vt:lpstr>
      <vt:lpstr>Binary Worksheet</vt:lpstr>
      <vt:lpstr>Supplementary Plenary Information - March 2013</vt:lpstr>
      <vt:lpstr>PowerPoint Presentation</vt:lpstr>
      <vt:lpstr>IEEE LOA Database – March 19, 2013</vt:lpstr>
      <vt:lpstr> Joint Meetings</vt:lpstr>
      <vt:lpstr>March 2013        PARS</vt:lpstr>
      <vt:lpstr>Convention Center Schematic</vt:lpstr>
      <vt:lpstr>Caribbean Ballroom</vt:lpstr>
      <vt:lpstr>PowerPoint Presentation</vt:lpstr>
      <vt:lpstr>Caribe Royale meeting areas</vt:lpstr>
      <vt:lpstr>Caribe Royale meeting areas</vt:lpstr>
      <vt:lpstr>Social Location</vt:lpstr>
      <vt:lpstr>Group Room assignments</vt:lpstr>
      <vt:lpstr>WG Agendas</vt:lpstr>
      <vt:lpstr>March 17-22 2013 Meeting  Orlando, Florida, USA</vt:lpstr>
      <vt:lpstr>April 24-25 2013 Meeting  Beijing    China</vt:lpstr>
      <vt:lpstr>Meeting Registration</vt:lpstr>
      <vt:lpstr>Current Membership Status</vt:lpstr>
      <vt:lpstr>Recent voting member history</vt:lpstr>
      <vt:lpstr>IEEE Staff on site </vt:lpstr>
      <vt:lpstr>802.11ac Sponsor Ballot Classifications</vt:lpstr>
      <vt:lpstr>Other Special Events</vt:lpstr>
      <vt:lpstr>Wednesday Plenary Topics</vt:lpstr>
      <vt:lpstr>IoT</vt:lpstr>
      <vt:lpstr>802.1 Architecture Document</vt:lpstr>
      <vt:lpstr>802.11 Topics for March 2013 EC</vt:lpstr>
      <vt:lpstr>Tutorials</vt:lpstr>
      <vt:lpstr>PowerPoint Presentation</vt:lpstr>
      <vt:lpstr>May 12-17 2013 Meeting  Waikoloa, Hawaii, USA</vt:lpstr>
      <vt:lpstr>Social Location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Announcements</vt:lpstr>
      <vt:lpstr>IEEE LOA Database – March 19, 2013</vt:lpstr>
      <vt:lpstr>IEEE Store Contents  - March  2013</vt:lpstr>
      <vt:lpstr>802.11 drafts to ISO/IEC JTC1/SC6</vt:lpstr>
      <vt:lpstr>Tutorials</vt:lpstr>
      <vt:lpstr>IOT Summary</vt:lpstr>
      <vt:lpstr>University Outreach</vt:lpstr>
      <vt:lpstr>Future Venues -2013</vt:lpstr>
      <vt:lpstr>July 2013 Plenary - Geneva</vt:lpstr>
      <vt:lpstr>Future Venues - 2014</vt:lpstr>
      <vt:lpstr>April 24-25 2013 Meeting  Beijing    China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March 2013</dc:title>
  <dc:subject>Additional Meeting Information</dc:subject>
  <dc:creator>Bruce Kraemer (Marvell)</dc:creator>
  <cp:lastModifiedBy>Marvell</cp:lastModifiedBy>
  <cp:revision>3021</cp:revision>
  <cp:lastPrinted>2013-03-22T11:18:45Z</cp:lastPrinted>
  <dcterms:created xsi:type="dcterms:W3CDTF">1998-02-10T13:07:52Z</dcterms:created>
  <dcterms:modified xsi:type="dcterms:W3CDTF">2013-03-22T11:20:02Z</dcterms:modified>
</cp:coreProperties>
</file>