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3">
  <p:sldMasterIdLst>
    <p:sldMasterId id="2147483648" r:id="rId1"/>
  </p:sldMasterIdLst>
  <p:notesMasterIdLst>
    <p:notesMasterId r:id="rId53"/>
  </p:notesMasterIdLst>
  <p:handoutMasterIdLst>
    <p:handoutMasterId r:id="rId54"/>
  </p:handoutMasterIdLst>
  <p:sldIdLst>
    <p:sldId id="1105" r:id="rId2"/>
    <p:sldId id="1295" r:id="rId3"/>
    <p:sldId id="1617" r:id="rId4"/>
    <p:sldId id="1357" r:id="rId5"/>
    <p:sldId id="1629" r:id="rId6"/>
    <p:sldId id="1627" r:id="rId7"/>
    <p:sldId id="1620" r:id="rId8"/>
    <p:sldId id="1621" r:id="rId9"/>
    <p:sldId id="1618" r:id="rId10"/>
    <p:sldId id="1619" r:id="rId11"/>
    <p:sldId id="1624" r:id="rId12"/>
    <p:sldId id="1563" r:id="rId13"/>
    <p:sldId id="1456" r:id="rId14"/>
    <p:sldId id="1573" r:id="rId15"/>
    <p:sldId id="1603" r:id="rId16"/>
    <p:sldId id="1609" r:id="rId17"/>
    <p:sldId id="1610" r:id="rId18"/>
    <p:sldId id="1611" r:id="rId19"/>
    <p:sldId id="1598" r:id="rId20"/>
    <p:sldId id="1628" r:id="rId21"/>
    <p:sldId id="1483" r:id="rId22"/>
    <p:sldId id="1512" r:id="rId23"/>
    <p:sldId id="1626" r:id="rId24"/>
    <p:sldId id="1450" r:id="rId25"/>
    <p:sldId id="1386" r:id="rId26"/>
    <p:sldId id="1547" r:id="rId27"/>
    <p:sldId id="1296" r:id="rId28"/>
    <p:sldId id="1638" r:id="rId29"/>
    <p:sldId id="1625" r:id="rId30"/>
    <p:sldId id="1549" r:id="rId31"/>
    <p:sldId id="1550" r:id="rId32"/>
    <p:sldId id="1551" r:id="rId33"/>
    <p:sldId id="1632" r:id="rId34"/>
    <p:sldId id="1637" r:id="rId35"/>
    <p:sldId id="1636" r:id="rId36"/>
    <p:sldId id="1635" r:id="rId37"/>
    <p:sldId id="1297" r:id="rId38"/>
    <p:sldId id="1398" r:id="rId39"/>
    <p:sldId id="1596" r:id="rId40"/>
    <p:sldId id="1388" r:id="rId41"/>
    <p:sldId id="1614" r:id="rId42"/>
    <p:sldId id="1567" r:id="rId43"/>
    <p:sldId id="1447" r:id="rId44"/>
    <p:sldId id="1613" r:id="rId45"/>
    <p:sldId id="1536" r:id="rId46"/>
    <p:sldId id="1607" r:id="rId47"/>
    <p:sldId id="1608" r:id="rId48"/>
    <p:sldId id="1599" r:id="rId49"/>
    <p:sldId id="1630" r:id="rId50"/>
    <p:sldId id="1585" r:id="rId51"/>
    <p:sldId id="1586" r:id="rId5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E1D5B7"/>
    <a:srgbClr val="D3C5C8"/>
    <a:srgbClr val="FF9966"/>
    <a:srgbClr val="FF3300"/>
    <a:srgbClr val="FF9933"/>
    <a:srgbClr val="FFFF99"/>
    <a:srgbClr val="33CC33"/>
    <a:srgbClr val="66FF99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8752" autoAdjust="0"/>
    <p:restoredTop sz="86410" autoAdjust="0"/>
  </p:normalViewPr>
  <p:slideViewPr>
    <p:cSldViewPr snapToGrid="0">
      <p:cViewPr>
        <p:scale>
          <a:sx n="66" d="100"/>
          <a:sy n="66" d="100"/>
        </p:scale>
        <p:origin x="-2034" y="-112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7" d="100"/>
        <a:sy n="107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932" y="-72"/>
      </p:cViewPr>
      <p:guideLst>
        <p:guide orient="horz" pos="2163"/>
        <p:guide pos="29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12397" y="185648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2922" eaLnBrk="0" hangingPunct="0">
              <a:defRPr sz="1400" smtClean="0"/>
            </a:lvl1pPr>
          </a:lstStyle>
          <a:p>
            <a:pPr>
              <a:defRPr/>
            </a:pPr>
            <a:r>
              <a:rPr lang="en-US" smtClean="0"/>
              <a:t>doc.: IEEE 802.11-13/0168r1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147" y="176136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43505" eaLnBrk="0" hangingPunct="0">
              <a:defRPr sz="1400" smtClean="0"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09794" y="8998357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2922" eaLnBrk="0" hangingPunct="0">
              <a:defRPr sz="1200" b="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9001" y="8998357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3505" eaLnBrk="0" hangingPunct="0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078556-1C3A-4E15-A638-4599463C7D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2710" name="Line 6"/>
          <p:cNvSpPr>
            <a:spLocks noChangeShapeType="1"/>
          </p:cNvSpPr>
          <p:nvPr/>
        </p:nvSpPr>
        <p:spPr bwMode="auto">
          <a:xfrm>
            <a:off x="700568" y="386821"/>
            <a:ext cx="560926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577" tIns="45288" rIns="90577" bIns="45288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72711" name="Rectangle 7"/>
          <p:cNvSpPr>
            <a:spLocks noChangeArrowheads="1"/>
          </p:cNvSpPr>
          <p:nvPr/>
        </p:nvSpPr>
        <p:spPr bwMode="auto">
          <a:xfrm>
            <a:off x="700567" y="8998357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3505" eaLnBrk="0" hangingPunct="0"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72712" name="Line 8"/>
          <p:cNvSpPr>
            <a:spLocks noChangeShapeType="1"/>
          </p:cNvSpPr>
          <p:nvPr/>
        </p:nvSpPr>
        <p:spPr bwMode="auto">
          <a:xfrm>
            <a:off x="700568" y="8987260"/>
            <a:ext cx="576705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577" tIns="45288" rIns="90577" bIns="45288" anchor="ctr"/>
          <a:lstStyle/>
          <a:p>
            <a:pPr algn="ctr"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94788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55000" y="95282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2922" eaLnBrk="0" hangingPunct="0">
              <a:defRPr sz="1400" smtClean="0"/>
            </a:lvl1pPr>
          </a:lstStyle>
          <a:p>
            <a:pPr>
              <a:defRPr/>
            </a:pPr>
            <a:r>
              <a:rPr lang="en-US" smtClean="0"/>
              <a:t>doc.: IEEE 802.11-13/0168r1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122" y="95282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2922" eaLnBrk="0" hangingPunct="0">
              <a:defRPr sz="1400" smtClean="0"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50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91" y="4416745"/>
            <a:ext cx="5142222" cy="418369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658" tIns="46527" rIns="94658" bIns="465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308633" y="9003113"/>
            <a:ext cx="2042226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386" lvl="4" algn="r" defTabSz="942922" eaLnBrk="0" hangingPunct="0">
              <a:defRPr sz="1200" b="0"/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032" y="9003113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3505" eaLnBrk="0" hangingPunct="0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ABB55A41-2363-4FF7-B4E6-5952201265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0184" name="Rectangle 8"/>
          <p:cNvSpPr>
            <a:spLocks noChangeArrowheads="1"/>
          </p:cNvSpPr>
          <p:nvPr/>
        </p:nvSpPr>
        <p:spPr bwMode="auto">
          <a:xfrm>
            <a:off x="732124" y="9003113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4636" eaLnBrk="0" hangingPunct="0"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>
            <a:off x="732124" y="8999943"/>
            <a:ext cx="554615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577" tIns="45288" rIns="90577" bIns="45288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>
            <a:off x="654811" y="296457"/>
            <a:ext cx="570078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577" tIns="45288" rIns="90577" bIns="45288" anchor="ctr"/>
          <a:lstStyle/>
          <a:p>
            <a:pPr algn="ctr"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75785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2013</a:t>
            </a:r>
            <a:endParaRPr lang="en-US" sz="140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55000" y="95282"/>
            <a:ext cx="2195858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802.11-13/0168r1</a:t>
            </a:r>
            <a:endParaRPr lang="en-US" sz="1400"/>
          </a:p>
        </p:txBody>
      </p:sp>
      <p:sp>
        <p:nvSpPr>
          <p:cNvPr id="17411" name="Rectangle 3"/>
          <p:cNvSpPr txBox="1">
            <a:spLocks noGrp="1" noChangeArrowheads="1"/>
          </p:cNvSpPr>
          <p:nvPr/>
        </p:nvSpPr>
        <p:spPr bwMode="auto">
          <a:xfrm>
            <a:off x="661122" y="95282"/>
            <a:ext cx="118910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09916" y="9003113"/>
            <a:ext cx="2040943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734" indent="-341734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810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4455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0101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25746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1392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Bruce Kraemer (Marvell)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0624" y="9003113"/>
            <a:ext cx="415178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E45BD789-D7E7-49CC-8921-D1DE3E24E29A}" type="slidenum">
              <a:rPr lang="en-US" sz="1200" b="0"/>
              <a:pPr/>
              <a:t>1</a:t>
            </a:fld>
            <a:endParaRPr lang="en-US" sz="1200" b="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802.11-13/0168r1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3681" y="900311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ABB55A41-2363-4FF7-B4E6-5952201265BE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633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2013</a:t>
            </a:r>
            <a:endParaRPr lang="en-US" sz="1400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55000" y="95282"/>
            <a:ext cx="2195858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802.11-13/0168r1</a:t>
            </a:r>
            <a:endParaRPr lang="en-US" sz="1400"/>
          </a:p>
        </p:txBody>
      </p:sp>
      <p:sp>
        <p:nvSpPr>
          <p:cNvPr id="70659" name="Rectangle 3"/>
          <p:cNvSpPr txBox="1">
            <a:spLocks noGrp="1" noChangeArrowheads="1"/>
          </p:cNvSpPr>
          <p:nvPr/>
        </p:nvSpPr>
        <p:spPr bwMode="auto">
          <a:xfrm>
            <a:off x="661122" y="95282"/>
            <a:ext cx="118910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7066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09916" y="9003113"/>
            <a:ext cx="2040943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734" indent="-341734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810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4455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0101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25746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1392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Bruce Kraemer (Marvell)</a:t>
            </a:r>
          </a:p>
        </p:txBody>
      </p:sp>
      <p:sp>
        <p:nvSpPr>
          <p:cNvPr id="7066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83682" y="9003113"/>
            <a:ext cx="492122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F42C4005-3F5F-4665-98E2-E69A7869924E}" type="slidenum">
              <a:rPr lang="en-US" sz="1200" b="0"/>
              <a:pPr/>
              <a:t>40</a:t>
            </a:fld>
            <a:endParaRPr lang="en-US" sz="1200" b="0"/>
          </a:p>
        </p:txBody>
      </p:sp>
      <p:sp>
        <p:nvSpPr>
          <p:cNvPr id="706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2013</a:t>
            </a:r>
            <a:endParaRPr lang="en-US" sz="1400"/>
          </a:p>
        </p:txBody>
      </p:sp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0625" y="703263"/>
            <a:ext cx="4629150" cy="3473450"/>
          </a:xfrm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72708" name="Header Placeholder 3"/>
          <p:cNvSpPr>
            <a:spLocks noGrp="1"/>
          </p:cNvSpPr>
          <p:nvPr>
            <p:ph type="hdr" sz="quarter"/>
          </p:nvPr>
        </p:nvSpPr>
        <p:spPr>
          <a:xfrm>
            <a:off x="4155000" y="95282"/>
            <a:ext cx="2195858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802.11-13/0168r1</a:t>
            </a:r>
            <a:endParaRPr lang="en-US" sz="1400"/>
          </a:p>
        </p:txBody>
      </p:sp>
      <p:sp>
        <p:nvSpPr>
          <p:cNvPr id="72709" name="Date Placeholder 4"/>
          <p:cNvSpPr txBox="1">
            <a:spLocks noGrp="1"/>
          </p:cNvSpPr>
          <p:nvPr/>
        </p:nvSpPr>
        <p:spPr bwMode="auto">
          <a:xfrm>
            <a:off x="661122" y="95282"/>
            <a:ext cx="118910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72710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540748" y="9003113"/>
            <a:ext cx="1810111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734" indent="-341734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810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4455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0101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25746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1392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Andrew Myles, Cisco</a:t>
            </a:r>
          </a:p>
        </p:txBody>
      </p:sp>
      <p:sp>
        <p:nvSpPr>
          <p:cNvPr id="7271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83682" y="9003113"/>
            <a:ext cx="492122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D6082DD4-69D3-49C5-BA88-19B4AF142FF5}" type="slidenum">
              <a:rPr lang="en-US" sz="1200" b="0"/>
              <a:pPr/>
              <a:t>41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802.11-13/0168r1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3680" y="9003113"/>
            <a:ext cx="49212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ABB55A41-2363-4FF7-B4E6-5952201265BE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765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2013</a:t>
            </a:r>
            <a:endParaRPr lang="en-US" sz="1400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55000" y="95282"/>
            <a:ext cx="2195858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802.11-13/0168r1</a:t>
            </a:r>
            <a:endParaRPr lang="en-US" sz="1400"/>
          </a:p>
        </p:txBody>
      </p:sp>
      <p:sp>
        <p:nvSpPr>
          <p:cNvPr id="81923" name="Rectangle 3"/>
          <p:cNvSpPr txBox="1">
            <a:spLocks noGrp="1" noChangeArrowheads="1"/>
          </p:cNvSpPr>
          <p:nvPr/>
        </p:nvSpPr>
        <p:spPr bwMode="auto">
          <a:xfrm>
            <a:off x="661122" y="95282"/>
            <a:ext cx="118910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8192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09916" y="9003113"/>
            <a:ext cx="2040943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734" indent="-341734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810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4455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0101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25746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1392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Bruce Kraemer (Marvell)</a:t>
            </a:r>
          </a:p>
        </p:txBody>
      </p:sp>
      <p:sp>
        <p:nvSpPr>
          <p:cNvPr id="819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83682" y="9003113"/>
            <a:ext cx="492122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A9EF70F8-095F-4220-8B24-3CCEAB82CF09}" type="slidenum">
              <a:rPr lang="en-US" sz="1200" b="0"/>
              <a:pPr/>
              <a:t>43</a:t>
            </a:fld>
            <a:endParaRPr lang="en-US" sz="1200" b="0"/>
          </a:p>
        </p:txBody>
      </p:sp>
      <p:sp>
        <p:nvSpPr>
          <p:cNvPr id="819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2013</a:t>
            </a:r>
            <a:endParaRPr lang="en-US" sz="1400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55000" y="95282"/>
            <a:ext cx="2195858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802.11-13/0168r1</a:t>
            </a:r>
            <a:endParaRPr lang="en-US" sz="1400"/>
          </a:p>
        </p:txBody>
      </p:sp>
      <p:sp>
        <p:nvSpPr>
          <p:cNvPr id="83971" name="Rectangle 3"/>
          <p:cNvSpPr txBox="1">
            <a:spLocks noGrp="1" noChangeArrowheads="1"/>
          </p:cNvSpPr>
          <p:nvPr/>
        </p:nvSpPr>
        <p:spPr bwMode="auto">
          <a:xfrm>
            <a:off x="661122" y="95282"/>
            <a:ext cx="118910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8397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09916" y="9003113"/>
            <a:ext cx="2040943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734" indent="-341734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810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4455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0101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25746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1392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Bruce Kraemer (Marvell)</a:t>
            </a:r>
          </a:p>
        </p:txBody>
      </p:sp>
      <p:sp>
        <p:nvSpPr>
          <p:cNvPr id="839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83682" y="9003113"/>
            <a:ext cx="492122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96E07C6B-0B5C-4F8B-AF92-7FF4F800ABD9}" type="slidenum">
              <a:rPr lang="en-US" sz="1200" b="0"/>
              <a:pPr/>
              <a:t>45</a:t>
            </a:fld>
            <a:endParaRPr lang="en-US" sz="1200" b="0"/>
          </a:p>
        </p:txBody>
      </p:sp>
      <p:sp>
        <p:nvSpPr>
          <p:cNvPr id="839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802.11-13/0168r1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3681" y="900311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ABB55A41-2363-4FF7-B4E6-5952201265BE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6921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2013</a:t>
            </a:r>
            <a:endParaRPr lang="en-US" sz="1400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55000" y="95282"/>
            <a:ext cx="2195858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802.11-13/0168r1</a:t>
            </a:r>
            <a:endParaRPr lang="en-US" sz="1400"/>
          </a:p>
        </p:txBody>
      </p:sp>
      <p:sp>
        <p:nvSpPr>
          <p:cNvPr id="19459" name="Rectangle 3"/>
          <p:cNvSpPr txBox="1">
            <a:spLocks noGrp="1" noChangeArrowheads="1"/>
          </p:cNvSpPr>
          <p:nvPr/>
        </p:nvSpPr>
        <p:spPr bwMode="auto">
          <a:xfrm>
            <a:off x="661122" y="95282"/>
            <a:ext cx="118910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09916" y="9003113"/>
            <a:ext cx="2040943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734" indent="-341734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810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4455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0101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25746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1392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Bruce Kraemer (Marvell)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0624" y="9003113"/>
            <a:ext cx="415178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52BEB48A-F2B2-4DC9-B48F-7362793BC5C1}" type="slidenum">
              <a:rPr lang="en-US" sz="1200" b="0"/>
              <a:pPr/>
              <a:t>2</a:t>
            </a:fld>
            <a:endParaRPr lang="en-US" sz="1200" b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1121" y="95282"/>
            <a:ext cx="920060" cy="215444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March 2013</a:t>
            </a:r>
          </a:p>
        </p:txBody>
      </p:sp>
      <p:sp>
        <p:nvSpPr>
          <p:cNvPr id="25602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5604" name="Header Placeholder 3"/>
          <p:cNvSpPr>
            <a:spLocks noGrp="1"/>
          </p:cNvSpPr>
          <p:nvPr>
            <p:ph type="hdr" sz="quarter"/>
          </p:nvPr>
        </p:nvSpPr>
        <p:spPr>
          <a:xfrm>
            <a:off x="4155002" y="95282"/>
            <a:ext cx="2195858" cy="215444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802.11-13/0168r1</a:t>
            </a:r>
            <a:endParaRPr lang="en-US" smtClean="0"/>
          </a:p>
        </p:txBody>
      </p:sp>
      <p:sp>
        <p:nvSpPr>
          <p:cNvPr id="25605" name="Date Placeholder 4"/>
          <p:cNvSpPr txBox="1">
            <a:spLocks noGrp="1"/>
          </p:cNvSpPr>
          <p:nvPr/>
        </p:nvSpPr>
        <p:spPr bwMode="auto">
          <a:xfrm>
            <a:off x="661122" y="95282"/>
            <a:ext cx="118910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2933" eaLnBrk="0" hangingPunct="0"/>
            <a:r>
              <a:rPr lang="en-US" sz="1400"/>
              <a:t>November 2011</a:t>
            </a:r>
          </a:p>
        </p:txBody>
      </p:sp>
      <p:sp>
        <p:nvSpPr>
          <p:cNvPr id="2560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308633" y="9003113"/>
            <a:ext cx="2042226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2560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360625" y="9003113"/>
            <a:ext cx="415178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2933"/>
            <a:r>
              <a:rPr lang="en-US" smtClean="0"/>
              <a:t>Page </a:t>
            </a:r>
            <a:fld id="{41300B6B-B988-4E96-8F5F-FFB9E837AEEF}" type="slidenum">
              <a:rPr lang="en-US" smtClean="0"/>
              <a:pPr defTabSz="942933"/>
              <a:t>9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1121" y="95282"/>
            <a:ext cx="920060" cy="215444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March 2013</a:t>
            </a:r>
          </a:p>
        </p:txBody>
      </p:sp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7652" name="Header Placeholder 3"/>
          <p:cNvSpPr>
            <a:spLocks noGrp="1"/>
          </p:cNvSpPr>
          <p:nvPr>
            <p:ph type="hdr" sz="quarter"/>
          </p:nvPr>
        </p:nvSpPr>
        <p:spPr>
          <a:xfrm>
            <a:off x="4155002" y="95282"/>
            <a:ext cx="2195858" cy="215444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802.11-13/0168r1</a:t>
            </a:r>
            <a:endParaRPr lang="en-US" smtClean="0"/>
          </a:p>
        </p:txBody>
      </p:sp>
      <p:sp>
        <p:nvSpPr>
          <p:cNvPr id="27653" name="Date Placeholder 4"/>
          <p:cNvSpPr txBox="1">
            <a:spLocks noGrp="1"/>
          </p:cNvSpPr>
          <p:nvPr/>
        </p:nvSpPr>
        <p:spPr bwMode="auto">
          <a:xfrm>
            <a:off x="661122" y="95282"/>
            <a:ext cx="118910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2933" eaLnBrk="0" hangingPunct="0"/>
            <a:r>
              <a:rPr lang="en-US" sz="1400"/>
              <a:t>November 2011</a:t>
            </a:r>
          </a:p>
        </p:txBody>
      </p:sp>
      <p:sp>
        <p:nvSpPr>
          <p:cNvPr id="27654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308633" y="9003113"/>
            <a:ext cx="2042226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2765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83681" y="9003113"/>
            <a:ext cx="492122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2933"/>
            <a:r>
              <a:rPr lang="en-US" smtClean="0"/>
              <a:t>Page </a:t>
            </a:r>
            <a:fld id="{C203DFCC-51D3-4708-9D5D-0538E7E52D07}" type="slidenum">
              <a:rPr lang="en-US" smtClean="0"/>
              <a:pPr defTabSz="942933"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802.11-13/0168r1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3681" y="900311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ABB55A41-2363-4FF7-B4E6-5952201265B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3982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802.11-13/0168r1</a:t>
            </a:r>
            <a:endParaRPr lang="en-US" sz="14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1122" y="95280"/>
            <a:ext cx="920060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2013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20011" y="9003113"/>
            <a:ext cx="263084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83680" y="9003113"/>
            <a:ext cx="4921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7258FC6C-091A-4D99-97E3-66DEF2AD2CB3}" type="slidenum">
              <a:rPr lang="en-US" sz="1200" b="0" smtClean="0"/>
              <a:pPr/>
              <a:t>17</a:t>
            </a:fld>
            <a:endParaRPr lang="en-US" sz="1200" b="0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802.11-13/0168r1</a:t>
            </a:r>
            <a:endParaRPr lang="en-US" sz="140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1122" y="95280"/>
            <a:ext cx="920060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2013</a:t>
            </a:r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20011" y="9003113"/>
            <a:ext cx="263084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765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83680" y="9003113"/>
            <a:ext cx="4921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C7DB4A5B-2A42-4C02-9664-22FAD6E43AE6}" type="slidenum">
              <a:rPr lang="en-US" sz="1200" b="0" smtClean="0"/>
              <a:pPr/>
              <a:t>18</a:t>
            </a:fld>
            <a:endParaRPr lang="en-US" sz="1200" b="0" smtClean="0"/>
          </a:p>
        </p:txBody>
      </p:sp>
      <p:sp>
        <p:nvSpPr>
          <p:cNvPr id="276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2013</a:t>
            </a:r>
            <a:endParaRPr lang="en-US" sz="1400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55000" y="95282"/>
            <a:ext cx="2195858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802.11-13/0168r1</a:t>
            </a:r>
            <a:endParaRPr lang="en-US" sz="1400"/>
          </a:p>
        </p:txBody>
      </p:sp>
      <p:sp>
        <p:nvSpPr>
          <p:cNvPr id="52227" name="Rectangle 3"/>
          <p:cNvSpPr txBox="1">
            <a:spLocks noGrp="1" noChangeArrowheads="1"/>
          </p:cNvSpPr>
          <p:nvPr/>
        </p:nvSpPr>
        <p:spPr bwMode="auto">
          <a:xfrm>
            <a:off x="661122" y="95282"/>
            <a:ext cx="118910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522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09916" y="9003113"/>
            <a:ext cx="2040943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734" indent="-341734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810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4455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0101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25746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1392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Bruce Kraemer (Marvell)</a:t>
            </a:r>
          </a:p>
        </p:txBody>
      </p:sp>
      <p:sp>
        <p:nvSpPr>
          <p:cNvPr id="5222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83682" y="9003113"/>
            <a:ext cx="492122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77EC9F2F-741B-4DEE-8797-BA00E4F3D4F3}" type="slidenum">
              <a:rPr lang="en-US" sz="1200" b="0"/>
              <a:pPr/>
              <a:t>27</a:t>
            </a:fld>
            <a:endParaRPr lang="en-US" sz="1200" b="0"/>
          </a:p>
        </p:txBody>
      </p:sp>
      <p:sp>
        <p:nvSpPr>
          <p:cNvPr id="522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2013</a:t>
            </a:r>
            <a:endParaRPr lang="en-US" sz="1400"/>
          </a:p>
        </p:txBody>
      </p:sp>
      <p:sp>
        <p:nvSpPr>
          <p:cNvPr id="64514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64516" name="Header Placeholder 3"/>
          <p:cNvSpPr>
            <a:spLocks noGrp="1"/>
          </p:cNvSpPr>
          <p:nvPr>
            <p:ph type="hdr" sz="quarter"/>
          </p:nvPr>
        </p:nvSpPr>
        <p:spPr>
          <a:xfrm>
            <a:off x="4155000" y="95282"/>
            <a:ext cx="2195858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802.11-13/0168r1</a:t>
            </a:r>
            <a:endParaRPr lang="en-US" sz="1400"/>
          </a:p>
        </p:txBody>
      </p:sp>
      <p:sp>
        <p:nvSpPr>
          <p:cNvPr id="64517" name="Date Placeholder 4"/>
          <p:cNvSpPr txBox="1">
            <a:spLocks noGrp="1"/>
          </p:cNvSpPr>
          <p:nvPr/>
        </p:nvSpPr>
        <p:spPr bwMode="auto">
          <a:xfrm>
            <a:off x="661122" y="95282"/>
            <a:ext cx="118910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64518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309916" y="9003113"/>
            <a:ext cx="2040943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734" indent="-341734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810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4455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0101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25746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1392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Bruce Kraemer (Marvell)</a:t>
            </a:r>
          </a:p>
        </p:txBody>
      </p:sp>
      <p:sp>
        <p:nvSpPr>
          <p:cNvPr id="64519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83682" y="9003113"/>
            <a:ext cx="492122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4E44476F-A137-4586-B866-C75BB669FE3D}" type="slidenum">
              <a:rPr lang="en-US" sz="1200" b="0"/>
              <a:pPr/>
              <a:t>30</a:t>
            </a:fld>
            <a:endParaRPr lang="en-US" sz="1200" b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15A0CEB-573A-4C5B-B96E-9F988F65BE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243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4A103C-95A1-4F98-86E3-4AC6B2ED6C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929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4EE9B48-E8B0-4388-B2E0-961FE42F0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592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9885DD7-3821-4FFE-BF8D-81AF824CE2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355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AEAD36-1DF0-4BD8-97EF-26BDB0C08C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29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16E056-741C-471B-B835-4AEE309D79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780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694D38-305E-44E0-93FC-17A03AB5D0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972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6F17C2-4CCD-4DA3-9E5C-4DA81EE099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041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889F155-C5C9-454B-A5D2-E54828640D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21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6A797FB-F421-47F0-8EC2-CE2059B949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849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B3D312F-790B-4327-8E5D-C520810C8F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465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3ACE81-C911-4801-93D7-DFC0697A5B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716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smtClean="0"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78600" y="6475413"/>
            <a:ext cx="19653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CB99B2B-AF85-4893-959A-4850BB0805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948644" y="311964"/>
            <a:ext cx="3398431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/>
              <a:t>doc.: IEEE </a:t>
            </a:r>
            <a:r>
              <a:rPr lang="en-US" sz="1800" dirty="0" smtClean="0"/>
              <a:t>802.11-13/0168r1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Meetings/Meeting_Plan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Meetings/Meeting_Plan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Excel_Binary_Worksheet1.xlsb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m.nielsen@ieee.org" TargetMode="External"/><Relationship Id="rId2" Type="http://schemas.openxmlformats.org/officeDocument/2006/relationships/hyperlink" Target="http://whatis.com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802_tutorials/2013-03/8021-IETF-tutorial-final.pdf" TargetMode="External"/><Relationship Id="rId2" Type="http://schemas.openxmlformats.org/officeDocument/2006/relationships/hyperlink" Target="http://ieee802.org/Tutorials.s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eee802.org/802_tutorials/2013-03/802-0313-TUTORIAL%20SECTIONS-Mar17.pdf" TargetMode="External"/><Relationship Id="rId4" Type="http://schemas.openxmlformats.org/officeDocument/2006/relationships/hyperlink" Target="https://mentor.ieee.org/802.11/dcn/13/11-13-0282-00-0000-802-5-ghz-tutorial.pptx" TargetMode="Externa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Meetings/Meeting_Plan.html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b/patents/pat802_11.html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b/patents/pat802_11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gate.htm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standards.ieee.org/about/get/802/802.11.html" TargetMode="Externa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Meetings/Meeting_Plan.html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Meetings/Meeting_Plan.html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ewcenturyhotel.com.cn/indexen.html" TargetMode="Externa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3/NGBASET/5C_020813_NGBT.pdf" TargetMode="External"/><Relationship Id="rId3" Type="http://schemas.openxmlformats.org/officeDocument/2006/relationships/hyperlink" Target="http://ieee802.org/1/files/public/docs2013/new-p802-1Qcb-draft-par-0113.pdf" TargetMode="External"/><Relationship Id="rId7" Type="http://schemas.openxmlformats.org/officeDocument/2006/relationships/hyperlink" Target="http://www.ieee802.org/3/NGBASET/P802_3bq_PAR_Detail.pdf" TargetMode="External"/><Relationship Id="rId2" Type="http://schemas.openxmlformats.org/officeDocument/2006/relationships/hyperlink" Target="http://ieee802.org/1/files/public/docs2013/p802-par-modification-0113l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eee802.org/3/bm/P8023bm_5Criteria_1112.pdf" TargetMode="External"/><Relationship Id="rId5" Type="http://schemas.openxmlformats.org/officeDocument/2006/relationships/hyperlink" Target="http://www.ieee802.org/3/bm/public/jan13/P802_3bm_PAR_0113.pdf" TargetMode="External"/><Relationship Id="rId4" Type="http://schemas.openxmlformats.org/officeDocument/2006/relationships/hyperlink" Target="http://ieee802.org/1/files/public/docs2013/new-p802-1Qcb-draft-5c-0113.pdf" TargetMode="External"/><Relationship Id="rId9" Type="http://schemas.openxmlformats.org/officeDocument/2006/relationships/hyperlink" Target="http://ieee802.org/15/pending.html" TargetMode="Externa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904E5C1E-A54F-41BC-BA0B-32D74731848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16387" name="Text Box 326"/>
          <p:cNvSpPr txBox="1">
            <a:spLocks noChangeArrowheads="1"/>
          </p:cNvSpPr>
          <p:nvPr/>
        </p:nvSpPr>
        <p:spPr bwMode="auto">
          <a:xfrm>
            <a:off x="5311775" y="2330450"/>
            <a:ext cx="1176338" cy="5222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0"/>
              <a:t>+1 (321)</a:t>
            </a:r>
            <a:br>
              <a:rPr lang="en-US" sz="1400" b="0"/>
            </a:br>
            <a:r>
              <a:rPr lang="en-US" sz="1400" b="0"/>
              <a:t>751-3958</a:t>
            </a:r>
          </a:p>
        </p:txBody>
      </p:sp>
      <p:sp>
        <p:nvSpPr>
          <p:cNvPr id="16388" name="Text Box 320"/>
          <p:cNvSpPr txBox="1">
            <a:spLocks noChangeArrowheads="1"/>
          </p:cNvSpPr>
          <p:nvPr/>
        </p:nvSpPr>
        <p:spPr bwMode="auto">
          <a:xfrm>
            <a:off x="3489325" y="2311400"/>
            <a:ext cx="18796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0"/>
              <a:t>5488 Marvell Lane,</a:t>
            </a:r>
          </a:p>
          <a:p>
            <a:pPr eaLnBrk="0" hangingPunct="0"/>
            <a:r>
              <a:rPr lang="en-US" sz="1400" b="0"/>
              <a:t>Santa Clara, CA, 95054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688975" y="2068513"/>
            <a:ext cx="60325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Name</a:t>
            </a:r>
            <a:endParaRPr lang="en-US" b="0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1300163" y="2068513"/>
            <a:ext cx="60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2201863" y="2068513"/>
            <a:ext cx="1008062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Company</a:t>
            </a:r>
            <a:endParaRPr lang="en-US" b="0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3219450" y="2068513"/>
            <a:ext cx="60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3625850" y="2068513"/>
            <a:ext cx="84455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Address</a:t>
            </a:r>
            <a:endParaRPr lang="en-US" b="0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4479925" y="2068513"/>
            <a:ext cx="60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5380038" y="2068513"/>
            <a:ext cx="6445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Phone</a:t>
            </a:r>
            <a:endParaRPr lang="en-US" b="0"/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6030913" y="2068513"/>
            <a:ext cx="60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6640513" y="2068513"/>
            <a:ext cx="56197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email</a:t>
            </a:r>
            <a:endParaRPr lang="en-US" b="0"/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7208838" y="2068513"/>
            <a:ext cx="60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620713" y="20574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>
            <a:off x="620713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>
            <a:off x="620713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Rectangle 18"/>
          <p:cNvSpPr>
            <a:spLocks noChangeArrowheads="1"/>
          </p:cNvSpPr>
          <p:nvPr/>
        </p:nvSpPr>
        <p:spPr bwMode="auto">
          <a:xfrm>
            <a:off x="620713" y="20574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620713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>
            <a:off x="620713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5" name="Rectangle 21"/>
          <p:cNvSpPr>
            <a:spLocks noChangeArrowheads="1"/>
          </p:cNvSpPr>
          <p:nvPr/>
        </p:nvSpPr>
        <p:spPr bwMode="auto">
          <a:xfrm>
            <a:off x="627063" y="2057400"/>
            <a:ext cx="1506537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06" name="Line 22"/>
          <p:cNvSpPr>
            <a:spLocks noChangeShapeType="1"/>
          </p:cNvSpPr>
          <p:nvPr/>
        </p:nvSpPr>
        <p:spPr bwMode="auto">
          <a:xfrm>
            <a:off x="627063" y="2057400"/>
            <a:ext cx="150653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7" name="Rectangle 23"/>
          <p:cNvSpPr>
            <a:spLocks noChangeArrowheads="1"/>
          </p:cNvSpPr>
          <p:nvPr/>
        </p:nvSpPr>
        <p:spPr bwMode="auto">
          <a:xfrm>
            <a:off x="2133600" y="20574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08" name="Line 24"/>
          <p:cNvSpPr>
            <a:spLocks noChangeShapeType="1"/>
          </p:cNvSpPr>
          <p:nvPr/>
        </p:nvSpPr>
        <p:spPr bwMode="auto">
          <a:xfrm>
            <a:off x="2133600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9" name="Line 25"/>
          <p:cNvSpPr>
            <a:spLocks noChangeShapeType="1"/>
          </p:cNvSpPr>
          <p:nvPr/>
        </p:nvSpPr>
        <p:spPr bwMode="auto">
          <a:xfrm>
            <a:off x="2133600" y="2057400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0" name="Rectangle 26"/>
          <p:cNvSpPr>
            <a:spLocks noChangeArrowheads="1"/>
          </p:cNvSpPr>
          <p:nvPr/>
        </p:nvSpPr>
        <p:spPr bwMode="auto">
          <a:xfrm>
            <a:off x="2139950" y="2057400"/>
            <a:ext cx="1417638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11" name="Line 27"/>
          <p:cNvSpPr>
            <a:spLocks noChangeShapeType="1"/>
          </p:cNvSpPr>
          <p:nvPr/>
        </p:nvSpPr>
        <p:spPr bwMode="auto">
          <a:xfrm>
            <a:off x="2139950" y="2057400"/>
            <a:ext cx="141763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2" name="Rectangle 28"/>
          <p:cNvSpPr>
            <a:spLocks noChangeArrowheads="1"/>
          </p:cNvSpPr>
          <p:nvPr/>
        </p:nvSpPr>
        <p:spPr bwMode="auto">
          <a:xfrm>
            <a:off x="3557588" y="20574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13" name="Line 29"/>
          <p:cNvSpPr>
            <a:spLocks noChangeShapeType="1"/>
          </p:cNvSpPr>
          <p:nvPr/>
        </p:nvSpPr>
        <p:spPr bwMode="auto">
          <a:xfrm>
            <a:off x="3557588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4" name="Line 30"/>
          <p:cNvSpPr>
            <a:spLocks noChangeShapeType="1"/>
          </p:cNvSpPr>
          <p:nvPr/>
        </p:nvSpPr>
        <p:spPr bwMode="auto">
          <a:xfrm>
            <a:off x="3557588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5" name="Rectangle 31"/>
          <p:cNvSpPr>
            <a:spLocks noChangeArrowheads="1"/>
          </p:cNvSpPr>
          <p:nvPr/>
        </p:nvSpPr>
        <p:spPr bwMode="auto">
          <a:xfrm>
            <a:off x="3563938" y="2057400"/>
            <a:ext cx="1747837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16" name="Line 32"/>
          <p:cNvSpPr>
            <a:spLocks noChangeShapeType="1"/>
          </p:cNvSpPr>
          <p:nvPr/>
        </p:nvSpPr>
        <p:spPr bwMode="auto">
          <a:xfrm>
            <a:off x="3563938" y="2057400"/>
            <a:ext cx="174783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7" name="Rectangle 33"/>
          <p:cNvSpPr>
            <a:spLocks noChangeArrowheads="1"/>
          </p:cNvSpPr>
          <p:nvPr/>
        </p:nvSpPr>
        <p:spPr bwMode="auto">
          <a:xfrm>
            <a:off x="5311775" y="2057400"/>
            <a:ext cx="4763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18" name="Line 34"/>
          <p:cNvSpPr>
            <a:spLocks noChangeShapeType="1"/>
          </p:cNvSpPr>
          <p:nvPr/>
        </p:nvSpPr>
        <p:spPr bwMode="auto">
          <a:xfrm>
            <a:off x="5311775" y="2057400"/>
            <a:ext cx="476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9" name="Line 35"/>
          <p:cNvSpPr>
            <a:spLocks noChangeShapeType="1"/>
          </p:cNvSpPr>
          <p:nvPr/>
        </p:nvSpPr>
        <p:spPr bwMode="auto">
          <a:xfrm>
            <a:off x="5311775" y="2057400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0" name="Rectangle 36"/>
          <p:cNvSpPr>
            <a:spLocks noChangeArrowheads="1"/>
          </p:cNvSpPr>
          <p:nvPr/>
        </p:nvSpPr>
        <p:spPr bwMode="auto">
          <a:xfrm>
            <a:off x="5316538" y="2057400"/>
            <a:ext cx="1255712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21" name="Line 37"/>
          <p:cNvSpPr>
            <a:spLocks noChangeShapeType="1"/>
          </p:cNvSpPr>
          <p:nvPr/>
        </p:nvSpPr>
        <p:spPr bwMode="auto">
          <a:xfrm>
            <a:off x="5316538" y="2057400"/>
            <a:ext cx="1255712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2" name="Rectangle 38"/>
          <p:cNvSpPr>
            <a:spLocks noChangeArrowheads="1"/>
          </p:cNvSpPr>
          <p:nvPr/>
        </p:nvSpPr>
        <p:spPr bwMode="auto">
          <a:xfrm>
            <a:off x="6572250" y="20574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23" name="Line 39"/>
          <p:cNvSpPr>
            <a:spLocks noChangeShapeType="1"/>
          </p:cNvSpPr>
          <p:nvPr/>
        </p:nvSpPr>
        <p:spPr bwMode="auto">
          <a:xfrm>
            <a:off x="6572250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4" name="Line 40"/>
          <p:cNvSpPr>
            <a:spLocks noChangeShapeType="1"/>
          </p:cNvSpPr>
          <p:nvPr/>
        </p:nvSpPr>
        <p:spPr bwMode="auto">
          <a:xfrm>
            <a:off x="6572250" y="2057400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5" name="Rectangle 41"/>
          <p:cNvSpPr>
            <a:spLocks noChangeArrowheads="1"/>
          </p:cNvSpPr>
          <p:nvPr/>
        </p:nvSpPr>
        <p:spPr bwMode="auto">
          <a:xfrm>
            <a:off x="6578600" y="2057400"/>
            <a:ext cx="1690688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26" name="Line 42"/>
          <p:cNvSpPr>
            <a:spLocks noChangeShapeType="1"/>
          </p:cNvSpPr>
          <p:nvPr/>
        </p:nvSpPr>
        <p:spPr bwMode="auto">
          <a:xfrm>
            <a:off x="6578600" y="2057400"/>
            <a:ext cx="169068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7" name="Rectangle 43"/>
          <p:cNvSpPr>
            <a:spLocks noChangeArrowheads="1"/>
          </p:cNvSpPr>
          <p:nvPr/>
        </p:nvSpPr>
        <p:spPr bwMode="auto">
          <a:xfrm>
            <a:off x="8269288" y="20574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28" name="Line 44"/>
          <p:cNvSpPr>
            <a:spLocks noChangeShapeType="1"/>
          </p:cNvSpPr>
          <p:nvPr/>
        </p:nvSpPr>
        <p:spPr bwMode="auto">
          <a:xfrm>
            <a:off x="8269288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9" name="Line 45"/>
          <p:cNvSpPr>
            <a:spLocks noChangeShapeType="1"/>
          </p:cNvSpPr>
          <p:nvPr/>
        </p:nvSpPr>
        <p:spPr bwMode="auto">
          <a:xfrm>
            <a:off x="8269288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0" name="Rectangle 46"/>
          <p:cNvSpPr>
            <a:spLocks noChangeArrowheads="1"/>
          </p:cNvSpPr>
          <p:nvPr/>
        </p:nvSpPr>
        <p:spPr bwMode="auto">
          <a:xfrm>
            <a:off x="8269288" y="20574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31" name="Line 47"/>
          <p:cNvSpPr>
            <a:spLocks noChangeShapeType="1"/>
          </p:cNvSpPr>
          <p:nvPr/>
        </p:nvSpPr>
        <p:spPr bwMode="auto">
          <a:xfrm>
            <a:off x="8269288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2" name="Line 48"/>
          <p:cNvSpPr>
            <a:spLocks noChangeShapeType="1"/>
          </p:cNvSpPr>
          <p:nvPr/>
        </p:nvSpPr>
        <p:spPr bwMode="auto">
          <a:xfrm>
            <a:off x="8269288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3" name="Rectangle 49"/>
          <p:cNvSpPr>
            <a:spLocks noChangeArrowheads="1"/>
          </p:cNvSpPr>
          <p:nvPr/>
        </p:nvSpPr>
        <p:spPr bwMode="auto">
          <a:xfrm>
            <a:off x="620713" y="2063750"/>
            <a:ext cx="6350" cy="3270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34" name="Line 50"/>
          <p:cNvSpPr>
            <a:spLocks noChangeShapeType="1"/>
          </p:cNvSpPr>
          <p:nvPr/>
        </p:nvSpPr>
        <p:spPr bwMode="auto">
          <a:xfrm>
            <a:off x="620713" y="2063750"/>
            <a:ext cx="1587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5" name="Rectangle 51"/>
          <p:cNvSpPr>
            <a:spLocks noChangeArrowheads="1"/>
          </p:cNvSpPr>
          <p:nvPr/>
        </p:nvSpPr>
        <p:spPr bwMode="auto">
          <a:xfrm>
            <a:off x="2133600" y="2063750"/>
            <a:ext cx="6350" cy="3270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36" name="Line 52"/>
          <p:cNvSpPr>
            <a:spLocks noChangeShapeType="1"/>
          </p:cNvSpPr>
          <p:nvPr/>
        </p:nvSpPr>
        <p:spPr bwMode="auto">
          <a:xfrm>
            <a:off x="2133600" y="2063750"/>
            <a:ext cx="1588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7" name="Rectangle 53"/>
          <p:cNvSpPr>
            <a:spLocks noChangeArrowheads="1"/>
          </p:cNvSpPr>
          <p:nvPr/>
        </p:nvSpPr>
        <p:spPr bwMode="auto">
          <a:xfrm>
            <a:off x="3557588" y="2063750"/>
            <a:ext cx="6350" cy="3270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38" name="Line 54"/>
          <p:cNvSpPr>
            <a:spLocks noChangeShapeType="1"/>
          </p:cNvSpPr>
          <p:nvPr/>
        </p:nvSpPr>
        <p:spPr bwMode="auto">
          <a:xfrm>
            <a:off x="3557588" y="2063750"/>
            <a:ext cx="1587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9" name="Rectangle 55"/>
          <p:cNvSpPr>
            <a:spLocks noChangeArrowheads="1"/>
          </p:cNvSpPr>
          <p:nvPr/>
        </p:nvSpPr>
        <p:spPr bwMode="auto">
          <a:xfrm>
            <a:off x="5311775" y="2063750"/>
            <a:ext cx="4763" cy="3270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40" name="Line 56"/>
          <p:cNvSpPr>
            <a:spLocks noChangeShapeType="1"/>
          </p:cNvSpPr>
          <p:nvPr/>
        </p:nvSpPr>
        <p:spPr bwMode="auto">
          <a:xfrm>
            <a:off x="5311775" y="2063750"/>
            <a:ext cx="1588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1" name="Rectangle 57"/>
          <p:cNvSpPr>
            <a:spLocks noChangeArrowheads="1"/>
          </p:cNvSpPr>
          <p:nvPr/>
        </p:nvSpPr>
        <p:spPr bwMode="auto">
          <a:xfrm>
            <a:off x="6572250" y="2063750"/>
            <a:ext cx="6350" cy="3270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42" name="Line 58"/>
          <p:cNvSpPr>
            <a:spLocks noChangeShapeType="1"/>
          </p:cNvSpPr>
          <p:nvPr/>
        </p:nvSpPr>
        <p:spPr bwMode="auto">
          <a:xfrm>
            <a:off x="6572250" y="2063750"/>
            <a:ext cx="1588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3" name="Rectangle 59"/>
          <p:cNvSpPr>
            <a:spLocks noChangeArrowheads="1"/>
          </p:cNvSpPr>
          <p:nvPr/>
        </p:nvSpPr>
        <p:spPr bwMode="auto">
          <a:xfrm>
            <a:off x="8269288" y="2063750"/>
            <a:ext cx="6350" cy="3270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44" name="Line 60"/>
          <p:cNvSpPr>
            <a:spLocks noChangeShapeType="1"/>
          </p:cNvSpPr>
          <p:nvPr/>
        </p:nvSpPr>
        <p:spPr bwMode="auto">
          <a:xfrm>
            <a:off x="8269288" y="2063750"/>
            <a:ext cx="1587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5" name="Rectangle 61"/>
          <p:cNvSpPr>
            <a:spLocks noChangeArrowheads="1"/>
          </p:cNvSpPr>
          <p:nvPr/>
        </p:nvSpPr>
        <p:spPr bwMode="auto">
          <a:xfrm>
            <a:off x="688975" y="2400300"/>
            <a:ext cx="11668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b="0">
                <a:solidFill>
                  <a:srgbClr val="000000"/>
                </a:solidFill>
              </a:rPr>
              <a:t>Bruce Kraemer</a:t>
            </a:r>
            <a:endParaRPr lang="en-US" b="0"/>
          </a:p>
        </p:txBody>
      </p:sp>
      <p:sp>
        <p:nvSpPr>
          <p:cNvPr id="16446" name="Rectangle 62"/>
          <p:cNvSpPr>
            <a:spLocks noChangeArrowheads="1"/>
          </p:cNvSpPr>
          <p:nvPr/>
        </p:nvSpPr>
        <p:spPr bwMode="auto">
          <a:xfrm>
            <a:off x="1882775" y="2400300"/>
            <a:ext cx="476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b="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447" name="Rectangle 63"/>
          <p:cNvSpPr>
            <a:spLocks noChangeArrowheads="1"/>
          </p:cNvSpPr>
          <p:nvPr/>
        </p:nvSpPr>
        <p:spPr bwMode="auto">
          <a:xfrm>
            <a:off x="2201863" y="2400300"/>
            <a:ext cx="6016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b="0">
                <a:solidFill>
                  <a:srgbClr val="000000"/>
                </a:solidFill>
              </a:rPr>
              <a:t>Marvell</a:t>
            </a:r>
            <a:endParaRPr lang="en-US" b="0"/>
          </a:p>
        </p:txBody>
      </p:sp>
      <p:sp>
        <p:nvSpPr>
          <p:cNvPr id="16448" name="Rectangle 64"/>
          <p:cNvSpPr>
            <a:spLocks noChangeArrowheads="1"/>
          </p:cNvSpPr>
          <p:nvPr/>
        </p:nvSpPr>
        <p:spPr bwMode="auto">
          <a:xfrm>
            <a:off x="2817813" y="2400300"/>
            <a:ext cx="476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b="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449" name="Rectangle 65"/>
          <p:cNvSpPr>
            <a:spLocks noChangeArrowheads="1"/>
          </p:cNvSpPr>
          <p:nvPr/>
        </p:nvSpPr>
        <p:spPr bwMode="auto">
          <a:xfrm>
            <a:off x="3625850" y="2398713"/>
            <a:ext cx="444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400" b="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450" name="Rectangle 75"/>
          <p:cNvSpPr>
            <a:spLocks noChangeArrowheads="1"/>
          </p:cNvSpPr>
          <p:nvPr/>
        </p:nvSpPr>
        <p:spPr bwMode="auto">
          <a:xfrm>
            <a:off x="6640513" y="2398713"/>
            <a:ext cx="71755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b="0">
                <a:solidFill>
                  <a:srgbClr val="000000"/>
                </a:solidFill>
              </a:rPr>
              <a:t>bkraemer@</a:t>
            </a:r>
            <a:endParaRPr lang="en-US" b="0"/>
          </a:p>
        </p:txBody>
      </p:sp>
      <p:sp>
        <p:nvSpPr>
          <p:cNvPr id="16451" name="Rectangle 76"/>
          <p:cNvSpPr>
            <a:spLocks noChangeArrowheads="1"/>
          </p:cNvSpPr>
          <p:nvPr/>
        </p:nvSpPr>
        <p:spPr bwMode="auto">
          <a:xfrm>
            <a:off x="7326313" y="2398713"/>
            <a:ext cx="468312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b="0">
                <a:solidFill>
                  <a:srgbClr val="000000"/>
                </a:solidFill>
              </a:rPr>
              <a:t>marvell</a:t>
            </a:r>
            <a:endParaRPr lang="en-US" b="0"/>
          </a:p>
        </p:txBody>
      </p:sp>
      <p:sp>
        <p:nvSpPr>
          <p:cNvPr id="16452" name="Rectangle 77"/>
          <p:cNvSpPr>
            <a:spLocks noChangeArrowheads="1"/>
          </p:cNvSpPr>
          <p:nvPr/>
        </p:nvSpPr>
        <p:spPr bwMode="auto">
          <a:xfrm>
            <a:off x="7772400" y="2398713"/>
            <a:ext cx="301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b="0">
                <a:solidFill>
                  <a:srgbClr val="000000"/>
                </a:solidFill>
              </a:rPr>
              <a:t>.com</a:t>
            </a:r>
            <a:endParaRPr lang="en-US" b="0"/>
          </a:p>
        </p:txBody>
      </p:sp>
      <p:sp>
        <p:nvSpPr>
          <p:cNvPr id="16453" name="Rectangle 78"/>
          <p:cNvSpPr>
            <a:spLocks noChangeArrowheads="1"/>
          </p:cNvSpPr>
          <p:nvPr/>
        </p:nvSpPr>
        <p:spPr bwMode="auto">
          <a:xfrm>
            <a:off x="8061325" y="2398713"/>
            <a:ext cx="381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b="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454" name="Rectangle 79"/>
          <p:cNvSpPr>
            <a:spLocks noChangeArrowheads="1"/>
          </p:cNvSpPr>
          <p:nvPr/>
        </p:nvSpPr>
        <p:spPr bwMode="auto">
          <a:xfrm>
            <a:off x="620713" y="2390775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55" name="Line 80"/>
          <p:cNvSpPr>
            <a:spLocks noChangeShapeType="1"/>
          </p:cNvSpPr>
          <p:nvPr/>
        </p:nvSpPr>
        <p:spPr bwMode="auto">
          <a:xfrm>
            <a:off x="620713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56" name="Line 81"/>
          <p:cNvSpPr>
            <a:spLocks noChangeShapeType="1"/>
          </p:cNvSpPr>
          <p:nvPr/>
        </p:nvSpPr>
        <p:spPr bwMode="auto">
          <a:xfrm>
            <a:off x="620713" y="2390775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57" name="Rectangle 82"/>
          <p:cNvSpPr>
            <a:spLocks noChangeArrowheads="1"/>
          </p:cNvSpPr>
          <p:nvPr/>
        </p:nvSpPr>
        <p:spPr bwMode="auto">
          <a:xfrm>
            <a:off x="627063" y="2390775"/>
            <a:ext cx="1506537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58" name="Line 83"/>
          <p:cNvSpPr>
            <a:spLocks noChangeShapeType="1"/>
          </p:cNvSpPr>
          <p:nvPr/>
        </p:nvSpPr>
        <p:spPr bwMode="auto">
          <a:xfrm>
            <a:off x="627063" y="2390775"/>
            <a:ext cx="150653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59" name="Rectangle 84"/>
          <p:cNvSpPr>
            <a:spLocks noChangeArrowheads="1"/>
          </p:cNvSpPr>
          <p:nvPr/>
        </p:nvSpPr>
        <p:spPr bwMode="auto">
          <a:xfrm>
            <a:off x="2133600" y="2390775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60" name="Line 85"/>
          <p:cNvSpPr>
            <a:spLocks noChangeShapeType="1"/>
          </p:cNvSpPr>
          <p:nvPr/>
        </p:nvSpPr>
        <p:spPr bwMode="auto">
          <a:xfrm>
            <a:off x="2133600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1" name="Line 86"/>
          <p:cNvSpPr>
            <a:spLocks noChangeShapeType="1"/>
          </p:cNvSpPr>
          <p:nvPr/>
        </p:nvSpPr>
        <p:spPr bwMode="auto">
          <a:xfrm>
            <a:off x="2133600" y="2390775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2" name="Rectangle 87"/>
          <p:cNvSpPr>
            <a:spLocks noChangeArrowheads="1"/>
          </p:cNvSpPr>
          <p:nvPr/>
        </p:nvSpPr>
        <p:spPr bwMode="auto">
          <a:xfrm>
            <a:off x="2139950" y="2390775"/>
            <a:ext cx="1417638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63" name="Line 88"/>
          <p:cNvSpPr>
            <a:spLocks noChangeShapeType="1"/>
          </p:cNvSpPr>
          <p:nvPr/>
        </p:nvSpPr>
        <p:spPr bwMode="auto">
          <a:xfrm>
            <a:off x="2139950" y="2390775"/>
            <a:ext cx="141763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4" name="Rectangle 89"/>
          <p:cNvSpPr>
            <a:spLocks noChangeArrowheads="1"/>
          </p:cNvSpPr>
          <p:nvPr/>
        </p:nvSpPr>
        <p:spPr bwMode="auto">
          <a:xfrm>
            <a:off x="3557588" y="2390775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65" name="Line 90"/>
          <p:cNvSpPr>
            <a:spLocks noChangeShapeType="1"/>
          </p:cNvSpPr>
          <p:nvPr/>
        </p:nvSpPr>
        <p:spPr bwMode="auto">
          <a:xfrm>
            <a:off x="3557588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6" name="Line 91"/>
          <p:cNvSpPr>
            <a:spLocks noChangeShapeType="1"/>
          </p:cNvSpPr>
          <p:nvPr/>
        </p:nvSpPr>
        <p:spPr bwMode="auto">
          <a:xfrm>
            <a:off x="3557588" y="2390775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7" name="Rectangle 92"/>
          <p:cNvSpPr>
            <a:spLocks noChangeArrowheads="1"/>
          </p:cNvSpPr>
          <p:nvPr/>
        </p:nvSpPr>
        <p:spPr bwMode="auto">
          <a:xfrm>
            <a:off x="3563938" y="2390775"/>
            <a:ext cx="1747837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68" name="Line 93"/>
          <p:cNvSpPr>
            <a:spLocks noChangeShapeType="1"/>
          </p:cNvSpPr>
          <p:nvPr/>
        </p:nvSpPr>
        <p:spPr bwMode="auto">
          <a:xfrm>
            <a:off x="3563938" y="2390775"/>
            <a:ext cx="174783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9" name="Rectangle 94"/>
          <p:cNvSpPr>
            <a:spLocks noChangeArrowheads="1"/>
          </p:cNvSpPr>
          <p:nvPr/>
        </p:nvSpPr>
        <p:spPr bwMode="auto">
          <a:xfrm>
            <a:off x="5311775" y="2390775"/>
            <a:ext cx="4763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70" name="Line 95"/>
          <p:cNvSpPr>
            <a:spLocks noChangeShapeType="1"/>
          </p:cNvSpPr>
          <p:nvPr/>
        </p:nvSpPr>
        <p:spPr bwMode="auto">
          <a:xfrm>
            <a:off x="5311775" y="2390775"/>
            <a:ext cx="476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1" name="Line 96"/>
          <p:cNvSpPr>
            <a:spLocks noChangeShapeType="1"/>
          </p:cNvSpPr>
          <p:nvPr/>
        </p:nvSpPr>
        <p:spPr bwMode="auto">
          <a:xfrm>
            <a:off x="5311775" y="2390775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2" name="Rectangle 97"/>
          <p:cNvSpPr>
            <a:spLocks noChangeArrowheads="1"/>
          </p:cNvSpPr>
          <p:nvPr/>
        </p:nvSpPr>
        <p:spPr bwMode="auto">
          <a:xfrm>
            <a:off x="5316538" y="2390775"/>
            <a:ext cx="1255712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73" name="Line 98"/>
          <p:cNvSpPr>
            <a:spLocks noChangeShapeType="1"/>
          </p:cNvSpPr>
          <p:nvPr/>
        </p:nvSpPr>
        <p:spPr bwMode="auto">
          <a:xfrm>
            <a:off x="5316538" y="2390775"/>
            <a:ext cx="1255712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4" name="Rectangle 99"/>
          <p:cNvSpPr>
            <a:spLocks noChangeArrowheads="1"/>
          </p:cNvSpPr>
          <p:nvPr/>
        </p:nvSpPr>
        <p:spPr bwMode="auto">
          <a:xfrm>
            <a:off x="6572250" y="2390775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75" name="Line 100"/>
          <p:cNvSpPr>
            <a:spLocks noChangeShapeType="1"/>
          </p:cNvSpPr>
          <p:nvPr/>
        </p:nvSpPr>
        <p:spPr bwMode="auto">
          <a:xfrm>
            <a:off x="6572250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6" name="Line 101"/>
          <p:cNvSpPr>
            <a:spLocks noChangeShapeType="1"/>
          </p:cNvSpPr>
          <p:nvPr/>
        </p:nvSpPr>
        <p:spPr bwMode="auto">
          <a:xfrm>
            <a:off x="6572250" y="2390775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7" name="Rectangle 102"/>
          <p:cNvSpPr>
            <a:spLocks noChangeArrowheads="1"/>
          </p:cNvSpPr>
          <p:nvPr/>
        </p:nvSpPr>
        <p:spPr bwMode="auto">
          <a:xfrm>
            <a:off x="6578600" y="2390775"/>
            <a:ext cx="1690688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78" name="Line 103"/>
          <p:cNvSpPr>
            <a:spLocks noChangeShapeType="1"/>
          </p:cNvSpPr>
          <p:nvPr/>
        </p:nvSpPr>
        <p:spPr bwMode="auto">
          <a:xfrm>
            <a:off x="6578600" y="2390775"/>
            <a:ext cx="169068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9" name="Rectangle 104"/>
          <p:cNvSpPr>
            <a:spLocks noChangeArrowheads="1"/>
          </p:cNvSpPr>
          <p:nvPr/>
        </p:nvSpPr>
        <p:spPr bwMode="auto">
          <a:xfrm>
            <a:off x="8269288" y="2390775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80" name="Line 105"/>
          <p:cNvSpPr>
            <a:spLocks noChangeShapeType="1"/>
          </p:cNvSpPr>
          <p:nvPr/>
        </p:nvSpPr>
        <p:spPr bwMode="auto">
          <a:xfrm>
            <a:off x="8269288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1" name="Line 106"/>
          <p:cNvSpPr>
            <a:spLocks noChangeShapeType="1"/>
          </p:cNvSpPr>
          <p:nvPr/>
        </p:nvSpPr>
        <p:spPr bwMode="auto">
          <a:xfrm>
            <a:off x="8269288" y="2390775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2" name="Rectangle 107"/>
          <p:cNvSpPr>
            <a:spLocks noChangeArrowheads="1"/>
          </p:cNvSpPr>
          <p:nvPr/>
        </p:nvSpPr>
        <p:spPr bwMode="auto">
          <a:xfrm>
            <a:off x="620713" y="2397125"/>
            <a:ext cx="6350" cy="3921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83" name="Line 108"/>
          <p:cNvSpPr>
            <a:spLocks noChangeShapeType="1"/>
          </p:cNvSpPr>
          <p:nvPr/>
        </p:nvSpPr>
        <p:spPr bwMode="auto">
          <a:xfrm>
            <a:off x="620713" y="2397125"/>
            <a:ext cx="1587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4" name="Rectangle 109"/>
          <p:cNvSpPr>
            <a:spLocks noChangeArrowheads="1"/>
          </p:cNvSpPr>
          <p:nvPr/>
        </p:nvSpPr>
        <p:spPr bwMode="auto">
          <a:xfrm>
            <a:off x="2133600" y="2397125"/>
            <a:ext cx="6350" cy="3921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85" name="Line 110"/>
          <p:cNvSpPr>
            <a:spLocks noChangeShapeType="1"/>
          </p:cNvSpPr>
          <p:nvPr/>
        </p:nvSpPr>
        <p:spPr bwMode="auto">
          <a:xfrm>
            <a:off x="2133600" y="2397125"/>
            <a:ext cx="1588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6" name="Rectangle 111"/>
          <p:cNvSpPr>
            <a:spLocks noChangeArrowheads="1"/>
          </p:cNvSpPr>
          <p:nvPr/>
        </p:nvSpPr>
        <p:spPr bwMode="auto">
          <a:xfrm>
            <a:off x="3557588" y="2397125"/>
            <a:ext cx="6350" cy="3921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87" name="Line 112"/>
          <p:cNvSpPr>
            <a:spLocks noChangeShapeType="1"/>
          </p:cNvSpPr>
          <p:nvPr/>
        </p:nvSpPr>
        <p:spPr bwMode="auto">
          <a:xfrm>
            <a:off x="3557588" y="2397125"/>
            <a:ext cx="1587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8" name="Rectangle 113"/>
          <p:cNvSpPr>
            <a:spLocks noChangeArrowheads="1"/>
          </p:cNvSpPr>
          <p:nvPr/>
        </p:nvSpPr>
        <p:spPr bwMode="auto">
          <a:xfrm>
            <a:off x="5311775" y="2397125"/>
            <a:ext cx="4763" cy="3921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89" name="Line 114"/>
          <p:cNvSpPr>
            <a:spLocks noChangeShapeType="1"/>
          </p:cNvSpPr>
          <p:nvPr/>
        </p:nvSpPr>
        <p:spPr bwMode="auto">
          <a:xfrm>
            <a:off x="5311775" y="2397125"/>
            <a:ext cx="1588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90" name="Rectangle 115"/>
          <p:cNvSpPr>
            <a:spLocks noChangeArrowheads="1"/>
          </p:cNvSpPr>
          <p:nvPr/>
        </p:nvSpPr>
        <p:spPr bwMode="auto">
          <a:xfrm>
            <a:off x="6572250" y="2397125"/>
            <a:ext cx="6350" cy="3921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91" name="Line 116"/>
          <p:cNvSpPr>
            <a:spLocks noChangeShapeType="1"/>
          </p:cNvSpPr>
          <p:nvPr/>
        </p:nvSpPr>
        <p:spPr bwMode="auto">
          <a:xfrm>
            <a:off x="6572250" y="2397125"/>
            <a:ext cx="1588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92" name="Rectangle 117"/>
          <p:cNvSpPr>
            <a:spLocks noChangeArrowheads="1"/>
          </p:cNvSpPr>
          <p:nvPr/>
        </p:nvSpPr>
        <p:spPr bwMode="auto">
          <a:xfrm>
            <a:off x="8269288" y="2397125"/>
            <a:ext cx="6350" cy="3921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93" name="Line 118"/>
          <p:cNvSpPr>
            <a:spLocks noChangeShapeType="1"/>
          </p:cNvSpPr>
          <p:nvPr/>
        </p:nvSpPr>
        <p:spPr bwMode="auto">
          <a:xfrm>
            <a:off x="8269288" y="2397125"/>
            <a:ext cx="1587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94" name="Rectangle 321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763000" cy="685800"/>
          </a:xfrm>
        </p:spPr>
        <p:txBody>
          <a:bodyPr/>
          <a:lstStyle/>
          <a:p>
            <a:r>
              <a:rPr lang="en-US" sz="2400" dirty="0" smtClean="0"/>
              <a:t>Supplementary Plenary Information - March 2013</a:t>
            </a:r>
          </a:p>
        </p:txBody>
      </p:sp>
      <p:sp>
        <p:nvSpPr>
          <p:cNvPr id="16495" name="Rectangle 32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dirty="0" smtClean="0"/>
              <a:t>Date:</a:t>
            </a:r>
            <a:r>
              <a:rPr lang="en-US" b="0" dirty="0" smtClean="0"/>
              <a:t> 2013-</a:t>
            </a:r>
            <a:r>
              <a:rPr lang="en-US" dirty="0" smtClean="0"/>
              <a:t> March </a:t>
            </a:r>
            <a:r>
              <a:rPr lang="en-US" b="0" dirty="0" smtClean="0"/>
              <a:t>-16</a:t>
            </a:r>
            <a:endParaRPr lang="en-US" dirty="0" smtClean="0"/>
          </a:p>
        </p:txBody>
      </p:sp>
      <p:sp>
        <p:nvSpPr>
          <p:cNvPr id="16496" name="Rectangle 323"/>
          <p:cNvSpPr>
            <a:spLocks noChangeArrowheads="1"/>
          </p:cNvSpPr>
          <p:nvPr/>
        </p:nvSpPr>
        <p:spPr bwMode="auto">
          <a:xfrm>
            <a:off x="533400" y="16764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16497" name="Text Box 330"/>
          <p:cNvSpPr txBox="1">
            <a:spLocks noChangeArrowheads="1"/>
          </p:cNvSpPr>
          <p:nvPr/>
        </p:nvSpPr>
        <p:spPr bwMode="auto">
          <a:xfrm>
            <a:off x="827088" y="3394075"/>
            <a:ext cx="746595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600" dirty="0"/>
              <a:t>Abstract: Additional Information on topics for 802 </a:t>
            </a:r>
            <a:r>
              <a:rPr lang="en-US" sz="1600" dirty="0" smtClean="0"/>
              <a:t>Plenary </a:t>
            </a:r>
            <a:r>
              <a:rPr lang="en-US" sz="1600" dirty="0" smtClean="0"/>
              <a:t>meeting </a:t>
            </a:r>
            <a:r>
              <a:rPr lang="en-US" sz="1600" dirty="0"/>
              <a:t>– </a:t>
            </a:r>
            <a:r>
              <a:rPr lang="en-US" sz="1600" dirty="0" smtClean="0"/>
              <a:t>March  2013 </a:t>
            </a:r>
            <a:endParaRPr lang="en-US" sz="1600" dirty="0"/>
          </a:p>
        </p:txBody>
      </p:sp>
      <p:sp>
        <p:nvSpPr>
          <p:cNvPr id="1649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88975" y="319088"/>
            <a:ext cx="15287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cxnSp>
        <p:nvCxnSpPr>
          <p:cNvPr id="16499" name="Straight Connector 3"/>
          <p:cNvCxnSpPr>
            <a:cxnSpLocks noChangeShapeType="1"/>
            <a:stCxn id="16482" idx="2"/>
            <a:endCxn id="16493" idx="1"/>
          </p:cNvCxnSpPr>
          <p:nvPr/>
        </p:nvCxnSpPr>
        <p:spPr bwMode="auto">
          <a:xfrm>
            <a:off x="623888" y="2789238"/>
            <a:ext cx="7646987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3881" y="1878013"/>
            <a:ext cx="6813776" cy="4275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4.1.5 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Caribe Royale meeting areas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4050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4800" y="685800"/>
            <a:ext cx="5613400" cy="1066800"/>
          </a:xfrm>
        </p:spPr>
        <p:txBody>
          <a:bodyPr/>
          <a:lstStyle/>
          <a:p>
            <a:r>
              <a:rPr lang="en-US" dirty="0" smtClean="0"/>
              <a:t>Social Location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29" y="1146629"/>
            <a:ext cx="3249245" cy="517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Elbow Connector 7"/>
          <p:cNvCxnSpPr>
            <a:stCxn id="2" idx="2"/>
          </p:cNvCxnSpPr>
          <p:nvPr/>
        </p:nvCxnSpPr>
        <p:spPr bwMode="auto">
          <a:xfrm rot="5400000">
            <a:off x="4057651" y="481693"/>
            <a:ext cx="322943" cy="2864757"/>
          </a:xfrm>
          <a:prstGeom prst="bentConnector2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Box 9"/>
          <p:cNvSpPr txBox="1"/>
          <p:nvPr/>
        </p:nvSpPr>
        <p:spPr>
          <a:xfrm>
            <a:off x="4644571" y="2322285"/>
            <a:ext cx="2242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Caribe Pavilion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4.1.5 </a:t>
            </a:r>
          </a:p>
        </p:txBody>
      </p:sp>
    </p:spTree>
    <p:extLst>
      <p:ext uri="{BB962C8B-B14F-4D97-AF65-F5344CB8AC3E}">
        <p14:creationId xmlns:p14="http://schemas.microsoft.com/office/powerpoint/2010/main" val="350101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March 2013</a:t>
            </a:r>
          </a:p>
        </p:txBody>
      </p:sp>
      <p:sp>
        <p:nvSpPr>
          <p:cNvPr id="2662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684410DD-9BEB-4C65-B950-8CE586BD3234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657225" y="790575"/>
            <a:ext cx="7772400" cy="501196"/>
          </a:xfrm>
        </p:spPr>
        <p:txBody>
          <a:bodyPr/>
          <a:lstStyle/>
          <a:p>
            <a:r>
              <a:rPr lang="en-US" dirty="0" smtClean="0"/>
              <a:t>Group Room assignments</a:t>
            </a:r>
          </a:p>
        </p:txBody>
      </p:sp>
      <p:graphicFrame>
        <p:nvGraphicFramePr>
          <p:cNvPr id="2242636" name="Group 7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2472213"/>
              </p:ext>
            </p:extLst>
          </p:nvPr>
        </p:nvGraphicFramePr>
        <p:xfrm>
          <a:off x="246289" y="1335995"/>
          <a:ext cx="8450496" cy="5120539"/>
        </p:xfrm>
        <a:graphic>
          <a:graphicData uri="http://schemas.openxmlformats.org/drawingml/2006/table">
            <a:tbl>
              <a:tblPr/>
              <a:tblGrid>
                <a:gridCol w="1247012"/>
                <a:gridCol w="7203484"/>
              </a:tblGrid>
              <a:tr h="40571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Room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3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Grand Sierra F, Curacao ½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3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Antigua 3, 4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3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Boca 7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4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Antigua 1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4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Antigua 2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3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Bonaire 4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3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Boca 6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3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OMNI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RAN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Boca 6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59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chemeClr val="tx2"/>
                </a:solidFill>
              </a:rPr>
              <a:t>Monday Agenda Item 4.1.5 </a:t>
            </a:r>
          </a:p>
        </p:txBody>
      </p:sp>
    </p:spTree>
    <p:extLst>
      <p:ext uri="{BB962C8B-B14F-4D97-AF65-F5344CB8AC3E}">
        <p14:creationId xmlns:p14="http://schemas.microsoft.com/office/powerpoint/2010/main" val="21169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>
          <a:xfrm>
            <a:off x="678007" y="894484"/>
            <a:ext cx="7772400" cy="474663"/>
          </a:xfrm>
        </p:spPr>
        <p:txBody>
          <a:bodyPr/>
          <a:lstStyle/>
          <a:p>
            <a:r>
              <a:rPr lang="en-US" dirty="0" smtClean="0"/>
              <a:t>WG Agendas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358053" y="1249652"/>
            <a:ext cx="8564562" cy="5238233"/>
          </a:xfrm>
        </p:spPr>
        <p:txBody>
          <a:bodyPr/>
          <a:lstStyle/>
          <a:p>
            <a:pPr marL="0" indent="0">
              <a:buNone/>
            </a:pPr>
            <a:r>
              <a:rPr lang="en-US" sz="2600" dirty="0" smtClean="0"/>
              <a:t>18:   </a:t>
            </a:r>
            <a:r>
              <a:rPr lang="en-US" sz="2600" dirty="0"/>
              <a:t>Agenda			</a:t>
            </a:r>
            <a:r>
              <a:rPr lang="en-US" sz="2600" dirty="0" smtClean="0"/>
              <a:t>	18-13-0013 r8</a:t>
            </a:r>
            <a:endParaRPr lang="en-US" sz="2600" dirty="0" smtClean="0"/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sz="2600" dirty="0" smtClean="0"/>
              <a:t>        Opening </a:t>
            </a:r>
            <a:r>
              <a:rPr lang="en-US" sz="2600" dirty="0"/>
              <a:t>Report </a:t>
            </a:r>
            <a:r>
              <a:rPr lang="en-US" sz="2600" dirty="0" smtClean="0"/>
              <a:t>		</a:t>
            </a:r>
            <a:r>
              <a:rPr lang="en-US" sz="2600" dirty="0" smtClean="0"/>
              <a:t>18-13-0032 r1</a:t>
            </a:r>
            <a:endParaRPr lang="en-US" sz="2600" dirty="0" smtClean="0"/>
          </a:p>
          <a:p>
            <a:pPr marL="0" indent="0">
              <a:spcBef>
                <a:spcPts val="600"/>
              </a:spcBef>
              <a:buFontTx/>
              <a:buNone/>
            </a:pPr>
            <a:r>
              <a:rPr lang="en-US" sz="2600" dirty="0" smtClean="0"/>
              <a:t>19:   Agenda  			</a:t>
            </a:r>
            <a:r>
              <a:rPr lang="en-US" sz="2600" dirty="0" smtClean="0"/>
              <a:t>19-13-0032 </a:t>
            </a:r>
            <a:r>
              <a:rPr lang="en-US" sz="2600" dirty="0" smtClean="0"/>
              <a:t>r0 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600" dirty="0"/>
              <a:t> </a:t>
            </a:r>
            <a:r>
              <a:rPr lang="en-US" sz="2600" dirty="0" smtClean="0"/>
              <a:t>       Opening Report   		</a:t>
            </a:r>
            <a:r>
              <a:rPr lang="en-US" sz="2600" dirty="0" smtClean="0"/>
              <a:t>19-13-0031 </a:t>
            </a:r>
            <a:r>
              <a:rPr lang="en-US" sz="2600" dirty="0" smtClean="0"/>
              <a:t>r0 	</a:t>
            </a:r>
          </a:p>
          <a:p>
            <a:pPr marL="0" indent="0">
              <a:buNone/>
            </a:pPr>
            <a:r>
              <a:rPr lang="en-US" sz="2600" dirty="0" smtClean="0"/>
              <a:t>21:  Agenda 			</a:t>
            </a:r>
            <a:r>
              <a:rPr lang="en-US" sz="2600" dirty="0" smtClean="0"/>
              <a:t>	21-13-0191 </a:t>
            </a:r>
            <a:r>
              <a:rPr lang="en-US" sz="2600" dirty="0" smtClean="0"/>
              <a:t>r0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600" dirty="0" smtClean="0"/>
              <a:t>       Opening </a:t>
            </a:r>
            <a:r>
              <a:rPr lang="en-US" sz="2600" dirty="0"/>
              <a:t>Report   	</a:t>
            </a:r>
            <a:r>
              <a:rPr lang="en-US" sz="2600" dirty="0" smtClean="0"/>
              <a:t>	</a:t>
            </a:r>
            <a:r>
              <a:rPr lang="en-US" sz="2600" dirty="0" smtClean="0"/>
              <a:t>21-13-0044 </a:t>
            </a:r>
            <a:r>
              <a:rPr lang="en-US" sz="2600" dirty="0" smtClean="0"/>
              <a:t>r0 	</a:t>
            </a:r>
          </a:p>
          <a:p>
            <a:pPr marL="0" indent="0">
              <a:buNone/>
            </a:pPr>
            <a:r>
              <a:rPr lang="en-US" sz="2600" dirty="0" smtClean="0"/>
              <a:t>22: </a:t>
            </a:r>
            <a:r>
              <a:rPr lang="en-US" sz="2600" dirty="0"/>
              <a:t>Agenda 			</a:t>
            </a:r>
            <a:r>
              <a:rPr lang="en-US" sz="2600" dirty="0" smtClean="0"/>
              <a:t>	</a:t>
            </a:r>
            <a:r>
              <a:rPr lang="en-US" sz="2600" dirty="0" smtClean="0"/>
              <a:t>22-13- 0034 </a:t>
            </a:r>
            <a:r>
              <a:rPr lang="en-US" sz="2600" dirty="0" smtClean="0"/>
              <a:t>r0</a:t>
            </a:r>
            <a:endParaRPr lang="en-US" sz="26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600" dirty="0"/>
              <a:t>       Opening Report   		</a:t>
            </a:r>
            <a:r>
              <a:rPr lang="en-US" sz="2600" dirty="0" smtClean="0"/>
              <a:t>22-13- </a:t>
            </a:r>
            <a:r>
              <a:rPr lang="en-US" sz="2600" dirty="0" smtClean="0"/>
              <a:t>0xxxr0	</a:t>
            </a:r>
          </a:p>
          <a:p>
            <a:pPr marL="0" indent="0">
              <a:buNone/>
            </a:pPr>
            <a:r>
              <a:rPr lang="en-US" sz="2600" dirty="0" smtClean="0"/>
              <a:t>24: </a:t>
            </a:r>
            <a:r>
              <a:rPr lang="en-US" sz="2600" dirty="0"/>
              <a:t>Agenda 				</a:t>
            </a:r>
            <a:r>
              <a:rPr lang="en-US" sz="2600" dirty="0" smtClean="0"/>
              <a:t>22-13-0009 r2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600" dirty="0"/>
              <a:t> </a:t>
            </a:r>
            <a:r>
              <a:rPr lang="en-US" sz="2600" dirty="0" smtClean="0"/>
              <a:t>      </a:t>
            </a:r>
            <a:r>
              <a:rPr lang="en-US" sz="2600" dirty="0" smtClean="0"/>
              <a:t>Opening </a:t>
            </a:r>
            <a:r>
              <a:rPr lang="en-US" sz="2600" dirty="0"/>
              <a:t>Report   		</a:t>
            </a:r>
            <a:r>
              <a:rPr lang="en-US" sz="2600" dirty="0" smtClean="0"/>
              <a:t>22-13-0x10 r1 </a:t>
            </a:r>
          </a:p>
          <a:p>
            <a:pPr marL="0" indent="0">
              <a:buNone/>
            </a:pPr>
            <a:r>
              <a:rPr lang="en-US" sz="2600" dirty="0" err="1" smtClean="0"/>
              <a:t>OmniRAN</a:t>
            </a:r>
            <a:r>
              <a:rPr lang="en-US" sz="2600" dirty="0"/>
              <a:t>   Agenda 		</a:t>
            </a:r>
            <a:r>
              <a:rPr lang="en-US" sz="2600" dirty="0" smtClean="0"/>
              <a:t>22-13-0015 r0</a:t>
            </a:r>
            <a:endParaRPr lang="en-US" sz="26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600" dirty="0"/>
              <a:t>       Opening Report   		</a:t>
            </a:r>
            <a:r>
              <a:rPr lang="en-US" sz="2600" dirty="0" smtClean="0"/>
              <a:t>22-13-0014 </a:t>
            </a:r>
            <a:r>
              <a:rPr lang="en-US" sz="2600" dirty="0"/>
              <a:t>r1 </a:t>
            </a:r>
          </a:p>
          <a:p>
            <a:pPr marL="0" indent="0">
              <a:spcBef>
                <a:spcPts val="0"/>
              </a:spcBef>
              <a:buNone/>
            </a:pPr>
            <a:endParaRPr lang="en-US" sz="2600" dirty="0" smtClean="0"/>
          </a:p>
        </p:txBody>
      </p:sp>
      <p:sp>
        <p:nvSpPr>
          <p:cNvPr id="2969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2970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49AA8243-718F-4881-A355-D1C68AAC6828}" type="slidenum">
              <a:rPr lang="en-US" sz="1200" b="0" smtClean="0"/>
              <a:pPr/>
              <a:t>13</a:t>
            </a:fld>
            <a:endParaRPr lang="en-US" sz="1200" b="0" smtClean="0"/>
          </a:p>
        </p:txBody>
      </p:sp>
      <p:sp>
        <p:nvSpPr>
          <p:cNvPr id="29702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4.1.5 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6F68842F-C4BA-4049-A837-FFD95B43C95D}" type="slidenum">
              <a:rPr lang="en-US" sz="1200" b="0" smtClean="0"/>
              <a:pPr/>
              <a:t>14</a:t>
            </a:fld>
            <a:endParaRPr lang="en-US" sz="1200" b="0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415636" y="1082675"/>
            <a:ext cx="8042564" cy="992188"/>
          </a:xfrm>
        </p:spPr>
        <p:txBody>
          <a:bodyPr/>
          <a:lstStyle/>
          <a:p>
            <a:r>
              <a:rPr lang="en-US" sz="2800" dirty="0" smtClean="0"/>
              <a:t>March 17-22 2013 Meeting </a:t>
            </a:r>
            <a:br>
              <a:rPr lang="en-US" sz="2800" dirty="0" smtClean="0"/>
            </a:br>
            <a:r>
              <a:rPr lang="en-US" sz="2800" dirty="0" smtClean="0"/>
              <a:t>Orlando, Florida, USA</a:t>
            </a:r>
          </a:p>
        </p:txBody>
      </p:sp>
      <p:sp>
        <p:nvSpPr>
          <p:cNvPr id="33797" name="Text Box 4"/>
          <p:cNvSpPr txBox="1">
            <a:spLocks noChangeArrowheads="1"/>
          </p:cNvSpPr>
          <p:nvPr/>
        </p:nvSpPr>
        <p:spPr bwMode="auto">
          <a:xfrm>
            <a:off x="89417" y="617538"/>
            <a:ext cx="37343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4.1.6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3798" name="Text Box 5"/>
          <p:cNvSpPr txBox="1">
            <a:spLocks noChangeArrowheads="1"/>
          </p:cNvSpPr>
          <p:nvPr/>
        </p:nvSpPr>
        <p:spPr bwMode="auto">
          <a:xfrm>
            <a:off x="109538" y="3062288"/>
            <a:ext cx="8890000" cy="2062103"/>
          </a:xfrm>
          <a:prstGeom prst="rect">
            <a:avLst/>
          </a:prstGeom>
          <a:noFill/>
          <a:ln w="12700">
            <a:solidFill>
              <a:srgbClr val="33CC33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742950" indent="-74295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buFont typeface="Times New Roman" pitchFamily="18" charset="0"/>
              <a:buAutoNum type="arabicPeriod"/>
            </a:pPr>
            <a:r>
              <a:rPr lang="en-US" sz="3200" dirty="0"/>
              <a:t>Hotel Registration </a:t>
            </a:r>
            <a:r>
              <a:rPr lang="en-US" sz="3200" dirty="0" smtClean="0">
                <a:latin typeface="Ravie" pitchFamily="82" charset="0"/>
              </a:rPr>
              <a:t>OPEN</a:t>
            </a:r>
            <a:endParaRPr lang="en-US" sz="3200" dirty="0">
              <a:solidFill>
                <a:srgbClr val="FF0000"/>
              </a:solidFill>
            </a:endParaRPr>
          </a:p>
          <a:p>
            <a:pPr eaLnBrk="0" hangingPunct="0">
              <a:buFont typeface="Times New Roman" pitchFamily="18" charset="0"/>
              <a:buAutoNum type="arabicPeriod"/>
            </a:pPr>
            <a:r>
              <a:rPr lang="en-US" sz="3200" dirty="0"/>
              <a:t>Meeting Registration </a:t>
            </a:r>
            <a:r>
              <a:rPr lang="en-US" sz="3200" dirty="0" smtClean="0">
                <a:latin typeface="Ravie" pitchFamily="82" charset="0"/>
              </a:rPr>
              <a:t>OPEN</a:t>
            </a:r>
            <a:endParaRPr lang="en-US" sz="3200" dirty="0"/>
          </a:p>
          <a:p>
            <a:pPr eaLnBrk="0" hangingPunct="0">
              <a:buFont typeface="Times New Roman" pitchFamily="18" charset="0"/>
              <a:buAutoNum type="arabicPeriod"/>
            </a:pPr>
            <a:r>
              <a:rPr lang="en-US" sz="2800" dirty="0"/>
              <a:t>Early bird registration expires </a:t>
            </a:r>
            <a:endParaRPr lang="en-US" sz="2800" dirty="0" smtClean="0"/>
          </a:p>
          <a:p>
            <a:pPr lvl="1" eaLnBrk="0" hangingPunct="0">
              <a:buFont typeface="Wingdings" pitchFamily="2" charset="2"/>
              <a:buChar char="Ø"/>
            </a:pPr>
            <a:r>
              <a:rPr lang="en-US" sz="3600" dirty="0" smtClean="0">
                <a:latin typeface="Ravie" pitchFamily="82" charset="0"/>
              </a:rPr>
              <a:t>Friday  January 25</a:t>
            </a:r>
            <a:endParaRPr lang="en-US" dirty="0">
              <a:latin typeface="Ravie" pitchFamily="8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3485" y="5632938"/>
            <a:ext cx="747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www.ieee802.org/11/Meetings/Meeting_Plan.html</a:t>
            </a:r>
            <a:endParaRPr lang="en-US" dirty="0" smtClean="0"/>
          </a:p>
        </p:txBody>
      </p:sp>
      <p:sp>
        <p:nvSpPr>
          <p:cNvPr id="9" name="Isosceles Triangle 8"/>
          <p:cNvSpPr/>
          <p:nvPr/>
        </p:nvSpPr>
        <p:spPr bwMode="auto">
          <a:xfrm>
            <a:off x="8550513" y="561975"/>
            <a:ext cx="292545" cy="364000"/>
          </a:xfrm>
          <a:prstGeom prst="triangle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23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6F68842F-C4BA-4049-A837-FFD95B43C95D}" type="slidenum">
              <a:rPr lang="en-US" sz="1200" b="0" smtClean="0"/>
              <a:pPr/>
              <a:t>15</a:t>
            </a:fld>
            <a:endParaRPr lang="en-US" sz="1200" b="0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415636" y="1082675"/>
            <a:ext cx="8042564" cy="992188"/>
          </a:xfrm>
        </p:spPr>
        <p:txBody>
          <a:bodyPr/>
          <a:lstStyle/>
          <a:p>
            <a:r>
              <a:rPr lang="en-US" sz="2800" dirty="0" smtClean="0"/>
              <a:t>April 24-25 2013 Meeting </a:t>
            </a:r>
            <a:br>
              <a:rPr lang="en-US" sz="2800" dirty="0" smtClean="0"/>
            </a:br>
            <a:r>
              <a:rPr lang="en-US" sz="2800" dirty="0" smtClean="0"/>
              <a:t>Beijing    China</a:t>
            </a:r>
          </a:p>
        </p:txBody>
      </p:sp>
      <p:sp>
        <p:nvSpPr>
          <p:cNvPr id="33797" name="Text Box 4"/>
          <p:cNvSpPr txBox="1">
            <a:spLocks noChangeArrowheads="1"/>
          </p:cNvSpPr>
          <p:nvPr/>
        </p:nvSpPr>
        <p:spPr bwMode="auto">
          <a:xfrm>
            <a:off x="89417" y="617538"/>
            <a:ext cx="37343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4.1.6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3798" name="Text Box 5"/>
          <p:cNvSpPr txBox="1">
            <a:spLocks noChangeArrowheads="1"/>
          </p:cNvSpPr>
          <p:nvPr/>
        </p:nvSpPr>
        <p:spPr bwMode="auto">
          <a:xfrm>
            <a:off x="109538" y="3062288"/>
            <a:ext cx="8890000" cy="1077218"/>
          </a:xfrm>
          <a:prstGeom prst="rect">
            <a:avLst/>
          </a:prstGeom>
          <a:noFill/>
          <a:ln w="12700">
            <a:solidFill>
              <a:srgbClr val="33CC33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742950" indent="-74295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buFont typeface="Times New Roman" pitchFamily="18" charset="0"/>
              <a:buAutoNum type="arabicPeriod"/>
            </a:pPr>
            <a:r>
              <a:rPr lang="en-US" sz="3200" dirty="0"/>
              <a:t>Hotel Registration  </a:t>
            </a:r>
            <a:r>
              <a:rPr lang="en-US" sz="3200" dirty="0" smtClean="0"/>
              <a:t>  </a:t>
            </a:r>
            <a:r>
              <a:rPr lang="en-US" sz="3200" dirty="0" smtClean="0">
                <a:latin typeface="Ravie" pitchFamily="82" charset="0"/>
              </a:rPr>
              <a:t>OPEN</a:t>
            </a:r>
            <a:endParaRPr lang="en-US" sz="3200" dirty="0">
              <a:solidFill>
                <a:srgbClr val="FF0000"/>
              </a:solidFill>
            </a:endParaRPr>
          </a:p>
          <a:p>
            <a:pPr eaLnBrk="0" hangingPunct="0">
              <a:buFont typeface="Times New Roman" pitchFamily="18" charset="0"/>
              <a:buAutoNum type="arabicPeriod"/>
            </a:pPr>
            <a:r>
              <a:rPr lang="en-US" sz="3200" dirty="0"/>
              <a:t>Meeting Registration </a:t>
            </a:r>
            <a:r>
              <a:rPr lang="en-US" sz="3200" dirty="0" smtClean="0">
                <a:latin typeface="Ravie" pitchFamily="82" charset="0"/>
              </a:rPr>
              <a:t>OPEN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493485" y="5632938"/>
            <a:ext cx="747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www.ieee802.org/11/Meetings/Meeting_Plan.html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243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4038600" cy="1066800"/>
          </a:xfrm>
        </p:spPr>
        <p:txBody>
          <a:bodyPr/>
          <a:lstStyle/>
          <a:p>
            <a:r>
              <a:rPr lang="en-GB" smtClean="0"/>
              <a:t>Meeting Registration</a:t>
            </a:r>
          </a:p>
        </p:txBody>
      </p:sp>
      <p:sp>
        <p:nvSpPr>
          <p:cNvPr id="717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717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717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04A268E9-F9A8-4749-9470-6F5EF855EEEB}" type="slidenum">
              <a:rPr lang="en-US" sz="1200" b="0" smtClean="0"/>
              <a:pPr/>
              <a:t>16</a:t>
            </a:fld>
            <a:endParaRPr lang="en-US" sz="1200" b="0" smtClean="0"/>
          </a:p>
        </p:txBody>
      </p:sp>
      <p:sp>
        <p:nvSpPr>
          <p:cNvPr id="7218" name="TextBox 3"/>
          <p:cNvSpPr txBox="1">
            <a:spLocks noChangeArrowheads="1"/>
          </p:cNvSpPr>
          <p:nvPr/>
        </p:nvSpPr>
        <p:spPr bwMode="auto">
          <a:xfrm>
            <a:off x="685800" y="5665788"/>
            <a:ext cx="18288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800" b="0"/>
              <a:t>Data collected: 2013-01-13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89417" y="617538"/>
            <a:ext cx="37343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4.1.7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59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E37FC821-FDBE-4BB4-94E3-DC280D8B868D}" type="slidenum">
              <a:rPr lang="en-US" sz="1200" b="0" smtClean="0"/>
              <a:pPr/>
              <a:t>17</a:t>
            </a:fld>
            <a:endParaRPr lang="en-US" sz="1200" b="0" smtClean="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Current Membership Status</a:t>
            </a:r>
          </a:p>
        </p:txBody>
      </p:sp>
      <p:sp>
        <p:nvSpPr>
          <p:cNvPr id="8198" name="Text Box 3"/>
          <p:cNvSpPr txBox="1">
            <a:spLocks noChangeArrowheads="1"/>
          </p:cNvSpPr>
          <p:nvPr/>
        </p:nvSpPr>
        <p:spPr bwMode="auto">
          <a:xfrm>
            <a:off x="685800" y="6019800"/>
            <a:ext cx="7772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200" b="0"/>
              <a:t>Data as of 2012-11-16</a:t>
            </a:r>
          </a:p>
        </p:txBody>
      </p:sp>
      <p:sp>
        <p:nvSpPr>
          <p:cNvPr id="8199" name="TextBox 8"/>
          <p:cNvSpPr txBox="1">
            <a:spLocks noChangeArrowheads="1"/>
          </p:cNvSpPr>
          <p:nvPr/>
        </p:nvSpPr>
        <p:spPr bwMode="auto">
          <a:xfrm>
            <a:off x="609600" y="4495800"/>
            <a:ext cx="7772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800" b="0"/>
              <a:t>Definitions:  </a:t>
            </a:r>
          </a:p>
          <a:p>
            <a:pPr lvl="1"/>
            <a:r>
              <a:rPr lang="en-GB" sz="1800" i="1"/>
              <a:t>Aspirant</a:t>
            </a:r>
            <a:r>
              <a:rPr lang="en-GB" sz="1800" b="0"/>
              <a:t>: a member who has attended 1 qualifying meeting</a:t>
            </a:r>
          </a:p>
          <a:p>
            <a:pPr lvl="1"/>
            <a:r>
              <a:rPr lang="en-GB" sz="1800" i="1"/>
              <a:t>Potential Voter</a:t>
            </a:r>
            <a:r>
              <a:rPr lang="en-GB" sz="1800" b="0"/>
              <a:t>: a member who has attended 2 qualifying meetings and will become a voter at the start of the next plenary they attend</a:t>
            </a:r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68338" y="1752600"/>
          <a:ext cx="7772400" cy="2316184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effectLst/>
                          <a:latin typeface="Calibri"/>
                        </a:rPr>
                        <a:t>Status</a:t>
                      </a:r>
                      <a:endParaRPr lang="en-GB" sz="4800" dirty="0"/>
                    </a:p>
                  </a:txBody>
                  <a:tcPr marT="45683" marB="45683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>
                          <a:effectLst/>
                          <a:latin typeface="Calibri"/>
                        </a:rPr>
                        <a:t>Number</a:t>
                      </a:r>
                      <a:endParaRPr lang="en-GB" sz="4800"/>
                    </a:p>
                  </a:txBody>
                  <a:tcPr marT="45683" marB="45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effectLst/>
                          <a:latin typeface="Calibri"/>
                        </a:rPr>
                        <a:t>Aspirant</a:t>
                      </a:r>
                      <a:endParaRPr lang="en-GB" sz="4800" dirty="0"/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effectLst/>
                          <a:latin typeface="Calibri"/>
                        </a:rPr>
                        <a:t>87</a:t>
                      </a:r>
                      <a:endParaRPr lang="en-GB" sz="4800" dirty="0"/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>
                          <a:effectLst/>
                          <a:latin typeface="Calibri"/>
                        </a:rPr>
                        <a:t>Potential Voter</a:t>
                      </a:r>
                      <a:endParaRPr lang="en-GB" sz="4800"/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effectLst/>
                          <a:latin typeface="Calibri"/>
                        </a:rPr>
                        <a:t>31</a:t>
                      </a:r>
                      <a:endParaRPr lang="en-GB" sz="4800" dirty="0"/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effectLst/>
                          <a:latin typeface="Calibri"/>
                        </a:rPr>
                        <a:t>Voter</a:t>
                      </a:r>
                      <a:endParaRPr lang="en-GB" sz="4800" dirty="0"/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effectLst/>
                          <a:latin typeface="Calibri"/>
                        </a:rPr>
                        <a:t>324</a:t>
                      </a:r>
                      <a:endParaRPr lang="en-GB" sz="4800" dirty="0"/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89417" y="617538"/>
            <a:ext cx="37343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4.1.7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0" name="Isosceles Triangle 9"/>
          <p:cNvSpPr/>
          <p:nvPr/>
        </p:nvSpPr>
        <p:spPr bwMode="auto">
          <a:xfrm>
            <a:off x="8550513" y="561975"/>
            <a:ext cx="292545" cy="364000"/>
          </a:xfrm>
          <a:prstGeom prst="triangle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80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283049B6-5929-4E80-A55D-C6AF8988E861}" type="slidenum">
              <a:rPr lang="en-US" sz="1200" b="0" smtClean="0"/>
              <a:pPr/>
              <a:t>18</a:t>
            </a:fld>
            <a:endParaRPr lang="en-US" sz="1200" b="0" smtClean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GB" smtClean="0"/>
              <a:t>Recent voting member history</a:t>
            </a:r>
          </a:p>
        </p:txBody>
      </p:sp>
      <p:graphicFrame>
        <p:nvGraphicFramePr>
          <p:cNvPr id="9222" name="Object 1"/>
          <p:cNvGraphicFramePr>
            <a:graphicFrameLocks noChangeAspect="1"/>
          </p:cNvGraphicFramePr>
          <p:nvPr/>
        </p:nvGraphicFramePr>
        <p:xfrm>
          <a:off x="457200" y="1343025"/>
          <a:ext cx="7543800" cy="4957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1" name="Binary Worksheet" r:id="rId4" imgW="8248779" imgH="5400810" progId="Excel.SheetBinaryMacroEnabled.12">
                  <p:embed/>
                </p:oleObj>
              </mc:Choice>
              <mc:Fallback>
                <p:oleObj name="Binary Worksheet" r:id="rId4" imgW="8248779" imgH="5400810" progId="Excel.SheetBinaryMacroEnabled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343025"/>
                        <a:ext cx="7543800" cy="4957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89417" y="530454"/>
            <a:ext cx="37343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4.1.7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8" name="Isosceles Triangle 7"/>
          <p:cNvSpPr/>
          <p:nvPr/>
        </p:nvSpPr>
        <p:spPr bwMode="auto">
          <a:xfrm>
            <a:off x="8550513" y="561975"/>
            <a:ext cx="292545" cy="364000"/>
          </a:xfrm>
          <a:prstGeom prst="triangle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81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48370"/>
            <a:ext cx="7772400" cy="696191"/>
          </a:xfrm>
        </p:spPr>
        <p:txBody>
          <a:bodyPr/>
          <a:lstStyle/>
          <a:p>
            <a:r>
              <a:rPr lang="en-US" b="0" dirty="0" smtClean="0"/>
              <a:t>IEEE </a:t>
            </a:r>
            <a:r>
              <a:rPr lang="en-US" b="0" dirty="0"/>
              <a:t>Staff on site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510" y="1625601"/>
            <a:ext cx="5023262" cy="4470400"/>
          </a:xfrm>
        </p:spPr>
        <p:txBody>
          <a:bodyPr/>
          <a:lstStyle/>
          <a:p>
            <a:r>
              <a:rPr lang="en-US" dirty="0"/>
              <a:t>Bill Ash</a:t>
            </a:r>
          </a:p>
          <a:p>
            <a:r>
              <a:rPr lang="en-US" dirty="0"/>
              <a:t>Kathryn Bennett</a:t>
            </a:r>
          </a:p>
          <a:p>
            <a:r>
              <a:rPr lang="en-US" dirty="0"/>
              <a:t>Christina Boyce</a:t>
            </a:r>
          </a:p>
          <a:p>
            <a:r>
              <a:rPr lang="en-US" dirty="0"/>
              <a:t>Patricia (Trish) Gerdon</a:t>
            </a:r>
          </a:p>
          <a:p>
            <a:r>
              <a:rPr lang="en-US" dirty="0"/>
              <a:t>Jodi </a:t>
            </a:r>
            <a:r>
              <a:rPr lang="en-US" dirty="0" err="1"/>
              <a:t>Haasz</a:t>
            </a:r>
            <a:endParaRPr lang="en-US" dirty="0"/>
          </a:p>
          <a:p>
            <a:r>
              <a:rPr lang="en-US" dirty="0"/>
              <a:t>Karen McCabe</a:t>
            </a:r>
          </a:p>
          <a:p>
            <a:r>
              <a:rPr lang="en-US" dirty="0"/>
              <a:t>Lisa Perry</a:t>
            </a:r>
          </a:p>
          <a:p>
            <a:r>
              <a:rPr lang="en-US" dirty="0"/>
              <a:t>Walter </a:t>
            </a:r>
            <a:r>
              <a:rPr lang="en-US" dirty="0" err="1"/>
              <a:t>Pienciak</a:t>
            </a:r>
            <a:endParaRPr lang="en-US" dirty="0"/>
          </a:p>
          <a:p>
            <a:r>
              <a:rPr lang="en-US" dirty="0"/>
              <a:t>Michelle </a:t>
            </a:r>
            <a:r>
              <a:rPr lang="en-US" dirty="0" smtClean="0"/>
              <a:t>Turner</a:t>
            </a:r>
          </a:p>
          <a:p>
            <a:r>
              <a:rPr lang="en-US" dirty="0" err="1" smtClean="0"/>
              <a:t>Meng</a:t>
            </a:r>
            <a:r>
              <a:rPr lang="en-US" dirty="0" smtClean="0"/>
              <a:t> Zhao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89417" y="617538"/>
            <a:ext cx="37343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4.1.8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81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1843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ABC65D6B-EC32-4656-B38E-E7735A82E436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18436" name="WordArt 4"/>
          <p:cNvSpPr>
            <a:spLocks noChangeArrowheads="1" noChangeShapeType="1" noTextEdit="1"/>
          </p:cNvSpPr>
          <p:nvPr/>
        </p:nvSpPr>
        <p:spPr bwMode="auto">
          <a:xfrm>
            <a:off x="3252788" y="2944813"/>
            <a:ext cx="3295650" cy="1257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19050">
                  <a:solidFill>
                    <a:srgbClr val="99CCFF"/>
                  </a:solidFill>
                  <a:round/>
                  <a:headEnd type="none" w="sm" len="sm"/>
                  <a:tailEnd type="none" w="sm" len="sm"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Monday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42258"/>
            <a:ext cx="7772400" cy="649513"/>
          </a:xfrm>
        </p:spPr>
        <p:txBody>
          <a:bodyPr/>
          <a:lstStyle/>
          <a:p>
            <a:r>
              <a:rPr lang="en-US" dirty="0" smtClean="0"/>
              <a:t>802.11ac Sponsor Ballot Classifications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25" y="1335313"/>
            <a:ext cx="6915150" cy="4935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513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3686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3686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CD487D1F-5F9A-4553-BAB8-4A723832F8EC}" type="slidenum">
              <a:rPr lang="en-US" sz="1200" b="0" smtClean="0"/>
              <a:pPr/>
              <a:t>21</a:t>
            </a:fld>
            <a:endParaRPr lang="en-US" sz="1200" b="0" smtClean="0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82675"/>
            <a:ext cx="7772400" cy="671480"/>
          </a:xfrm>
        </p:spPr>
        <p:txBody>
          <a:bodyPr/>
          <a:lstStyle/>
          <a:p>
            <a:r>
              <a:rPr lang="en-US" sz="2800" dirty="0" smtClean="0"/>
              <a:t>Other Special Events</a:t>
            </a:r>
          </a:p>
        </p:txBody>
      </p:sp>
      <p:sp>
        <p:nvSpPr>
          <p:cNvPr id="36869" name="Text Box 4"/>
          <p:cNvSpPr txBox="1">
            <a:spLocks noChangeArrowheads="1"/>
          </p:cNvSpPr>
          <p:nvPr/>
        </p:nvSpPr>
        <p:spPr bwMode="auto">
          <a:xfrm>
            <a:off x="89416" y="617538"/>
            <a:ext cx="37343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4.1.9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6870" name="TextBox 2"/>
          <p:cNvSpPr txBox="1">
            <a:spLocks noChangeArrowheads="1"/>
          </p:cNvSpPr>
          <p:nvPr/>
        </p:nvSpPr>
        <p:spPr bwMode="auto">
          <a:xfrm>
            <a:off x="366583" y="4528457"/>
            <a:ext cx="8476475" cy="156966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200" dirty="0"/>
              <a:t>Wednesday Social  6:30 pm start</a:t>
            </a:r>
          </a:p>
          <a:p>
            <a:r>
              <a:rPr lang="en-US" sz="3200" dirty="0"/>
              <a:t>Badge needed for </a:t>
            </a:r>
            <a:r>
              <a:rPr lang="en-US" sz="3200" dirty="0" smtClean="0"/>
              <a:t>admission – Guest also</a:t>
            </a:r>
            <a:endParaRPr lang="en-US" sz="3200" dirty="0"/>
          </a:p>
          <a:p>
            <a:r>
              <a:rPr lang="en-US" sz="3200" dirty="0" smtClean="0"/>
              <a:t>Caribe </a:t>
            </a:r>
            <a:r>
              <a:rPr lang="en-US" sz="3200" dirty="0" err="1" smtClean="0"/>
              <a:t>Pavillion</a:t>
            </a:r>
            <a:r>
              <a:rPr lang="en-US" sz="3200" dirty="0" smtClean="0"/>
              <a:t>  - north of Grand Sierra F</a:t>
            </a:r>
            <a:endParaRPr lang="en-US" sz="3200" dirty="0"/>
          </a:p>
        </p:txBody>
      </p:sp>
      <p:sp>
        <p:nvSpPr>
          <p:cNvPr id="36871" name="TextBox 9"/>
          <p:cNvSpPr txBox="1">
            <a:spLocks noChangeArrowheads="1"/>
          </p:cNvSpPr>
          <p:nvPr/>
        </p:nvSpPr>
        <p:spPr bwMode="auto">
          <a:xfrm>
            <a:off x="102864" y="1850118"/>
            <a:ext cx="8729851" cy="98488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200" dirty="0" smtClean="0"/>
              <a:t>Breakfast &amp; Breaks:</a:t>
            </a:r>
          </a:p>
          <a:p>
            <a:r>
              <a:rPr lang="en-US" sz="2600" dirty="0" smtClean="0"/>
              <a:t>Caribbean &amp; Sierra Ballroom Foyer</a:t>
            </a:r>
            <a:endParaRPr lang="en-US" sz="2600" dirty="0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55263" y="3221718"/>
            <a:ext cx="8587795" cy="98488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200" dirty="0" smtClean="0"/>
              <a:t>Lunch</a:t>
            </a:r>
            <a:r>
              <a:rPr lang="en-US" sz="3200" dirty="0" smtClean="0"/>
              <a:t>: for purchase</a:t>
            </a:r>
            <a:endParaRPr lang="en-US" sz="3200" dirty="0" smtClean="0"/>
          </a:p>
          <a:p>
            <a:r>
              <a:rPr lang="en-US" sz="2600" dirty="0" smtClean="0"/>
              <a:t>Boca Foyer           East side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52488"/>
          </a:xfrm>
        </p:spPr>
        <p:txBody>
          <a:bodyPr/>
          <a:lstStyle/>
          <a:p>
            <a:r>
              <a:rPr lang="en-US" dirty="0" smtClean="0"/>
              <a:t>Wednesday Plenary Topics</a:t>
            </a:r>
          </a:p>
        </p:txBody>
      </p:sp>
      <p:sp>
        <p:nvSpPr>
          <p:cNvPr id="47106" name="Content Placeholder 2"/>
          <p:cNvSpPr>
            <a:spLocks noGrp="1"/>
          </p:cNvSpPr>
          <p:nvPr>
            <p:ph idx="1"/>
          </p:nvPr>
        </p:nvSpPr>
        <p:spPr>
          <a:xfrm>
            <a:off x="363538" y="1566863"/>
            <a:ext cx="8634989" cy="4500562"/>
          </a:xfrm>
        </p:spPr>
        <p:txBody>
          <a:bodyPr/>
          <a:lstStyle/>
          <a:p>
            <a:r>
              <a:rPr lang="en-US" sz="2800" dirty="0" smtClean="0"/>
              <a:t>Special Interest Groups</a:t>
            </a:r>
          </a:p>
          <a:p>
            <a:r>
              <a:rPr lang="en-US" sz="2800" dirty="0" smtClean="0"/>
              <a:t>Sub group Agendas</a:t>
            </a:r>
          </a:p>
          <a:p>
            <a:endParaRPr lang="en-US" sz="2800" dirty="0"/>
          </a:p>
          <a:p>
            <a:r>
              <a:rPr lang="en-US" sz="2800" dirty="0" smtClean="0"/>
              <a:t>Awards</a:t>
            </a:r>
          </a:p>
          <a:p>
            <a:endParaRPr lang="en-US" sz="2800" dirty="0" smtClean="0"/>
          </a:p>
        </p:txBody>
      </p:sp>
      <p:sp>
        <p:nvSpPr>
          <p:cNvPr id="47107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47108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4710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6D0D503-1675-4B23-A55D-ADAE9E03F941}" type="slidenum">
              <a:rPr lang="en-US" sz="1200" b="0" smtClean="0"/>
              <a:pPr/>
              <a:t>22</a:t>
            </a:fld>
            <a:endParaRPr lang="en-US" sz="1200" b="0" smtClean="0"/>
          </a:p>
        </p:txBody>
      </p:sp>
      <p:sp>
        <p:nvSpPr>
          <p:cNvPr id="47110" name="Text Box 7"/>
          <p:cNvSpPr txBox="1">
            <a:spLocks noChangeArrowheads="1"/>
          </p:cNvSpPr>
          <p:nvPr/>
        </p:nvSpPr>
        <p:spPr bwMode="auto">
          <a:xfrm>
            <a:off x="66675" y="617538"/>
            <a:ext cx="3868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4.1.11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35000"/>
          </a:xfrm>
        </p:spPr>
        <p:txBody>
          <a:bodyPr/>
          <a:lstStyle/>
          <a:p>
            <a:r>
              <a:rPr lang="en-US" dirty="0" err="1" smtClean="0"/>
              <a:t>IoT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343" y="1233715"/>
            <a:ext cx="8577943" cy="4862286"/>
          </a:xfrm>
        </p:spPr>
        <p:txBody>
          <a:bodyPr/>
          <a:lstStyle/>
          <a:p>
            <a:pPr marL="0" indent="0">
              <a:buNone/>
            </a:pPr>
            <a:r>
              <a:rPr lang="en-US" sz="1700" dirty="0"/>
              <a:t>The IEEE-SA Corporate Advisory Group (CAG) Internet of Things (</a:t>
            </a:r>
            <a:r>
              <a:rPr lang="en-US" sz="1700" dirty="0" err="1"/>
              <a:t>IoT</a:t>
            </a:r>
            <a:r>
              <a:rPr lang="en-US" sz="1700" dirty="0"/>
              <a:t>) strategy team is requesting information from you concerning your IEEE standards projects and standards that may relate to the Internet of Things (</a:t>
            </a:r>
            <a:r>
              <a:rPr lang="en-US" sz="1700" dirty="0" err="1"/>
              <a:t>IoT</a:t>
            </a:r>
            <a:r>
              <a:rPr lang="en-US" sz="1700" dirty="0"/>
              <a:t>), as part of IEEE-SA's effort to bolster IEEE’s position in relation to </a:t>
            </a:r>
            <a:r>
              <a:rPr lang="en-US" sz="1700" dirty="0" err="1"/>
              <a:t>IoT</a:t>
            </a:r>
            <a:r>
              <a:rPr lang="en-US" sz="1700" dirty="0"/>
              <a:t>. The team requests a response by 29 March 2013.  </a:t>
            </a:r>
          </a:p>
          <a:p>
            <a:pPr marL="0" indent="0">
              <a:buNone/>
            </a:pPr>
            <a:r>
              <a:rPr lang="en-US" sz="1700" dirty="0"/>
              <a:t>The IEEE-SA CAG has been designated by the IEEE-SA Board of Governors (BOG) as responsible for creating the IEEE-SA strategy for </a:t>
            </a:r>
            <a:r>
              <a:rPr lang="en-US" sz="1700" dirty="0" err="1"/>
              <a:t>IoT</a:t>
            </a:r>
            <a:r>
              <a:rPr lang="en-US" sz="1700" dirty="0"/>
              <a:t> and for coordinating its activities in this area. The </a:t>
            </a:r>
            <a:r>
              <a:rPr lang="en-US" sz="1700" dirty="0" err="1"/>
              <a:t>IoT</a:t>
            </a:r>
            <a:r>
              <a:rPr lang="en-US" sz="1700" dirty="0"/>
              <a:t> is "a scenario in which every thing has a unique identifier and the ability to communicate over the Internet or a similar wide-area network." (</a:t>
            </a:r>
            <a:r>
              <a:rPr lang="en-US" sz="1700" u="sng" dirty="0">
                <a:hlinkClick r:id="rId2"/>
              </a:rPr>
              <a:t>whatis.com</a:t>
            </a:r>
            <a:r>
              <a:rPr lang="en-US" sz="1700" dirty="0"/>
              <a:t>)</a:t>
            </a:r>
          </a:p>
          <a:p>
            <a:pPr marL="0" indent="0">
              <a:buNone/>
            </a:pPr>
            <a:r>
              <a:rPr lang="en-US" sz="1700" dirty="0"/>
              <a:t> </a:t>
            </a:r>
          </a:p>
          <a:p>
            <a:pPr marL="0" indent="0">
              <a:buNone/>
            </a:pPr>
            <a:r>
              <a:rPr lang="en-US" sz="1700" dirty="0"/>
              <a:t>The </a:t>
            </a:r>
            <a:r>
              <a:rPr lang="en-US" sz="1700" dirty="0" err="1"/>
              <a:t>IoT</a:t>
            </a:r>
            <a:r>
              <a:rPr lang="en-US" sz="1700" dirty="0"/>
              <a:t> strategy team is aware that there are many existing IEEE standards and projects that are relevant to a vibrant </a:t>
            </a:r>
            <a:r>
              <a:rPr lang="en-US" sz="1700" dirty="0" err="1"/>
              <a:t>IoT</a:t>
            </a:r>
            <a:r>
              <a:rPr lang="en-US" sz="1700" dirty="0"/>
              <a:t>. The team is soliciting your input as to which of your current standards and projects you deem to be valuable to the </a:t>
            </a:r>
            <a:r>
              <a:rPr lang="en-US" sz="1700" dirty="0" err="1"/>
              <a:t>IoT</a:t>
            </a:r>
            <a:r>
              <a:rPr lang="en-US" sz="1700" dirty="0"/>
              <a:t>. Please respond with this information to Mary Lynne Nielsen at </a:t>
            </a:r>
            <a:r>
              <a:rPr lang="en-US" sz="1700" u="sng" dirty="0">
                <a:hlinkClick r:id="rId3"/>
              </a:rPr>
              <a:t>m.nielsen@ieee.org</a:t>
            </a:r>
            <a:r>
              <a:rPr lang="en-US" sz="1700" dirty="0"/>
              <a:t> by 29 March 2013.</a:t>
            </a:r>
          </a:p>
          <a:p>
            <a:pPr marL="0" indent="0">
              <a:buNone/>
            </a:pPr>
            <a:r>
              <a:rPr lang="en-US" sz="1700" dirty="0"/>
              <a:t> </a:t>
            </a:r>
          </a:p>
          <a:p>
            <a:pPr marL="0" indent="0">
              <a:buNone/>
            </a:pPr>
            <a:r>
              <a:rPr lang="en-US" sz="1700" dirty="0"/>
              <a:t>If you have any questions concerning this request, please address them to Mary Lynne Nielsen. Thank you for your consideration and response to this request.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2473" y="617538"/>
            <a:ext cx="38882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4.1.12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94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4096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4096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DBD9E1DD-0C4A-4234-8DE4-72B48CA059F4}" type="slidenum">
              <a:rPr lang="en-US" sz="1200" b="0" smtClean="0"/>
              <a:pPr/>
              <a:t>24</a:t>
            </a:fld>
            <a:endParaRPr lang="en-US" sz="1200" b="0" smtClean="0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802.1 Architecture Document</a:t>
            </a:r>
          </a:p>
        </p:txBody>
      </p:sp>
      <p:pic>
        <p:nvPicPr>
          <p:cNvPr id="4096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438" y="1617663"/>
            <a:ext cx="7164387" cy="474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6" name="Text Box 4"/>
          <p:cNvSpPr txBox="1">
            <a:spLocks noChangeArrowheads="1"/>
          </p:cNvSpPr>
          <p:nvPr/>
        </p:nvSpPr>
        <p:spPr bwMode="auto">
          <a:xfrm>
            <a:off x="22225" y="617538"/>
            <a:ext cx="3868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4.1.13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3993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3993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B7097556-3852-42C8-975C-01EE155953DF}" type="slidenum">
              <a:rPr lang="en-US" sz="1200" b="0" smtClean="0"/>
              <a:pPr/>
              <a:t>25</a:t>
            </a:fld>
            <a:endParaRPr lang="en-US" sz="1200" b="0" smtClean="0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802.11 Topics for March 2013 EC</a:t>
            </a: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7500" y="1323834"/>
            <a:ext cx="8523288" cy="5018230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dirty="0" smtClean="0"/>
              <a:t>Begin Sponsor Ballot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Conditional approval for </a:t>
            </a:r>
            <a:r>
              <a:rPr lang="en-US" dirty="0" smtClean="0"/>
              <a:t>AC  - Open Sponsor Ballot Group formation</a:t>
            </a:r>
            <a:endParaRPr lang="en-US" dirty="0"/>
          </a:p>
          <a:p>
            <a:pPr>
              <a:spcBef>
                <a:spcPts val="0"/>
              </a:spcBef>
              <a:defRPr/>
            </a:pPr>
            <a:r>
              <a:rPr lang="en-US" dirty="0" smtClean="0"/>
              <a:t>Requests to submit to RevCom?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x</a:t>
            </a:r>
            <a:endParaRPr lang="en-US" dirty="0" smtClean="0"/>
          </a:p>
          <a:p>
            <a:pPr>
              <a:spcBef>
                <a:spcPts val="0"/>
              </a:spcBef>
              <a:defRPr/>
            </a:pPr>
            <a:r>
              <a:rPr lang="en-US" dirty="0" smtClean="0"/>
              <a:t>New project PAR to NesCom?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x</a:t>
            </a:r>
            <a:endParaRPr lang="en-US" dirty="0"/>
          </a:p>
          <a:p>
            <a:pPr>
              <a:spcBef>
                <a:spcPts val="0"/>
              </a:spcBef>
              <a:defRPr/>
            </a:pPr>
            <a:r>
              <a:rPr lang="en-US" dirty="0" smtClean="0"/>
              <a:t>PAR Extension ?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x</a:t>
            </a:r>
            <a:endParaRPr lang="en-US" dirty="0"/>
          </a:p>
          <a:p>
            <a:pPr>
              <a:spcBef>
                <a:spcPts val="0"/>
              </a:spcBef>
              <a:defRPr/>
            </a:pPr>
            <a:r>
              <a:rPr lang="en-US" dirty="0" smtClean="0"/>
              <a:t>Revision PAR?</a:t>
            </a:r>
            <a:endParaRPr lang="en-US" dirty="0"/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Nothing needed at this time </a:t>
            </a:r>
          </a:p>
          <a:p>
            <a:pPr>
              <a:spcBef>
                <a:spcPts val="0"/>
              </a:spcBef>
              <a:defRPr/>
            </a:pPr>
            <a:r>
              <a:rPr lang="en-US" dirty="0" smtClean="0"/>
              <a:t>Study Group start up?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Depends upon results of WNG meeting</a:t>
            </a:r>
            <a:endParaRPr lang="en-US" dirty="0"/>
          </a:p>
          <a:p>
            <a:pPr>
              <a:spcBef>
                <a:spcPts val="0"/>
              </a:spcBef>
              <a:defRPr/>
            </a:pPr>
            <a:r>
              <a:rPr lang="en-US" dirty="0"/>
              <a:t>Study Group </a:t>
            </a:r>
            <a:r>
              <a:rPr lang="en-US" dirty="0" smtClean="0"/>
              <a:t>extension?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x </a:t>
            </a:r>
            <a:endParaRPr lang="en-US" dirty="0"/>
          </a:p>
          <a:p>
            <a:pPr>
              <a:spcBef>
                <a:spcPts val="0"/>
              </a:spcBef>
              <a:defRPr/>
            </a:pPr>
            <a:r>
              <a:rPr lang="en-US" dirty="0" smtClean="0"/>
              <a:t>Press Release</a:t>
            </a:r>
          </a:p>
          <a:p>
            <a:pPr>
              <a:spcBef>
                <a:spcPts val="0"/>
              </a:spcBef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</p:txBody>
      </p:sp>
      <p:sp>
        <p:nvSpPr>
          <p:cNvPr id="39942" name="Text Box 4"/>
          <p:cNvSpPr txBox="1">
            <a:spLocks noChangeArrowheads="1"/>
          </p:cNvSpPr>
          <p:nvPr/>
        </p:nvSpPr>
        <p:spPr bwMode="auto">
          <a:xfrm>
            <a:off x="123825" y="544513"/>
            <a:ext cx="3316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2000" dirty="0">
                <a:solidFill>
                  <a:schemeClr val="tx2"/>
                </a:solidFill>
              </a:rPr>
              <a:t>Monday Agenda Item </a:t>
            </a:r>
            <a:r>
              <a:rPr lang="en-US" sz="2000" dirty="0" smtClean="0">
                <a:solidFill>
                  <a:schemeClr val="tx2"/>
                </a:solidFill>
              </a:rPr>
              <a:t>4.1.15 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52488"/>
          </a:xfrm>
        </p:spPr>
        <p:txBody>
          <a:bodyPr/>
          <a:lstStyle/>
          <a:p>
            <a:r>
              <a:rPr lang="en-US" dirty="0" smtClean="0"/>
              <a:t>Tutorials</a:t>
            </a:r>
          </a:p>
        </p:txBody>
      </p:sp>
      <p:sp>
        <p:nvSpPr>
          <p:cNvPr id="50179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50180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5018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BEAB9AC7-5207-448C-9A29-229569366AEB}" type="slidenum">
              <a:rPr lang="en-US" sz="1200" b="0" smtClean="0"/>
              <a:pPr/>
              <a:t>26</a:t>
            </a:fld>
            <a:endParaRPr lang="en-US" sz="1200" b="0" smtClean="0"/>
          </a:p>
        </p:txBody>
      </p:sp>
      <p:sp>
        <p:nvSpPr>
          <p:cNvPr id="50182" name="Text Box 7"/>
          <p:cNvSpPr txBox="1">
            <a:spLocks noChangeArrowheads="1"/>
          </p:cNvSpPr>
          <p:nvPr/>
        </p:nvSpPr>
        <p:spPr bwMode="auto">
          <a:xfrm>
            <a:off x="66675" y="617538"/>
            <a:ext cx="3868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4.1.16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01044" y="1257300"/>
            <a:ext cx="45646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ieee802.org/Tutorials.shtml</a:t>
            </a: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416085"/>
              </p:ext>
            </p:extLst>
          </p:nvPr>
        </p:nvGraphicFramePr>
        <p:xfrm>
          <a:off x="508000" y="1718965"/>
          <a:ext cx="8389257" cy="4377035"/>
        </p:xfrm>
        <a:graphic>
          <a:graphicData uri="http://schemas.openxmlformats.org/drawingml/2006/table">
            <a:tbl>
              <a:tblPr/>
              <a:tblGrid>
                <a:gridCol w="5140476"/>
                <a:gridCol w="3248781"/>
              </a:tblGrid>
              <a:tr h="2184651"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US" sz="2800" dirty="0">
                          <a:effectLst/>
                        </a:rPr>
                        <a:t>Tutorial #1 (6:00–7:30 pm): IEEE 802.1Q: Media Access Control Bridges and Virtual Bridged Local Area </a:t>
                      </a:r>
                      <a:r>
                        <a:rPr lang="en-US" sz="2800" dirty="0" smtClean="0">
                          <a:effectLst/>
                        </a:rPr>
                        <a:t>Networks    </a:t>
                      </a:r>
                      <a:r>
                        <a:rPr lang="en-US" sz="2800" dirty="0" smtClean="0">
                          <a:effectLst/>
                          <a:hlinkClick r:id="rId3"/>
                        </a:rPr>
                        <a:t>Presentation</a:t>
                      </a:r>
                      <a:endParaRPr lang="en-US" sz="2800" dirty="0">
                        <a:effectLst/>
                      </a:endParaRPr>
                    </a:p>
                  </a:txBody>
                  <a:tcPr marL="73479" marR="73479" marT="36739" marB="3673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</a:rPr>
                        <a:t>Sponsored by Paul </a:t>
                      </a:r>
                      <a:r>
                        <a:rPr lang="en-US" sz="1800" dirty="0" smtClean="0">
                          <a:effectLst/>
                        </a:rPr>
                        <a:t>Nikolich</a:t>
                      </a:r>
                      <a:r>
                        <a:rPr lang="en-US" sz="2800" dirty="0" smtClean="0">
                          <a:effectLst/>
                        </a:rPr>
                        <a:t> </a:t>
                      </a:r>
                      <a:endParaRPr lang="en-US" sz="2800" dirty="0">
                        <a:effectLst/>
                      </a:endParaRPr>
                    </a:p>
                  </a:txBody>
                  <a:tcPr marL="73479" marR="73479" marT="36739" marB="3673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192384"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US" sz="2800" dirty="0">
                          <a:effectLst/>
                        </a:rPr>
                        <a:t>Tutorial #2 (7:30–9:00 pm): Shared 5 GHz bands </a:t>
                      </a:r>
                      <a:r>
                        <a:rPr lang="en-US" sz="2800" dirty="0" smtClean="0">
                          <a:effectLst/>
                        </a:rPr>
                        <a:t>update  </a:t>
                      </a:r>
                      <a:r>
                        <a:rPr lang="en-US" sz="2800" dirty="0" smtClean="0">
                          <a:effectLst/>
                          <a:hlinkClick r:id="rId4"/>
                        </a:rPr>
                        <a:t>Presentation</a:t>
                      </a:r>
                      <a:endParaRPr lang="en-US" sz="2800" dirty="0">
                        <a:effectLst/>
                      </a:endParaRPr>
                    </a:p>
                  </a:txBody>
                  <a:tcPr marL="73479" marR="73479" marT="36739" marB="3673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Sponsored by Bruce </a:t>
                      </a:r>
                      <a:r>
                        <a:rPr lang="en-US" sz="1800" dirty="0" smtClean="0"/>
                        <a:t>Kraemer </a:t>
                      </a:r>
                      <a:endParaRPr lang="en-US" sz="1800" dirty="0"/>
                    </a:p>
                  </a:txBody>
                  <a:tcPr marL="73479" marR="73479" marT="36739" marB="3673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1118582"/>
              </p:ext>
            </p:extLst>
          </p:nvPr>
        </p:nvGraphicFramePr>
        <p:xfrm>
          <a:off x="-29035" y="5979886"/>
          <a:ext cx="9260114" cy="609599"/>
        </p:xfrm>
        <a:graphic>
          <a:graphicData uri="http://schemas.openxmlformats.org/drawingml/2006/table">
            <a:tbl>
              <a:tblPr/>
              <a:tblGrid>
                <a:gridCol w="9260114"/>
              </a:tblGrid>
              <a:tr h="609599">
                <a:tc>
                  <a:txBody>
                    <a:bodyPr/>
                    <a:lstStyle/>
                    <a:p>
                      <a:r>
                        <a:rPr lang="en-US" dirty="0" smtClean="0">
                          <a:effectLst/>
                          <a:hlinkClick r:id="rId5"/>
                        </a:rPr>
                        <a:t>http://www.ieee802.org/802_tutorials/2013-03/802-0313-TUTORIAL%20SECTIONS-Mar17.pdf</a:t>
                      </a:r>
                      <a:endParaRPr lang="en-US" dirty="0" smtClean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5120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5120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C8B683F7-22E6-4EDC-B19D-F1A3A11DDA16}" type="slidenum">
              <a:rPr lang="en-US" sz="1200" b="0" smtClean="0"/>
              <a:pPr/>
              <a:t>27</a:t>
            </a:fld>
            <a:endParaRPr lang="en-US" sz="1200" b="0" smtClean="0"/>
          </a:p>
        </p:txBody>
      </p:sp>
      <p:sp>
        <p:nvSpPr>
          <p:cNvPr id="51204" name="WordArt 2"/>
          <p:cNvSpPr>
            <a:spLocks noChangeArrowheads="1" noChangeShapeType="1" noTextEdit="1"/>
          </p:cNvSpPr>
          <p:nvPr/>
        </p:nvSpPr>
        <p:spPr bwMode="auto">
          <a:xfrm>
            <a:off x="2806700" y="2944813"/>
            <a:ext cx="3741738" cy="14747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19050">
                  <a:solidFill>
                    <a:srgbClr val="99CCFF"/>
                  </a:solidFill>
                  <a:round/>
                  <a:headEnd type="none" w="sm" len="sm"/>
                  <a:tailEnd type="none" w="sm" len="sm"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Wednesday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75967" y="6533404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456455" y="6533404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6F68842F-C4BA-4049-A837-FFD95B43C95D}" type="slidenum">
              <a:rPr lang="en-US" sz="1200" b="0" smtClean="0"/>
              <a:pPr/>
              <a:t>28</a:t>
            </a:fld>
            <a:endParaRPr lang="en-US" sz="1200" b="0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415636" y="1082675"/>
            <a:ext cx="8042564" cy="992188"/>
          </a:xfrm>
        </p:spPr>
        <p:txBody>
          <a:bodyPr/>
          <a:lstStyle/>
          <a:p>
            <a:r>
              <a:rPr lang="en-US" sz="2800" dirty="0" smtClean="0"/>
              <a:t>May 12-17 </a:t>
            </a:r>
            <a:r>
              <a:rPr lang="en-US" sz="2800" dirty="0" smtClean="0"/>
              <a:t>2013 Meeting </a:t>
            </a:r>
            <a:br>
              <a:rPr lang="en-US" sz="2800" dirty="0" smtClean="0"/>
            </a:br>
            <a:r>
              <a:rPr lang="en-US" sz="2800" dirty="0" smtClean="0"/>
              <a:t>Waikoloa, Hawaii, </a:t>
            </a:r>
            <a:r>
              <a:rPr lang="en-US" sz="2800" dirty="0" smtClean="0"/>
              <a:t>USA</a:t>
            </a:r>
          </a:p>
        </p:txBody>
      </p:sp>
      <p:sp>
        <p:nvSpPr>
          <p:cNvPr id="33797" name="Text Box 4"/>
          <p:cNvSpPr txBox="1">
            <a:spLocks noChangeArrowheads="1"/>
          </p:cNvSpPr>
          <p:nvPr/>
        </p:nvSpPr>
        <p:spPr bwMode="auto">
          <a:xfrm>
            <a:off x="-670" y="617538"/>
            <a:ext cx="39145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Wednesday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2.3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3798" name="Text Box 5"/>
          <p:cNvSpPr txBox="1">
            <a:spLocks noChangeArrowheads="1"/>
          </p:cNvSpPr>
          <p:nvPr/>
        </p:nvSpPr>
        <p:spPr bwMode="auto">
          <a:xfrm>
            <a:off x="166916" y="3076802"/>
            <a:ext cx="8890000" cy="3293209"/>
          </a:xfrm>
          <a:prstGeom prst="rect">
            <a:avLst/>
          </a:prstGeom>
          <a:noFill/>
          <a:ln w="12700">
            <a:solidFill>
              <a:srgbClr val="33CC33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742950" indent="-74295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buFont typeface="Times New Roman" pitchFamily="18" charset="0"/>
              <a:buAutoNum type="arabicPeriod"/>
            </a:pPr>
            <a:r>
              <a:rPr lang="en-US" sz="3200" dirty="0">
                <a:latin typeface="Arial Rounded MT Bold" pitchFamily="34" charset="0"/>
              </a:rPr>
              <a:t>Hotel Registration </a:t>
            </a:r>
            <a:r>
              <a:rPr lang="en-US" sz="3200" dirty="0" smtClean="0">
                <a:latin typeface="Arial Rounded MT Bold" pitchFamily="34" charset="0"/>
              </a:rPr>
              <a:t>OPEN</a:t>
            </a:r>
          </a:p>
          <a:p>
            <a:pPr marL="914400" lvl="1" indent="-457200" eaLnBrk="0" hangingPunct="0">
              <a:buFont typeface="Arial" pitchFamily="34" charset="0"/>
              <a:buChar char="•"/>
            </a:pPr>
            <a:r>
              <a:rPr lang="en-US" sz="2800" dirty="0" smtClean="0">
                <a:latin typeface="Arial Rounded MT Bold" pitchFamily="34" charset="0"/>
              </a:rPr>
              <a:t>Early bird room rate sold out</a:t>
            </a:r>
          </a:p>
          <a:p>
            <a:pPr marL="914400" lvl="1" indent="-457200" eaLnBrk="0" hangingPunct="0">
              <a:buFont typeface="Arial" pitchFamily="34" charset="0"/>
              <a:buChar char="•"/>
            </a:pPr>
            <a:r>
              <a:rPr lang="en-US" sz="2800" dirty="0" smtClean="0">
                <a:latin typeface="Arial Rounded MT Bold" pitchFamily="34" charset="0"/>
              </a:rPr>
              <a:t>Now $169 per night</a:t>
            </a:r>
            <a:endParaRPr lang="en-US" sz="2800" dirty="0">
              <a:latin typeface="Arial Rounded MT Bold" pitchFamily="34" charset="0"/>
            </a:endParaRPr>
          </a:p>
          <a:p>
            <a:pPr eaLnBrk="0" hangingPunct="0">
              <a:buFont typeface="Times New Roman" pitchFamily="18" charset="0"/>
              <a:buAutoNum type="arabicPeriod"/>
            </a:pPr>
            <a:r>
              <a:rPr lang="en-US" sz="3200" dirty="0">
                <a:latin typeface="Arial Rounded MT Bold" pitchFamily="34" charset="0"/>
              </a:rPr>
              <a:t>Meeting Registration </a:t>
            </a:r>
            <a:r>
              <a:rPr lang="en-US" sz="3200" dirty="0" smtClean="0">
                <a:latin typeface="Arial Rounded MT Bold" pitchFamily="34" charset="0"/>
              </a:rPr>
              <a:t>OPEN</a:t>
            </a:r>
            <a:endParaRPr lang="en-US" sz="3200" dirty="0">
              <a:latin typeface="Arial Rounded MT Bold" pitchFamily="34" charset="0"/>
            </a:endParaRPr>
          </a:p>
          <a:p>
            <a:pPr eaLnBrk="0" hangingPunct="0">
              <a:buFont typeface="Times New Roman" pitchFamily="18" charset="0"/>
              <a:buAutoNum type="arabicPeriod"/>
            </a:pPr>
            <a:r>
              <a:rPr lang="en-US" sz="2800" dirty="0">
                <a:latin typeface="Arial Rounded MT Bold" pitchFamily="34" charset="0"/>
              </a:rPr>
              <a:t>Early bird registration expires </a:t>
            </a:r>
            <a:endParaRPr lang="en-US" sz="2800" dirty="0" smtClean="0">
              <a:latin typeface="Arial Rounded MT Bold" pitchFamily="34" charset="0"/>
            </a:endParaRPr>
          </a:p>
          <a:p>
            <a:pPr lvl="1" eaLnBrk="0" hangingPunct="0">
              <a:buFont typeface="Wingdings" pitchFamily="2" charset="2"/>
              <a:buChar char="Ø"/>
            </a:pPr>
            <a:r>
              <a:rPr lang="en-US" sz="3600" dirty="0" smtClean="0">
                <a:latin typeface="Arial Rounded MT Bold" pitchFamily="34" charset="0"/>
              </a:rPr>
              <a:t>Friday  </a:t>
            </a:r>
            <a:r>
              <a:rPr lang="en-US" sz="3600" dirty="0" smtClean="0">
                <a:latin typeface="Arial Rounded MT Bold" pitchFamily="34" charset="0"/>
              </a:rPr>
              <a:t>May 3</a:t>
            </a:r>
          </a:p>
          <a:p>
            <a:pPr marL="457200" lvl="1" indent="0" eaLnBrk="0" hangingPunct="0"/>
            <a:endParaRPr lang="en-US" dirty="0">
              <a:latin typeface="Arial Rounded MT Bold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92252" y="2367223"/>
            <a:ext cx="747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www.ieee802.org/11/Meetings/Meeting_Plan.html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0653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4800" y="685800"/>
            <a:ext cx="5613400" cy="1066800"/>
          </a:xfrm>
        </p:spPr>
        <p:txBody>
          <a:bodyPr/>
          <a:lstStyle/>
          <a:p>
            <a:r>
              <a:rPr lang="en-US" dirty="0" smtClean="0"/>
              <a:t>Social Location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29" y="1146629"/>
            <a:ext cx="3249245" cy="517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Elbow Connector 7"/>
          <p:cNvCxnSpPr>
            <a:stCxn id="2" idx="2"/>
          </p:cNvCxnSpPr>
          <p:nvPr/>
        </p:nvCxnSpPr>
        <p:spPr bwMode="auto">
          <a:xfrm rot="5400000">
            <a:off x="4057651" y="481693"/>
            <a:ext cx="322943" cy="2864757"/>
          </a:xfrm>
          <a:prstGeom prst="bentConnector2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Box 9"/>
          <p:cNvSpPr txBox="1"/>
          <p:nvPr/>
        </p:nvSpPr>
        <p:spPr>
          <a:xfrm>
            <a:off x="5766032" y="1683238"/>
            <a:ext cx="2242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Caribe Pavilion</a:t>
            </a:r>
          </a:p>
        </p:txBody>
      </p:sp>
      <p:sp>
        <p:nvSpPr>
          <p:cNvPr id="9" name="Up Arrow 8"/>
          <p:cNvSpPr/>
          <p:nvPr/>
        </p:nvSpPr>
        <p:spPr bwMode="auto">
          <a:xfrm>
            <a:off x="812800" y="1074057"/>
            <a:ext cx="440657" cy="495537"/>
          </a:xfrm>
          <a:prstGeom prst="upArrow">
            <a:avLst/>
          </a:prstGeom>
          <a:solidFill>
            <a:srgbClr val="FF99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73403" y="1507987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N</a:t>
            </a:r>
            <a:endParaRPr lang="en-US" sz="4000" dirty="0"/>
          </a:p>
        </p:txBody>
      </p:sp>
      <p:sp>
        <p:nvSpPr>
          <p:cNvPr id="12" name="TextBox 2"/>
          <p:cNvSpPr txBox="1">
            <a:spLocks noChangeArrowheads="1"/>
          </p:cNvSpPr>
          <p:nvPr/>
        </p:nvSpPr>
        <p:spPr bwMode="auto">
          <a:xfrm>
            <a:off x="4499429" y="2569028"/>
            <a:ext cx="4383380" cy="304698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200" dirty="0"/>
              <a:t>Wednesday Social  </a:t>
            </a:r>
            <a:endParaRPr lang="en-US" sz="3200" dirty="0" smtClean="0"/>
          </a:p>
          <a:p>
            <a:r>
              <a:rPr lang="en-US" sz="3200" dirty="0" smtClean="0"/>
              <a:t>6:30 </a:t>
            </a:r>
            <a:r>
              <a:rPr lang="en-US" sz="3200" dirty="0"/>
              <a:t>pm start</a:t>
            </a:r>
          </a:p>
          <a:p>
            <a:r>
              <a:rPr lang="en-US" sz="3200" dirty="0"/>
              <a:t>Badge needed for </a:t>
            </a:r>
            <a:r>
              <a:rPr lang="en-US" sz="3200" dirty="0" smtClean="0"/>
              <a:t>admission – Guest also</a:t>
            </a:r>
            <a:endParaRPr lang="en-US" sz="3200" dirty="0"/>
          </a:p>
          <a:p>
            <a:r>
              <a:rPr lang="en-US" sz="3200" dirty="0" smtClean="0"/>
              <a:t>Caribe </a:t>
            </a:r>
            <a:r>
              <a:rPr lang="en-US" sz="3200" dirty="0" err="1" smtClean="0"/>
              <a:t>Pavillion</a:t>
            </a:r>
            <a:r>
              <a:rPr lang="en-US" sz="3200" dirty="0" smtClean="0"/>
              <a:t>  - north of Grand Sierra F</a:t>
            </a:r>
            <a:endParaRPr lang="en-US" sz="3200" dirty="0"/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204832" y="617538"/>
            <a:ext cx="35035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2.7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24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686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686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D8E51126-88D0-40B8-8FC4-59D380D58E67}" type="slidenum">
              <a:rPr lang="en-US" sz="1200" b="0" smtClean="0"/>
              <a:pPr/>
              <a:t>3</a:t>
            </a:fld>
            <a:endParaRPr lang="en-US" sz="1200" b="0" smtClean="0"/>
          </a:p>
        </p:txBody>
      </p:sp>
      <p:sp>
        <p:nvSpPr>
          <p:cNvPr id="686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LOA </a:t>
            </a:r>
            <a:r>
              <a:rPr lang="en-US" dirty="0" smtClean="0"/>
              <a:t>Database – March 19, 2013</a:t>
            </a:r>
            <a:endParaRPr lang="en-US" dirty="0" smtClean="0"/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738" y="1981200"/>
            <a:ext cx="8439150" cy="4114800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hlinkClick r:id="rId2"/>
              </a:rPr>
              <a:t>http://standards.ieee.org/db/patents/pat802_11.html</a:t>
            </a:r>
            <a:endParaRPr lang="en-US" sz="2800" dirty="0" smtClean="0"/>
          </a:p>
          <a:p>
            <a:pPr>
              <a:defRPr/>
            </a:pPr>
            <a:endParaRPr lang="en-US" sz="2800" dirty="0" smtClean="0"/>
          </a:p>
          <a:p>
            <a:pPr>
              <a:defRPr/>
            </a:pPr>
            <a:r>
              <a:rPr lang="en-US" sz="2800" dirty="0" smtClean="0"/>
              <a:t>8 </a:t>
            </a:r>
            <a:r>
              <a:rPr lang="en-US" sz="2800" dirty="0" smtClean="0"/>
              <a:t>entries with 2013 submission dates</a:t>
            </a:r>
            <a:endParaRPr lang="en-US" sz="2800" dirty="0"/>
          </a:p>
          <a:p>
            <a:pPr marL="0" indent="0">
              <a:buFontTx/>
              <a:buNone/>
              <a:defRPr/>
            </a:pPr>
            <a:endParaRPr lang="en-US" sz="2800" dirty="0" smtClean="0"/>
          </a:p>
        </p:txBody>
      </p:sp>
      <p:sp>
        <p:nvSpPr>
          <p:cNvPr id="68614" name="Text Box 5"/>
          <p:cNvSpPr txBox="1">
            <a:spLocks noChangeArrowheads="1"/>
          </p:cNvSpPr>
          <p:nvPr/>
        </p:nvSpPr>
        <p:spPr bwMode="auto">
          <a:xfrm>
            <a:off x="228600" y="601663"/>
            <a:ext cx="3527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Friday Agenda Item 2.08 </a:t>
            </a:r>
          </a:p>
        </p:txBody>
      </p:sp>
    </p:spTree>
    <p:extLst>
      <p:ext uri="{BB962C8B-B14F-4D97-AF65-F5344CB8AC3E}">
        <p14:creationId xmlns:p14="http://schemas.microsoft.com/office/powerpoint/2010/main" val="271230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6349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6349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48B48962-344E-47C1-A65F-6561BF81BF81}" type="slidenum">
              <a:rPr lang="en-US" sz="1200" b="0" smtClean="0"/>
              <a:pPr/>
              <a:t>30</a:t>
            </a:fld>
            <a:endParaRPr lang="en-US" sz="1200" b="0" smtClean="0"/>
          </a:p>
        </p:txBody>
      </p:sp>
      <p:sp>
        <p:nvSpPr>
          <p:cNvPr id="63492" name="TextBox 5"/>
          <p:cNvSpPr txBox="1">
            <a:spLocks noChangeArrowheads="1"/>
          </p:cNvSpPr>
          <p:nvPr/>
        </p:nvSpPr>
        <p:spPr bwMode="auto">
          <a:xfrm>
            <a:off x="2868613" y="1049338"/>
            <a:ext cx="2840037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3200"/>
              <a:t>Room Changes</a:t>
            </a:r>
          </a:p>
        </p:txBody>
      </p:sp>
      <p:sp>
        <p:nvSpPr>
          <p:cNvPr id="63493" name="Text Box 4"/>
          <p:cNvSpPr txBox="1">
            <a:spLocks noChangeArrowheads="1"/>
          </p:cNvSpPr>
          <p:nvPr/>
        </p:nvSpPr>
        <p:spPr bwMode="auto">
          <a:xfrm>
            <a:off x="38100" y="617538"/>
            <a:ext cx="40687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Wednesday Agenda Item </a:t>
            </a:r>
            <a:r>
              <a:rPr lang="en-US" dirty="0" smtClean="0">
                <a:solidFill>
                  <a:schemeClr val="tx2"/>
                </a:solidFill>
              </a:rPr>
              <a:t>5.1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63494" name="TextBox 1"/>
          <p:cNvSpPr txBox="1">
            <a:spLocks noChangeArrowheads="1"/>
          </p:cNvSpPr>
          <p:nvPr/>
        </p:nvSpPr>
        <p:spPr bwMode="auto">
          <a:xfrm>
            <a:off x="889000" y="2344738"/>
            <a:ext cx="4924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??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6553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6553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BB51E244-D7CB-4731-9091-183CFDD3311D}" type="slidenum">
              <a:rPr lang="en-US" sz="1200" b="0" smtClean="0"/>
              <a:pPr/>
              <a:t>31</a:t>
            </a:fld>
            <a:endParaRPr lang="en-US" sz="1200" b="0" smtClean="0"/>
          </a:p>
        </p:txBody>
      </p:sp>
      <p:sp>
        <p:nvSpPr>
          <p:cNvPr id="65540" name="TextBox 5"/>
          <p:cNvSpPr txBox="1">
            <a:spLocks noChangeArrowheads="1"/>
          </p:cNvSpPr>
          <p:nvPr/>
        </p:nvSpPr>
        <p:spPr bwMode="auto">
          <a:xfrm>
            <a:off x="2019300" y="1031875"/>
            <a:ext cx="45386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3200"/>
              <a:t>Revised Agenda Graphic</a:t>
            </a:r>
          </a:p>
        </p:txBody>
      </p:sp>
      <p:sp>
        <p:nvSpPr>
          <p:cNvPr id="65541" name="Text Box 4"/>
          <p:cNvSpPr txBox="1">
            <a:spLocks noChangeArrowheads="1"/>
          </p:cNvSpPr>
          <p:nvPr/>
        </p:nvSpPr>
        <p:spPr bwMode="auto">
          <a:xfrm>
            <a:off x="38100" y="617538"/>
            <a:ext cx="40687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Wednesday Agenda Item </a:t>
            </a:r>
            <a:r>
              <a:rPr lang="en-US" dirty="0" smtClean="0">
                <a:solidFill>
                  <a:schemeClr val="tx2"/>
                </a:solidFill>
              </a:rPr>
              <a:t>5.2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65542" name="TextBox 6"/>
          <p:cNvSpPr txBox="1">
            <a:spLocks noChangeArrowheads="1"/>
          </p:cNvSpPr>
          <p:nvPr/>
        </p:nvSpPr>
        <p:spPr bwMode="auto">
          <a:xfrm>
            <a:off x="766763" y="1989138"/>
            <a:ext cx="14081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/>
              <a:t>If needed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6656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350E019E-4A99-4B6C-ADC3-E69846FC02B9}" type="slidenum">
              <a:rPr lang="en-US" sz="1200" b="0" smtClean="0"/>
              <a:pPr/>
              <a:t>32</a:t>
            </a:fld>
            <a:endParaRPr lang="en-US" sz="1200" b="0" smtClean="0"/>
          </a:p>
        </p:txBody>
      </p:sp>
      <p:sp>
        <p:nvSpPr>
          <p:cNvPr id="66564" name="TextBox 5"/>
          <p:cNvSpPr txBox="1">
            <a:spLocks noChangeArrowheads="1"/>
          </p:cNvSpPr>
          <p:nvPr/>
        </p:nvSpPr>
        <p:spPr bwMode="auto">
          <a:xfrm>
            <a:off x="1840399" y="1025525"/>
            <a:ext cx="489646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3200" dirty="0" smtClean="0"/>
              <a:t>Mid-week Officer </a:t>
            </a:r>
            <a:r>
              <a:rPr lang="en-US" sz="3200" dirty="0"/>
              <a:t>Changes</a:t>
            </a:r>
          </a:p>
        </p:txBody>
      </p:sp>
      <p:sp>
        <p:nvSpPr>
          <p:cNvPr id="66565" name="Text Box 4"/>
          <p:cNvSpPr txBox="1">
            <a:spLocks noChangeArrowheads="1"/>
          </p:cNvSpPr>
          <p:nvPr/>
        </p:nvSpPr>
        <p:spPr bwMode="auto">
          <a:xfrm>
            <a:off x="23813" y="617538"/>
            <a:ext cx="40687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Wednesday Agenda Item 5.3</a:t>
            </a:r>
          </a:p>
        </p:txBody>
      </p:sp>
      <p:sp>
        <p:nvSpPr>
          <p:cNvPr id="66566" name="TextBox 2"/>
          <p:cNvSpPr txBox="1">
            <a:spLocks noChangeArrowheads="1"/>
          </p:cNvSpPr>
          <p:nvPr/>
        </p:nvSpPr>
        <p:spPr bwMode="auto">
          <a:xfrm>
            <a:off x="766763" y="1989138"/>
            <a:ext cx="14081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/>
              <a:t>If needed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6A797FB-F421-47F0-8EC2-CE2059B94952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55721"/>
              </p:ext>
            </p:extLst>
          </p:nvPr>
        </p:nvGraphicFramePr>
        <p:xfrm>
          <a:off x="584200" y="1634307"/>
          <a:ext cx="7979229" cy="25603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943903"/>
                <a:gridCol w="3035326"/>
              </a:tblGrid>
              <a:tr h="3188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WG Task-Force 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Chair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788" marR="59788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Eldad Perahia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788" marR="59788" marT="0" marB="0">
                    <a:solidFill>
                      <a:schemeClr val="bg1"/>
                    </a:solidFill>
                  </a:tcPr>
                </a:tc>
              </a:tr>
              <a:tr h="15943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Technical 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Editor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788" marR="59788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Carlos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Cordeiro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788" marR="59788" marT="0" marB="0">
                    <a:solidFill>
                      <a:schemeClr val="bg1"/>
                    </a:solidFill>
                  </a:tcPr>
                </a:tc>
              </a:tr>
              <a:tr h="15943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WG Task-Force Vice Chair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788" marR="59788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James Yee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788" marR="59788" marT="0" marB="0">
                    <a:solidFill>
                      <a:schemeClr val="bg1"/>
                    </a:solidFill>
                  </a:tcPr>
                </a:tc>
              </a:tr>
              <a:tr h="15943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WG Task-Force Vice Chair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788" marR="59788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Vinko Erceg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788" marR="59788" marT="0" marB="0">
                    <a:solidFill>
                      <a:schemeClr val="bg1"/>
                    </a:solidFill>
                  </a:tcPr>
                </a:tc>
              </a:tr>
              <a:tr h="15943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WG Task-Force Vice Chair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788" marR="59788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Chris Hansen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788" marR="59788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076793" y="945858"/>
            <a:ext cx="242367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3200" dirty="0" smtClean="0"/>
              <a:t>11ad Awards</a:t>
            </a:r>
            <a:endParaRPr lang="en-US" sz="3200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3813" y="617538"/>
            <a:ext cx="40687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Wednesday Agenda Item </a:t>
            </a:r>
            <a:r>
              <a:rPr lang="en-US" dirty="0" smtClean="0">
                <a:solidFill>
                  <a:schemeClr val="tx2"/>
                </a:solidFill>
              </a:rPr>
              <a:t>5.13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57738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6A797FB-F421-47F0-8EC2-CE2059B94952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263" y="1123270"/>
            <a:ext cx="8302851" cy="4972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076793" y="583008"/>
            <a:ext cx="242367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3200" dirty="0" smtClean="0"/>
              <a:t>11ad Awards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4687813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6A797FB-F421-47F0-8EC2-CE2059B94952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177" y="1269381"/>
            <a:ext cx="8436518" cy="498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076793" y="684606"/>
            <a:ext cx="242367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3200" dirty="0" smtClean="0"/>
              <a:t>11ad Awards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797667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6A797FB-F421-47F0-8EC2-CE2059B94952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398" y="1161144"/>
            <a:ext cx="8525902" cy="4905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76793" y="626550"/>
            <a:ext cx="242367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3200" dirty="0" smtClean="0"/>
              <a:t>11ad Awards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8577922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6758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6758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24BC4AF1-6646-4E89-96F6-D8AE9B52707D}" type="slidenum">
              <a:rPr lang="en-US" sz="1200" b="0" smtClean="0"/>
              <a:pPr/>
              <a:t>37</a:t>
            </a:fld>
            <a:endParaRPr lang="en-US" sz="1200" b="0" smtClean="0"/>
          </a:p>
        </p:txBody>
      </p:sp>
      <p:sp>
        <p:nvSpPr>
          <p:cNvPr id="67588" name="WordArt 2"/>
          <p:cNvSpPr>
            <a:spLocks noChangeArrowheads="1" noChangeShapeType="1" noTextEdit="1"/>
          </p:cNvSpPr>
          <p:nvPr/>
        </p:nvSpPr>
        <p:spPr bwMode="auto">
          <a:xfrm>
            <a:off x="3252788" y="2944813"/>
            <a:ext cx="3295650" cy="1257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19050">
                  <a:solidFill>
                    <a:srgbClr val="99CCFF"/>
                  </a:solidFill>
                  <a:round/>
                  <a:headEnd type="none" w="sm" len="sm"/>
                  <a:tailEnd type="none" w="sm" len="sm"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Friday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686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686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D8E51126-88D0-40B8-8FC4-59D380D58E67}" type="slidenum">
              <a:rPr lang="en-US" sz="1200" b="0" smtClean="0"/>
              <a:pPr/>
              <a:t>38</a:t>
            </a:fld>
            <a:endParaRPr lang="en-US" sz="1200" b="0" smtClean="0"/>
          </a:p>
        </p:txBody>
      </p:sp>
      <p:sp>
        <p:nvSpPr>
          <p:cNvPr id="686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738" y="1466045"/>
            <a:ext cx="8439150" cy="2771104"/>
          </a:xfrm>
        </p:spPr>
        <p:txBody>
          <a:bodyPr/>
          <a:lstStyle/>
          <a:p>
            <a:pPr>
              <a:defRPr/>
            </a:pPr>
            <a:r>
              <a:rPr lang="en-US" sz="3200" dirty="0" smtClean="0"/>
              <a:t>Coffee will be continuously available from 7:30am to 11:00am</a:t>
            </a:r>
          </a:p>
          <a:p>
            <a:pPr>
              <a:defRPr/>
            </a:pPr>
            <a:endParaRPr lang="en-US" sz="3200" dirty="0"/>
          </a:p>
          <a:p>
            <a:pPr>
              <a:defRPr/>
            </a:pPr>
            <a:r>
              <a:rPr lang="en-US" sz="3200" dirty="0" smtClean="0"/>
              <a:t>When we reach the end of reports at about 9:30, just prior to motions, we will determine if we take a break</a:t>
            </a:r>
            <a:endParaRPr lang="en-US" sz="3200" dirty="0"/>
          </a:p>
          <a:p>
            <a:pPr>
              <a:defRPr/>
            </a:pPr>
            <a:endParaRPr lang="en-US" sz="3200" dirty="0"/>
          </a:p>
          <a:p>
            <a:pPr marL="0" indent="0">
              <a:buFontTx/>
              <a:buNone/>
              <a:defRPr/>
            </a:pPr>
            <a:endParaRPr lang="en-US" sz="3200" dirty="0" smtClean="0"/>
          </a:p>
        </p:txBody>
      </p:sp>
      <p:sp>
        <p:nvSpPr>
          <p:cNvPr id="68614" name="Text Box 5"/>
          <p:cNvSpPr txBox="1">
            <a:spLocks noChangeArrowheads="1"/>
          </p:cNvSpPr>
          <p:nvPr/>
        </p:nvSpPr>
        <p:spPr bwMode="auto">
          <a:xfrm>
            <a:off x="228600" y="601663"/>
            <a:ext cx="3527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Friday Agenda Item </a:t>
            </a:r>
            <a:r>
              <a:rPr lang="en-US" dirty="0" smtClean="0">
                <a:solidFill>
                  <a:schemeClr val="tx2"/>
                </a:solidFill>
              </a:rPr>
              <a:t>2.07 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91860" y="5007807"/>
            <a:ext cx="46830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Break = Recess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686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686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D8E51126-88D0-40B8-8FC4-59D380D58E67}" type="slidenum">
              <a:rPr lang="en-US" sz="1200" b="0" smtClean="0"/>
              <a:pPr/>
              <a:t>39</a:t>
            </a:fld>
            <a:endParaRPr lang="en-US" sz="1200" b="0" smtClean="0"/>
          </a:p>
        </p:txBody>
      </p:sp>
      <p:sp>
        <p:nvSpPr>
          <p:cNvPr id="686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LOA </a:t>
            </a:r>
            <a:r>
              <a:rPr lang="en-US" dirty="0" smtClean="0"/>
              <a:t>Database – March 19, 2013</a:t>
            </a:r>
            <a:endParaRPr lang="en-US" dirty="0" smtClean="0"/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738" y="1981200"/>
            <a:ext cx="8439150" cy="4114800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hlinkClick r:id="rId2"/>
              </a:rPr>
              <a:t>http://standards.ieee.org/db/patents/pat802_11.html</a:t>
            </a:r>
            <a:endParaRPr lang="en-US" sz="2800" dirty="0" smtClean="0"/>
          </a:p>
          <a:p>
            <a:pPr>
              <a:defRPr/>
            </a:pPr>
            <a:endParaRPr lang="en-US" sz="2800" dirty="0" smtClean="0"/>
          </a:p>
          <a:p>
            <a:pPr>
              <a:defRPr/>
            </a:pPr>
            <a:r>
              <a:rPr lang="en-US" sz="2800" dirty="0" smtClean="0"/>
              <a:t>8 </a:t>
            </a:r>
            <a:r>
              <a:rPr lang="en-US" sz="2800" dirty="0" smtClean="0"/>
              <a:t>entries with 2013 submission dates</a:t>
            </a:r>
            <a:endParaRPr lang="en-US" sz="2800" dirty="0"/>
          </a:p>
          <a:p>
            <a:pPr marL="0" indent="0">
              <a:buFontTx/>
              <a:buNone/>
              <a:defRPr/>
            </a:pPr>
            <a:endParaRPr lang="en-US" sz="2800" dirty="0" smtClean="0"/>
          </a:p>
        </p:txBody>
      </p:sp>
      <p:sp>
        <p:nvSpPr>
          <p:cNvPr id="68614" name="Text Box 5"/>
          <p:cNvSpPr txBox="1">
            <a:spLocks noChangeArrowheads="1"/>
          </p:cNvSpPr>
          <p:nvPr/>
        </p:nvSpPr>
        <p:spPr bwMode="auto">
          <a:xfrm>
            <a:off x="228600" y="601663"/>
            <a:ext cx="3527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Friday Agenda Item 2.08 </a:t>
            </a:r>
          </a:p>
        </p:txBody>
      </p:sp>
    </p:spTree>
    <p:extLst>
      <p:ext uri="{BB962C8B-B14F-4D97-AF65-F5344CB8AC3E}">
        <p14:creationId xmlns:p14="http://schemas.microsoft.com/office/powerpoint/2010/main" val="250634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A121E95C-6A68-46D7-8E15-2043FFAA6664}" type="slidenum">
              <a:rPr lang="en-US" sz="1200" b="0" smtClean="0"/>
              <a:pPr/>
              <a:t>4</a:t>
            </a:fld>
            <a:endParaRPr lang="en-US" sz="1200" b="0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Joint Meetings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174625" y="2090738"/>
            <a:ext cx="8882063" cy="3557587"/>
          </a:xfrm>
          <a:prstGeom prst="rect">
            <a:avLst/>
          </a:prstGeom>
          <a:noFill/>
          <a:ln w="9525">
            <a:solidFill>
              <a:srgbClr val="33CC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u="sng" dirty="0"/>
              <a:t>External</a:t>
            </a:r>
            <a:r>
              <a:rPr lang="en-US" dirty="0"/>
              <a:t>:  </a:t>
            </a:r>
            <a:endParaRPr lang="en-US" dirty="0" smtClean="0"/>
          </a:p>
          <a:p>
            <a:pPr marL="342900" indent="-342900" eaLnBrk="0" hangingPunct="0">
              <a:spcBef>
                <a:spcPct val="20000"/>
              </a:spcBef>
            </a:pPr>
            <a:r>
              <a:rPr lang="en-US" dirty="0" smtClean="0"/>
              <a:t>With 802.1   Thursday 8:00 am1 – </a:t>
            </a:r>
            <a:r>
              <a:rPr lang="en-US" dirty="0" smtClean="0"/>
              <a:t>Caribbean VII</a:t>
            </a:r>
            <a:endParaRPr lang="en-US" dirty="0" smtClean="0"/>
          </a:p>
          <a:p>
            <a:pPr marL="342900" indent="-342900" eaLnBrk="0" hangingPunct="0">
              <a:spcBef>
                <a:spcPct val="20000"/>
              </a:spcBef>
            </a:pPr>
            <a:r>
              <a:rPr lang="en-US" dirty="0" smtClean="0"/>
              <a:t>Subject:  Bridging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dirty="0"/>
              <a:t>				</a:t>
            </a:r>
            <a:endParaRPr lang="en-US" u="sng" dirty="0"/>
          </a:p>
          <a:p>
            <a:pPr marL="342900" indent="-342900" eaLnBrk="0" hangingPunct="0">
              <a:spcBef>
                <a:spcPct val="20000"/>
              </a:spcBef>
            </a:pPr>
            <a:r>
              <a:rPr lang="en-US" u="sng" dirty="0"/>
              <a:t>Internal</a:t>
            </a:r>
            <a:r>
              <a:rPr lang="en-US" u="sng" dirty="0" smtClean="0"/>
              <a:t>:</a:t>
            </a:r>
            <a:r>
              <a:rPr lang="en-US" dirty="0" smtClean="0"/>
              <a:t>    </a:t>
            </a:r>
            <a:r>
              <a:rPr lang="en-US" dirty="0" smtClean="0"/>
              <a:t>Monday 8:30 am    802.11AQ &amp; 802.11AI</a:t>
            </a:r>
            <a:endParaRPr lang="en-US" dirty="0" smtClean="0"/>
          </a:p>
          <a:p>
            <a:pPr marL="342900" indent="-342900" eaLnBrk="0" hangingPunct="0">
              <a:spcBef>
                <a:spcPct val="20000"/>
              </a:spcBef>
            </a:pPr>
            <a:endParaRPr lang="en-US" dirty="0"/>
          </a:p>
        </p:txBody>
      </p:sp>
      <p:sp>
        <p:nvSpPr>
          <p:cNvPr id="2150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4.1.3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47663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6963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6963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87D930D0-479D-42F5-AB14-C71C7A35E28F}" type="slidenum">
              <a:rPr lang="en-US" sz="1200" b="0" smtClean="0"/>
              <a:pPr/>
              <a:t>40</a:t>
            </a:fld>
            <a:endParaRPr lang="en-US" sz="1200" b="0" smtClean="0"/>
          </a:p>
        </p:txBody>
      </p:sp>
      <p:sp>
        <p:nvSpPr>
          <p:cNvPr id="69636" name="Rectangle 2"/>
          <p:cNvSpPr>
            <a:spLocks noGrp="1" noChangeArrowheads="1"/>
          </p:cNvSpPr>
          <p:nvPr>
            <p:ph type="title"/>
          </p:nvPr>
        </p:nvSpPr>
        <p:spPr>
          <a:xfrm>
            <a:off x="405114" y="1305570"/>
            <a:ext cx="8320596" cy="447030"/>
          </a:xfrm>
        </p:spPr>
        <p:txBody>
          <a:bodyPr/>
          <a:lstStyle/>
          <a:p>
            <a:r>
              <a:rPr lang="en-US" dirty="0" smtClean="0"/>
              <a:t>IEEE Store Contents  - </a:t>
            </a:r>
            <a:r>
              <a:rPr lang="en-US" dirty="0" smtClean="0"/>
              <a:t>March  </a:t>
            </a:r>
            <a:r>
              <a:rPr lang="en-US" dirty="0" smtClean="0"/>
              <a:t>2013</a:t>
            </a:r>
          </a:p>
        </p:txBody>
      </p:sp>
      <p:graphicFrame>
        <p:nvGraphicFramePr>
          <p:cNvPr id="77901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2136354"/>
              </p:ext>
            </p:extLst>
          </p:nvPr>
        </p:nvGraphicFramePr>
        <p:xfrm>
          <a:off x="92595" y="1830837"/>
          <a:ext cx="8633114" cy="4516500"/>
        </p:xfrm>
        <a:graphic>
          <a:graphicData uri="http://schemas.openxmlformats.org/drawingml/2006/table">
            <a:tbl>
              <a:tblPr/>
              <a:tblGrid>
                <a:gridCol w="3704042"/>
                <a:gridCol w="1686167"/>
                <a:gridCol w="1520315"/>
                <a:gridCol w="1722590"/>
              </a:tblGrid>
              <a:tr h="94482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Draft in 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TechStreet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Draft in Members Area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Publication 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Get 802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D3.0   $300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D5.0   $250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AD-2012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$300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AE-2012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$105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ingdings 2" pitchFamily="18" charset="2"/>
                        </a:rPr>
                        <a:t>P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AA-2012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$180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ingdings 2" pitchFamily="18" charset="2"/>
                        </a:rPr>
                        <a:t>P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802.11 -2012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540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ingdings 2" pitchFamily="18" charset="2"/>
                        </a:rPr>
                        <a:t>P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b, k,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 n, p, y, r, w, u, v, z, s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$5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802.11-2007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9705" name="Text Box 71"/>
          <p:cNvSpPr txBox="1">
            <a:spLocks noChangeArrowheads="1"/>
          </p:cNvSpPr>
          <p:nvPr/>
        </p:nvSpPr>
        <p:spPr bwMode="auto">
          <a:xfrm>
            <a:off x="239713" y="617538"/>
            <a:ext cx="3435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>
                <a:solidFill>
                  <a:schemeClr val="tx2"/>
                </a:solidFill>
              </a:rPr>
              <a:t>Friday Agenda Item 2.09</a:t>
            </a:r>
          </a:p>
        </p:txBody>
      </p:sp>
      <p:sp>
        <p:nvSpPr>
          <p:cNvPr id="69706" name="Text Box 73"/>
          <p:cNvSpPr txBox="1">
            <a:spLocks noChangeArrowheads="1"/>
          </p:cNvSpPr>
          <p:nvPr/>
        </p:nvSpPr>
        <p:spPr bwMode="auto">
          <a:xfrm>
            <a:off x="4109033" y="617538"/>
            <a:ext cx="3254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1400" dirty="0">
                <a:hlinkClick r:id="rId3"/>
              </a:rPr>
              <a:t>http://www.techstreet.com/ieeegate.html</a:t>
            </a:r>
            <a:endParaRPr lang="en-US" sz="1400" dirty="0"/>
          </a:p>
        </p:txBody>
      </p:sp>
      <p:sp>
        <p:nvSpPr>
          <p:cNvPr id="9" name="Isosceles Triangle 8"/>
          <p:cNvSpPr/>
          <p:nvPr/>
        </p:nvSpPr>
        <p:spPr bwMode="auto">
          <a:xfrm>
            <a:off x="8550513" y="561975"/>
            <a:ext cx="292545" cy="364000"/>
          </a:xfrm>
          <a:prstGeom prst="triangl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Isosceles Triangle 9"/>
          <p:cNvSpPr/>
          <p:nvPr/>
        </p:nvSpPr>
        <p:spPr bwMode="auto">
          <a:xfrm>
            <a:off x="8702913" y="714375"/>
            <a:ext cx="292545" cy="364000"/>
          </a:xfrm>
          <a:prstGeom prst="triangle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109033" y="900570"/>
            <a:ext cx="40797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hlinkClick r:id="rId4"/>
              </a:rPr>
              <a:t>http://</a:t>
            </a:r>
            <a:r>
              <a:rPr lang="en-US" sz="1400" dirty="0" smtClean="0">
                <a:hlinkClick r:id="rId4"/>
              </a:rPr>
              <a:t>standards.ieee.org/about/get/802/802.11.html</a:t>
            </a: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47725"/>
            <a:ext cx="7772400" cy="635000"/>
          </a:xfrm>
        </p:spPr>
        <p:txBody>
          <a:bodyPr/>
          <a:lstStyle/>
          <a:p>
            <a:r>
              <a:rPr lang="en-AU" smtClean="0"/>
              <a:t>802.11 drafts to ISO/IEC JTC1/SC6</a:t>
            </a:r>
          </a:p>
        </p:txBody>
      </p:sp>
      <p:sp>
        <p:nvSpPr>
          <p:cNvPr id="71682" name="Content Placeholder 6"/>
          <p:cNvSpPr>
            <a:spLocks noGrp="1"/>
          </p:cNvSpPr>
          <p:nvPr>
            <p:ph idx="1"/>
          </p:nvPr>
        </p:nvSpPr>
        <p:spPr>
          <a:xfrm>
            <a:off x="174625" y="5994400"/>
            <a:ext cx="8839200" cy="406400"/>
          </a:xfrm>
        </p:spPr>
        <p:txBody>
          <a:bodyPr/>
          <a:lstStyle/>
          <a:p>
            <a:pPr marL="457200" lvl="1" indent="0">
              <a:buFontTx/>
              <a:buNone/>
            </a:pPr>
            <a:endParaRPr lang="en-AU" dirty="0" smtClean="0"/>
          </a:p>
          <a:p>
            <a:pPr marL="457200" lvl="1" indent="0">
              <a:buFontTx/>
              <a:buNone/>
            </a:pPr>
            <a:endParaRPr lang="en-AU" dirty="0" smtClean="0"/>
          </a:p>
        </p:txBody>
      </p:sp>
      <p:sp>
        <p:nvSpPr>
          <p:cNvPr id="7168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93623" y="6488292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200" b="0" dirty="0" smtClean="0"/>
              <a:t>Slide </a:t>
            </a:r>
            <a:fld id="{F08ECC2A-67AC-445B-B19C-387D5EE1CD5F}" type="slidenum">
              <a:rPr lang="en-US" sz="1200" b="0" smtClean="0"/>
              <a:pPr algn="r"/>
              <a:t>41</a:t>
            </a:fld>
            <a:endParaRPr lang="en-US" sz="1200" b="0" dirty="0" smtClean="0"/>
          </a:p>
        </p:txBody>
      </p:sp>
      <p:graphicFrame>
        <p:nvGraphicFramePr>
          <p:cNvPr id="79924" name="Group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987140"/>
              </p:ext>
            </p:extLst>
          </p:nvPr>
        </p:nvGraphicFramePr>
        <p:xfrm>
          <a:off x="228600" y="1600200"/>
          <a:ext cx="8390105" cy="3627435"/>
        </p:xfrm>
        <a:graphic>
          <a:graphicData uri="http://schemas.openxmlformats.org/drawingml/2006/table">
            <a:tbl>
              <a:tblPr/>
              <a:tblGrid>
                <a:gridCol w="1553901"/>
                <a:gridCol w="1149385"/>
                <a:gridCol w="803787"/>
                <a:gridCol w="1432516"/>
                <a:gridCol w="1144805"/>
                <a:gridCol w="1110434"/>
                <a:gridCol w="1195277"/>
              </a:tblGrid>
              <a:tr h="5791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After Vancouver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701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TGae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3962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TGaa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3962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TGREVmb</a:t>
                      </a: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365785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/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3962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TGad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3962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TGac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D5.0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3962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71731" name="Text Box 71"/>
          <p:cNvSpPr txBox="1">
            <a:spLocks noChangeArrowheads="1"/>
          </p:cNvSpPr>
          <p:nvPr/>
        </p:nvSpPr>
        <p:spPr bwMode="auto">
          <a:xfrm>
            <a:off x="231775" y="617538"/>
            <a:ext cx="34512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>
                <a:solidFill>
                  <a:schemeClr val="tx2"/>
                </a:solidFill>
              </a:rPr>
              <a:t>Friday Agenda Item 2.10</a:t>
            </a:r>
          </a:p>
        </p:txBody>
      </p:sp>
      <p:sp>
        <p:nvSpPr>
          <p:cNvPr id="7173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71733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641273" y="6488292"/>
            <a:ext cx="19653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Bruce Kraemer, Marvell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1761760" y="1374080"/>
            <a:ext cx="1203767" cy="4178461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416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52488"/>
          </a:xfrm>
        </p:spPr>
        <p:txBody>
          <a:bodyPr/>
          <a:lstStyle/>
          <a:p>
            <a:r>
              <a:rPr lang="en-US" dirty="0" smtClean="0"/>
              <a:t>Tutorials</a:t>
            </a:r>
          </a:p>
        </p:txBody>
      </p:sp>
      <p:sp>
        <p:nvSpPr>
          <p:cNvPr id="50178" name="Content Placeholder 2"/>
          <p:cNvSpPr>
            <a:spLocks noGrp="1"/>
          </p:cNvSpPr>
          <p:nvPr>
            <p:ph idx="1"/>
          </p:nvPr>
        </p:nvSpPr>
        <p:spPr>
          <a:xfrm>
            <a:off x="363538" y="1566863"/>
            <a:ext cx="8518525" cy="2370655"/>
          </a:xfrm>
        </p:spPr>
        <p:txBody>
          <a:bodyPr/>
          <a:lstStyle/>
          <a:p>
            <a:pPr marL="0" indent="0">
              <a:buNone/>
            </a:pPr>
            <a:endParaRPr lang="en-US" sz="1200" dirty="0" smtClean="0">
              <a:solidFill>
                <a:srgbClr val="C00000"/>
              </a:solidFill>
            </a:endParaRPr>
          </a:p>
          <a:p>
            <a:r>
              <a:rPr lang="en-US" sz="4000" dirty="0" smtClean="0">
                <a:solidFill>
                  <a:srgbClr val="C00000"/>
                </a:solidFill>
              </a:rPr>
              <a:t>Call for </a:t>
            </a:r>
            <a:r>
              <a:rPr lang="en-US" sz="4000" dirty="0" smtClean="0">
                <a:solidFill>
                  <a:srgbClr val="C00000"/>
                </a:solidFill>
              </a:rPr>
              <a:t>July </a:t>
            </a:r>
            <a:r>
              <a:rPr lang="en-US" sz="4000" dirty="0" smtClean="0">
                <a:solidFill>
                  <a:srgbClr val="C00000"/>
                </a:solidFill>
              </a:rPr>
              <a:t>2013 suggestions</a:t>
            </a:r>
          </a:p>
          <a:p>
            <a:endParaRPr lang="en-US" sz="4000" dirty="0">
              <a:solidFill>
                <a:srgbClr val="C00000"/>
              </a:solidFill>
            </a:endParaRPr>
          </a:p>
        </p:txBody>
      </p:sp>
      <p:sp>
        <p:nvSpPr>
          <p:cNvPr id="50179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50180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5018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BEAB9AC7-5207-448C-9A29-229569366AEB}" type="slidenum">
              <a:rPr lang="en-US" sz="1200" b="0" smtClean="0"/>
              <a:pPr/>
              <a:t>42</a:t>
            </a:fld>
            <a:endParaRPr lang="en-US" sz="1200" b="0" smtClean="0"/>
          </a:p>
        </p:txBody>
      </p:sp>
      <p:sp>
        <p:nvSpPr>
          <p:cNvPr id="50182" name="Text Box 7"/>
          <p:cNvSpPr txBox="1">
            <a:spLocks noChangeArrowheads="1"/>
          </p:cNvSpPr>
          <p:nvPr/>
        </p:nvSpPr>
        <p:spPr bwMode="auto">
          <a:xfrm>
            <a:off x="284228" y="617538"/>
            <a:ext cx="34336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Friday Agenda Item 2.11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18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8089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8089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FC0E246-AB09-4D1E-B496-3CF15F50139B}" type="slidenum">
              <a:rPr lang="en-US" sz="1200" b="0" smtClean="0"/>
              <a:pPr/>
              <a:t>43</a:t>
            </a:fld>
            <a:endParaRPr lang="en-US" sz="1200" b="0" smtClean="0"/>
          </a:p>
        </p:txBody>
      </p:sp>
      <p:sp>
        <p:nvSpPr>
          <p:cNvPr id="8090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11213"/>
            <a:ext cx="7772400" cy="538162"/>
          </a:xfrm>
        </p:spPr>
        <p:txBody>
          <a:bodyPr/>
          <a:lstStyle/>
          <a:p>
            <a:r>
              <a:rPr lang="en-US" smtClean="0"/>
              <a:t>Future Venues -2013</a:t>
            </a:r>
          </a:p>
        </p:txBody>
      </p:sp>
      <p:sp>
        <p:nvSpPr>
          <p:cNvPr id="809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563" y="1304925"/>
            <a:ext cx="8770937" cy="5200047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600"/>
              </a:spcAft>
              <a:buFontTx/>
              <a:buNone/>
            </a:pPr>
            <a:r>
              <a:rPr lang="en-US" u="sng" dirty="0" smtClean="0"/>
              <a:t>2013</a:t>
            </a:r>
          </a:p>
          <a:p>
            <a:pPr>
              <a:spcBef>
                <a:spcPts val="300"/>
              </a:spcBef>
              <a:spcAft>
                <a:spcPts val="600"/>
              </a:spcAft>
              <a:buFontTx/>
              <a:buNone/>
            </a:pPr>
            <a:r>
              <a:rPr lang="en-US" baseline="30000" dirty="0" smtClean="0"/>
              <a:t># </a:t>
            </a:r>
            <a:r>
              <a:rPr lang="en-US" dirty="0" smtClean="0"/>
              <a:t>137 </a:t>
            </a:r>
            <a:r>
              <a:rPr lang="en-US" u="sng" dirty="0" smtClean="0"/>
              <a:t>January 13-18, 2013</a:t>
            </a:r>
            <a:r>
              <a:rPr lang="en-US" dirty="0" smtClean="0"/>
              <a:t> - --Hyatt Regency Vancouver, BC, CA</a:t>
            </a:r>
          </a:p>
          <a:p>
            <a:pPr>
              <a:spcBef>
                <a:spcPts val="300"/>
              </a:spcBef>
              <a:spcAft>
                <a:spcPts val="600"/>
              </a:spcAft>
              <a:buFontTx/>
              <a:buNone/>
            </a:pPr>
            <a:r>
              <a:rPr lang="en-US" dirty="0" smtClean="0"/>
              <a:t>#137.5 January 23-24, Grand </a:t>
            </a:r>
            <a:r>
              <a:rPr lang="en-US" dirty="0" err="1" smtClean="0"/>
              <a:t>Mercure</a:t>
            </a:r>
            <a:r>
              <a:rPr lang="en-US" dirty="0" smtClean="0"/>
              <a:t>, Shenzhen, CN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spcBef>
                <a:spcPts val="300"/>
              </a:spcBef>
              <a:spcAft>
                <a:spcPts val="600"/>
              </a:spcAft>
              <a:buFontTx/>
              <a:buNone/>
            </a:pPr>
            <a:r>
              <a:rPr lang="en-US" baseline="30000" dirty="0" smtClean="0"/>
              <a:t># </a:t>
            </a:r>
            <a:r>
              <a:rPr lang="en-US" dirty="0" smtClean="0"/>
              <a:t>138 March 17-22, 2013 –Caribe Royale, Orlando, FL, USA</a:t>
            </a:r>
            <a:endParaRPr lang="en-US" u="sng" dirty="0" smtClean="0"/>
          </a:p>
          <a:p>
            <a:pPr>
              <a:spcBef>
                <a:spcPts val="300"/>
              </a:spcBef>
              <a:spcAft>
                <a:spcPts val="600"/>
              </a:spcAft>
              <a:buFontTx/>
              <a:buNone/>
            </a:pPr>
            <a:r>
              <a:rPr lang="en-US" baseline="30000" dirty="0" smtClean="0"/>
              <a:t># </a:t>
            </a:r>
            <a:r>
              <a:rPr lang="en-US" dirty="0" smtClean="0"/>
              <a:t>139 </a:t>
            </a:r>
            <a:r>
              <a:rPr lang="en-US" u="sng" dirty="0" smtClean="0"/>
              <a:t>May 12-17, 2013 </a:t>
            </a:r>
            <a:r>
              <a:rPr lang="en-US" dirty="0" smtClean="0"/>
              <a:t>----Hilton Waikoloa, Big Island, HI</a:t>
            </a:r>
          </a:p>
          <a:p>
            <a:pPr>
              <a:spcBef>
                <a:spcPts val="300"/>
              </a:spcBef>
              <a:spcAft>
                <a:spcPts val="600"/>
              </a:spcAft>
              <a:buFontTx/>
              <a:buNone/>
            </a:pPr>
            <a:r>
              <a:rPr lang="en-US" dirty="0" smtClean="0"/>
              <a:t> #139.5 April 24-25 – Beijing, China</a:t>
            </a:r>
          </a:p>
          <a:p>
            <a:pPr>
              <a:spcBef>
                <a:spcPts val="300"/>
              </a:spcBef>
              <a:spcAft>
                <a:spcPts val="600"/>
              </a:spcAft>
              <a:buFontTx/>
              <a:buNone/>
            </a:pPr>
            <a:r>
              <a:rPr lang="en-US" baseline="30000" dirty="0" smtClean="0"/>
              <a:t># </a:t>
            </a:r>
            <a:r>
              <a:rPr lang="en-US" dirty="0" smtClean="0"/>
              <a:t>140 July 14-19, 2013  --- Geneva , CH  ITU headquarters</a:t>
            </a:r>
            <a:endParaRPr lang="en-US" u="sng" dirty="0" smtClean="0">
              <a:solidFill>
                <a:srgbClr val="FF0000"/>
              </a:solidFill>
            </a:endParaRPr>
          </a:p>
          <a:p>
            <a:pPr>
              <a:spcBef>
                <a:spcPts val="300"/>
              </a:spcBef>
              <a:spcAft>
                <a:spcPts val="600"/>
              </a:spcAft>
              <a:buFontTx/>
              <a:buNone/>
            </a:pPr>
            <a:r>
              <a:rPr lang="en-US" baseline="30000" dirty="0" smtClean="0"/>
              <a:t># </a:t>
            </a:r>
            <a:r>
              <a:rPr lang="en-US" dirty="0" smtClean="0"/>
              <a:t>141 </a:t>
            </a:r>
            <a:r>
              <a:rPr lang="en-US" u="sng" dirty="0" smtClean="0"/>
              <a:t>September 15-20, 2013</a:t>
            </a:r>
            <a:r>
              <a:rPr lang="en-US" dirty="0" smtClean="0"/>
              <a:t>- </a:t>
            </a:r>
            <a:r>
              <a:rPr lang="en-US" dirty="0" err="1" smtClean="0">
                <a:solidFill>
                  <a:srgbClr val="FF0000"/>
                </a:solidFill>
              </a:rPr>
              <a:t>Zhong</a:t>
            </a:r>
            <a:r>
              <a:rPr lang="en-US" dirty="0" smtClean="0">
                <a:solidFill>
                  <a:srgbClr val="FF0000"/>
                </a:solidFill>
              </a:rPr>
              <a:t> Shan Hotel, – Nanjing, </a:t>
            </a:r>
            <a:r>
              <a:rPr lang="en-US" dirty="0" smtClean="0">
                <a:solidFill>
                  <a:srgbClr val="FF3300"/>
                </a:solidFill>
              </a:rPr>
              <a:t>China </a:t>
            </a:r>
            <a:endParaRPr lang="en-US" dirty="0" smtClean="0"/>
          </a:p>
          <a:p>
            <a:pPr>
              <a:spcBef>
                <a:spcPts val="300"/>
              </a:spcBef>
              <a:spcAft>
                <a:spcPts val="600"/>
              </a:spcAft>
              <a:buFontTx/>
              <a:buNone/>
            </a:pPr>
            <a:r>
              <a:rPr lang="en-US" baseline="30000" dirty="0" smtClean="0"/>
              <a:t># </a:t>
            </a:r>
            <a:r>
              <a:rPr lang="en-US" dirty="0" smtClean="0"/>
              <a:t>142 Nov 10-15, 2013    Hyatt Regency Dallas, TX, USA</a:t>
            </a:r>
          </a:p>
        </p:txBody>
      </p:sp>
      <p:sp>
        <p:nvSpPr>
          <p:cNvPr id="80902" name="Text Box 4"/>
          <p:cNvSpPr txBox="1">
            <a:spLocks noChangeArrowheads="1"/>
          </p:cNvSpPr>
          <p:nvPr/>
        </p:nvSpPr>
        <p:spPr bwMode="auto">
          <a:xfrm>
            <a:off x="290513" y="611188"/>
            <a:ext cx="2841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2000">
                <a:solidFill>
                  <a:schemeClr val="tx2"/>
                </a:solidFill>
              </a:rPr>
              <a:t>Friday Agenda Item 6.3 </a:t>
            </a:r>
          </a:p>
        </p:txBody>
      </p:sp>
      <p:sp>
        <p:nvSpPr>
          <p:cNvPr id="8" name="Isosceles Triangle 7"/>
          <p:cNvSpPr/>
          <p:nvPr/>
        </p:nvSpPr>
        <p:spPr bwMode="auto">
          <a:xfrm>
            <a:off x="8550513" y="561975"/>
            <a:ext cx="292545" cy="364000"/>
          </a:xfrm>
          <a:prstGeom prst="triangle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July 2013 Plenary - Geneva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Saturday xx  prior to the session there will be a Workshop</a:t>
            </a:r>
          </a:p>
          <a:p>
            <a:endParaRPr lang="en-US" dirty="0"/>
          </a:p>
          <a:p>
            <a:r>
              <a:rPr lang="en-US" dirty="0" smtClean="0"/>
              <a:t>Further details in March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290513" y="611188"/>
            <a:ext cx="2841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2000" dirty="0">
                <a:solidFill>
                  <a:schemeClr val="tx2"/>
                </a:solidFill>
              </a:rPr>
              <a:t>Friday Agenda Item 6.3 </a:t>
            </a:r>
          </a:p>
        </p:txBody>
      </p:sp>
    </p:spTree>
    <p:extLst>
      <p:ext uri="{BB962C8B-B14F-4D97-AF65-F5344CB8AC3E}">
        <p14:creationId xmlns:p14="http://schemas.microsoft.com/office/powerpoint/2010/main" val="2724350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8294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8294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20C75EB9-5E0D-45B1-BF61-2B5DAAC08D3F}" type="slidenum">
              <a:rPr lang="en-US" sz="1200" b="0" smtClean="0"/>
              <a:pPr/>
              <a:t>45</a:t>
            </a:fld>
            <a:endParaRPr lang="en-US" sz="1200" b="0" smtClean="0"/>
          </a:p>
        </p:txBody>
      </p:sp>
      <p:sp>
        <p:nvSpPr>
          <p:cNvPr id="8294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11213"/>
            <a:ext cx="7772400" cy="538162"/>
          </a:xfrm>
        </p:spPr>
        <p:txBody>
          <a:bodyPr/>
          <a:lstStyle/>
          <a:p>
            <a:r>
              <a:rPr lang="en-US" smtClean="0"/>
              <a:t>Future Venues - 2014</a:t>
            </a:r>
          </a:p>
        </p:txBody>
      </p:sp>
      <p:sp>
        <p:nvSpPr>
          <p:cNvPr id="829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8897" y="1117600"/>
            <a:ext cx="8877782" cy="515302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en-US" sz="2300" u="sng" dirty="0" smtClean="0"/>
              <a:t>2014</a:t>
            </a: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143 </a:t>
            </a:r>
            <a:r>
              <a:rPr lang="en-US" sz="2300" u="sng" dirty="0" smtClean="0"/>
              <a:t>January 19-24, 2014</a:t>
            </a:r>
            <a:r>
              <a:rPr lang="en-US" sz="2300" dirty="0" smtClean="0"/>
              <a:t> -Hyatt Century Plaza, Los Angeles, CA, US</a:t>
            </a: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en-US" sz="2300" dirty="0" smtClean="0"/>
              <a:t>#143.5 January  8-9, 2014  - China</a:t>
            </a: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144 March 16-21, 2014 – </a:t>
            </a:r>
            <a:r>
              <a:rPr lang="en-US" sz="2300" dirty="0" smtClean="0">
                <a:solidFill>
                  <a:srgbClr val="FF0000"/>
                </a:solidFill>
              </a:rPr>
              <a:t>Beijing, China</a:t>
            </a:r>
            <a:endParaRPr lang="en-US" sz="2300" u="sng" dirty="0" smtClean="0"/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145 </a:t>
            </a:r>
            <a:r>
              <a:rPr lang="en-US" sz="2300" u="sng" dirty="0" smtClean="0"/>
              <a:t>May 11-16, 2014 </a:t>
            </a:r>
            <a:r>
              <a:rPr lang="en-US" sz="2300" dirty="0" smtClean="0"/>
              <a:t>----Hilton Waikoloa, Big Island, HI</a:t>
            </a: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en-US" sz="2300" dirty="0" smtClean="0"/>
              <a:t> #145.5 May21-22, 2014 -  China</a:t>
            </a: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146 July 13-18, 2014 - Manchester Grand Hyatt, San Diego, CA, US</a:t>
            </a:r>
            <a:endParaRPr lang="en-US" sz="2300" u="sng" dirty="0" smtClean="0"/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147 </a:t>
            </a:r>
            <a:r>
              <a:rPr lang="en-US" sz="2300" u="sng" dirty="0" smtClean="0"/>
              <a:t>September 14-19, 2014</a:t>
            </a:r>
            <a:r>
              <a:rPr lang="en-US" sz="2300" dirty="0" smtClean="0"/>
              <a:t>----</a:t>
            </a:r>
            <a:r>
              <a:rPr lang="en-US" sz="2300" dirty="0" smtClean="0">
                <a:solidFill>
                  <a:srgbClr val="FF0000"/>
                </a:solidFill>
              </a:rPr>
              <a:t>1</a:t>
            </a:r>
            <a:r>
              <a:rPr lang="en-US" sz="2300" baseline="30000" dirty="0" smtClean="0">
                <a:solidFill>
                  <a:srgbClr val="FF0000"/>
                </a:solidFill>
              </a:rPr>
              <a:t>st</a:t>
            </a:r>
            <a:r>
              <a:rPr lang="en-US" sz="2300" dirty="0" smtClean="0">
                <a:solidFill>
                  <a:srgbClr val="FF0000"/>
                </a:solidFill>
              </a:rPr>
              <a:t> priority– Kobe, Japan</a:t>
            </a: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en-US" sz="2300" dirty="0" smtClean="0"/>
              <a:t>#147.5 September24-25, 2014 - China</a:t>
            </a:r>
            <a:r>
              <a:rPr lang="en-US" sz="2300" dirty="0" smtClean="0">
                <a:solidFill>
                  <a:srgbClr val="FF0000"/>
                </a:solidFill>
              </a:rPr>
              <a:t>			      </a:t>
            </a:r>
            <a:r>
              <a:rPr lang="en-US" sz="2300" dirty="0" smtClean="0"/>
              <a:t> </a:t>
            </a: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148 November 2-7, 2014   Hyatt Regency San Antonio, TX, US</a:t>
            </a:r>
          </a:p>
        </p:txBody>
      </p:sp>
      <p:sp>
        <p:nvSpPr>
          <p:cNvPr id="82950" name="Text Box 4"/>
          <p:cNvSpPr txBox="1">
            <a:spLocks noChangeArrowheads="1"/>
          </p:cNvSpPr>
          <p:nvPr/>
        </p:nvSpPr>
        <p:spPr bwMode="auto">
          <a:xfrm>
            <a:off x="290513" y="611188"/>
            <a:ext cx="2841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2000" dirty="0">
                <a:solidFill>
                  <a:schemeClr val="tx2"/>
                </a:solidFill>
              </a:rPr>
              <a:t>Friday Agenda Item 6.3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6F68842F-C4BA-4049-A837-FFD95B43C95D}" type="slidenum">
              <a:rPr lang="en-US" sz="1200" b="0" smtClean="0"/>
              <a:pPr/>
              <a:t>46</a:t>
            </a:fld>
            <a:endParaRPr lang="en-US" sz="1200" b="0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415636" y="1082675"/>
            <a:ext cx="8042564" cy="992188"/>
          </a:xfrm>
        </p:spPr>
        <p:txBody>
          <a:bodyPr/>
          <a:lstStyle/>
          <a:p>
            <a:r>
              <a:rPr lang="en-US" sz="2800" dirty="0" smtClean="0"/>
              <a:t>January 23-24 2013 Meeting </a:t>
            </a:r>
            <a:br>
              <a:rPr lang="en-US" sz="2800" dirty="0" smtClean="0"/>
            </a:br>
            <a:r>
              <a:rPr lang="en-US" sz="2800" dirty="0" smtClean="0"/>
              <a:t>Shenzhen, </a:t>
            </a:r>
            <a:r>
              <a:rPr lang="en-US" sz="2800" dirty="0"/>
              <a:t>Guangdong Province</a:t>
            </a:r>
            <a:r>
              <a:rPr lang="en-US" sz="2800" dirty="0" smtClean="0"/>
              <a:t>, China</a:t>
            </a:r>
          </a:p>
        </p:txBody>
      </p:sp>
      <p:sp>
        <p:nvSpPr>
          <p:cNvPr id="33797" name="Text Box 4"/>
          <p:cNvSpPr txBox="1">
            <a:spLocks noChangeArrowheads="1"/>
          </p:cNvSpPr>
          <p:nvPr/>
        </p:nvSpPr>
        <p:spPr bwMode="auto">
          <a:xfrm>
            <a:off x="423643" y="617538"/>
            <a:ext cx="30659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Friday Agenda Item 7</a:t>
            </a:r>
          </a:p>
        </p:txBody>
      </p:sp>
      <p:sp>
        <p:nvSpPr>
          <p:cNvPr id="33798" name="Text Box 5"/>
          <p:cNvSpPr txBox="1">
            <a:spLocks noChangeArrowheads="1"/>
          </p:cNvSpPr>
          <p:nvPr/>
        </p:nvSpPr>
        <p:spPr bwMode="auto">
          <a:xfrm>
            <a:off x="109538" y="3062288"/>
            <a:ext cx="8890000" cy="1077218"/>
          </a:xfrm>
          <a:prstGeom prst="rect">
            <a:avLst/>
          </a:prstGeom>
          <a:noFill/>
          <a:ln w="12700">
            <a:solidFill>
              <a:srgbClr val="33CC33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742950" indent="-74295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buFont typeface="Times New Roman" pitchFamily="18" charset="0"/>
              <a:buAutoNum type="arabicPeriod"/>
            </a:pPr>
            <a:r>
              <a:rPr lang="en-US" sz="3200" dirty="0"/>
              <a:t>Hotel Registration </a:t>
            </a:r>
            <a:r>
              <a:rPr lang="en-US" sz="3200" dirty="0" smtClean="0">
                <a:latin typeface="Ravie" pitchFamily="82" charset="0"/>
              </a:rPr>
              <a:t>OPEN</a:t>
            </a:r>
            <a:endParaRPr lang="en-US" sz="3200" dirty="0">
              <a:solidFill>
                <a:srgbClr val="FF0000"/>
              </a:solidFill>
            </a:endParaRPr>
          </a:p>
          <a:p>
            <a:pPr eaLnBrk="0" hangingPunct="0">
              <a:buFont typeface="Times New Roman" pitchFamily="18" charset="0"/>
              <a:buAutoNum type="arabicPeriod"/>
            </a:pPr>
            <a:r>
              <a:rPr lang="en-US" sz="3200" dirty="0"/>
              <a:t>Meeting Registration </a:t>
            </a:r>
            <a:r>
              <a:rPr lang="en-US" sz="3200" dirty="0" smtClean="0">
                <a:latin typeface="Ravie" pitchFamily="82" charset="0"/>
              </a:rPr>
              <a:t>OPEN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493485" y="5632938"/>
            <a:ext cx="747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www.ieee802.org/11/Meetings/Meeting_Plan.html</a:t>
            </a:r>
            <a:endParaRPr lang="en-US" dirty="0" smtClean="0"/>
          </a:p>
        </p:txBody>
      </p:sp>
      <p:sp>
        <p:nvSpPr>
          <p:cNvPr id="10" name="Isosceles Triangle 9"/>
          <p:cNvSpPr/>
          <p:nvPr/>
        </p:nvSpPr>
        <p:spPr bwMode="auto">
          <a:xfrm>
            <a:off x="8550513" y="561975"/>
            <a:ext cx="292545" cy="364000"/>
          </a:xfrm>
          <a:prstGeom prst="triangle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29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6F68842F-C4BA-4049-A837-FFD95B43C95D}" type="slidenum">
              <a:rPr lang="en-US" sz="1200" b="0" smtClean="0"/>
              <a:pPr/>
              <a:t>47</a:t>
            </a:fld>
            <a:endParaRPr lang="en-US" sz="1200" b="0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415636" y="1082675"/>
            <a:ext cx="8042564" cy="992188"/>
          </a:xfrm>
        </p:spPr>
        <p:txBody>
          <a:bodyPr/>
          <a:lstStyle/>
          <a:p>
            <a:r>
              <a:rPr lang="en-US" sz="2800" dirty="0" smtClean="0"/>
              <a:t>April 24-25 2013 Meeting </a:t>
            </a:r>
            <a:br>
              <a:rPr lang="en-US" sz="2800" dirty="0" smtClean="0"/>
            </a:br>
            <a:r>
              <a:rPr lang="en-US" sz="2800" dirty="0" smtClean="0"/>
              <a:t>Beijing    China</a:t>
            </a:r>
          </a:p>
        </p:txBody>
      </p:sp>
      <p:sp>
        <p:nvSpPr>
          <p:cNvPr id="33797" name="Text Box 4"/>
          <p:cNvSpPr txBox="1">
            <a:spLocks noChangeArrowheads="1"/>
          </p:cNvSpPr>
          <p:nvPr/>
        </p:nvSpPr>
        <p:spPr bwMode="auto">
          <a:xfrm>
            <a:off x="423643" y="617538"/>
            <a:ext cx="30659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Friday Agenda Item 7</a:t>
            </a:r>
          </a:p>
        </p:txBody>
      </p:sp>
      <p:sp>
        <p:nvSpPr>
          <p:cNvPr id="33798" name="Text Box 5"/>
          <p:cNvSpPr txBox="1">
            <a:spLocks noChangeArrowheads="1"/>
          </p:cNvSpPr>
          <p:nvPr/>
        </p:nvSpPr>
        <p:spPr bwMode="auto">
          <a:xfrm>
            <a:off x="109538" y="2147892"/>
            <a:ext cx="8890000" cy="1077218"/>
          </a:xfrm>
          <a:prstGeom prst="rect">
            <a:avLst/>
          </a:prstGeom>
          <a:noFill/>
          <a:ln w="12700">
            <a:solidFill>
              <a:srgbClr val="33CC33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742950" indent="-74295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buFont typeface="Times New Roman" pitchFamily="18" charset="0"/>
              <a:buAutoNum type="arabicPeriod"/>
            </a:pPr>
            <a:r>
              <a:rPr lang="en-US" sz="3200" dirty="0"/>
              <a:t>Hotel Registration  </a:t>
            </a:r>
            <a:r>
              <a:rPr lang="en-US" sz="3200" dirty="0" smtClean="0"/>
              <a:t>  </a:t>
            </a:r>
            <a:r>
              <a:rPr lang="en-US" sz="3200" dirty="0" smtClean="0">
                <a:latin typeface="Ravie" pitchFamily="82" charset="0"/>
              </a:rPr>
              <a:t>Not OPEN</a:t>
            </a:r>
            <a:endParaRPr lang="en-US" sz="3200" dirty="0">
              <a:solidFill>
                <a:srgbClr val="FF0000"/>
              </a:solidFill>
            </a:endParaRPr>
          </a:p>
          <a:p>
            <a:pPr eaLnBrk="0" hangingPunct="0">
              <a:buFont typeface="Times New Roman" pitchFamily="18" charset="0"/>
              <a:buAutoNum type="arabicPeriod"/>
            </a:pPr>
            <a:r>
              <a:rPr lang="en-US" sz="3200" dirty="0"/>
              <a:t>Meeting Registration </a:t>
            </a:r>
            <a:r>
              <a:rPr lang="en-US" sz="3200" dirty="0">
                <a:latin typeface="Ravie" pitchFamily="82" charset="0"/>
              </a:rPr>
              <a:t>Not OPEN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972457" y="3226505"/>
            <a:ext cx="7471597" cy="46166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www.ieee802.org/11/Meetings/Meeting_Plan.html</a:t>
            </a:r>
            <a:endParaRPr 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272823" y="4047150"/>
            <a:ext cx="856342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Venue :</a:t>
            </a:r>
            <a:endParaRPr lang="en-US" dirty="0"/>
          </a:p>
          <a:p>
            <a:r>
              <a:rPr lang="en-US" dirty="0"/>
              <a:t>Hotel Nikko New Century Beijing (</a:t>
            </a:r>
            <a:r>
              <a:rPr lang="en-US" u="sng" dirty="0">
                <a:hlinkClick r:id="rId4"/>
              </a:rPr>
              <a:t>http://www.newcenturyhotel.com.cn/indexen.html</a:t>
            </a:r>
            <a:r>
              <a:rPr lang="en-US" dirty="0"/>
              <a:t>)</a:t>
            </a:r>
          </a:p>
          <a:p>
            <a:r>
              <a:rPr lang="en-US" dirty="0"/>
              <a:t> </a:t>
            </a:r>
          </a:p>
          <a:p>
            <a:r>
              <a:rPr lang="en-US" dirty="0" smtClean="0"/>
              <a:t>Same </a:t>
            </a:r>
            <a:r>
              <a:rPr lang="en-US" dirty="0"/>
              <a:t>hotel as the Sept </a:t>
            </a:r>
            <a:r>
              <a:rPr lang="en-US" dirty="0" smtClean="0"/>
              <a:t>2012 meeting </a:t>
            </a:r>
            <a:r>
              <a:rPr lang="en-US" dirty="0"/>
              <a:t>in Beijing. </a:t>
            </a:r>
          </a:p>
          <a:p>
            <a:endParaRPr lang="en-US" dirty="0"/>
          </a:p>
        </p:txBody>
      </p:sp>
      <p:sp>
        <p:nvSpPr>
          <p:cNvPr id="10" name="Isosceles Triangle 9"/>
          <p:cNvSpPr/>
          <p:nvPr/>
        </p:nvSpPr>
        <p:spPr bwMode="auto">
          <a:xfrm>
            <a:off x="8550513" y="561975"/>
            <a:ext cx="292545" cy="364000"/>
          </a:xfrm>
          <a:prstGeom prst="triangle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59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215" y="614217"/>
            <a:ext cx="7772687" cy="5900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432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  <p:pic>
        <p:nvPicPr>
          <p:cNvPr id="6711" name="Picture 56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57" y="353702"/>
            <a:ext cx="8540998" cy="6504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12" name="Picture 56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541" y="4486275"/>
            <a:ext cx="3619500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752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07571"/>
          </a:xfrm>
        </p:spPr>
        <p:txBody>
          <a:bodyPr/>
          <a:lstStyle/>
          <a:p>
            <a:r>
              <a:rPr lang="en-US" dirty="0" smtClean="0"/>
              <a:t>March 2013        PARS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286" y="1582057"/>
            <a:ext cx="8621485" cy="4513943"/>
          </a:xfrm>
        </p:spPr>
        <p:txBody>
          <a:bodyPr/>
          <a:lstStyle/>
          <a:p>
            <a:r>
              <a:rPr lang="en-US" sz="2800" dirty="0" smtClean="0"/>
              <a:t>802 </a:t>
            </a:r>
            <a:r>
              <a:rPr lang="en-US" sz="2800" dirty="0"/>
              <a:t>- Standard for Local and Metropolitan Area Networks: Overview and Architecture - </a:t>
            </a:r>
            <a:r>
              <a:rPr lang="en-US" sz="2800" dirty="0">
                <a:hlinkClick r:id="rId2"/>
              </a:rPr>
              <a:t>PAR modification request</a:t>
            </a:r>
            <a:endParaRPr lang="en-US" sz="2800" dirty="0"/>
          </a:p>
          <a:p>
            <a:r>
              <a:rPr lang="en-US" sz="2800" dirty="0"/>
              <a:t>802.1Qcb - amendment for Frame Replication and Elimination for Reliability - </a:t>
            </a:r>
            <a:r>
              <a:rPr lang="en-US" sz="2800" dirty="0">
                <a:hlinkClick r:id="rId3"/>
              </a:rPr>
              <a:t>PAR</a:t>
            </a:r>
            <a:r>
              <a:rPr lang="en-US" sz="2800" dirty="0"/>
              <a:t> and </a:t>
            </a:r>
            <a:r>
              <a:rPr lang="en-US" sz="2800" dirty="0">
                <a:hlinkClick r:id="rId4"/>
              </a:rPr>
              <a:t>5C</a:t>
            </a:r>
            <a:endParaRPr lang="en-US" sz="2800" dirty="0"/>
          </a:p>
          <a:p>
            <a:r>
              <a:rPr lang="en-US" sz="2800" dirty="0"/>
              <a:t>802.3bm - </a:t>
            </a:r>
            <a:r>
              <a:rPr lang="en-US" sz="2800" dirty="0">
                <a:hlinkClick r:id="rId5"/>
              </a:rPr>
              <a:t>PAR modification Request</a:t>
            </a:r>
            <a:r>
              <a:rPr lang="en-US" sz="2800" dirty="0"/>
              <a:t> &amp; </a:t>
            </a:r>
            <a:r>
              <a:rPr lang="en-US" sz="2800" dirty="0">
                <a:hlinkClick r:id="rId6"/>
              </a:rPr>
              <a:t>Updated 5C</a:t>
            </a:r>
            <a:endParaRPr lang="en-US" sz="2800" dirty="0"/>
          </a:p>
          <a:p>
            <a:r>
              <a:rPr lang="en-US" sz="2800" dirty="0"/>
              <a:t>802.3bq - amendment for 40GBASE-T, </a:t>
            </a:r>
            <a:r>
              <a:rPr lang="en-US" sz="2800" dirty="0">
                <a:hlinkClick r:id="rId7"/>
              </a:rPr>
              <a:t>PAR</a:t>
            </a:r>
            <a:r>
              <a:rPr lang="en-US" sz="2800" dirty="0"/>
              <a:t> and </a:t>
            </a:r>
            <a:r>
              <a:rPr lang="en-US" sz="2800" dirty="0">
                <a:hlinkClick r:id="rId8"/>
              </a:rPr>
              <a:t>5C</a:t>
            </a:r>
            <a:endParaRPr lang="en-US" sz="2800" dirty="0"/>
          </a:p>
          <a:p>
            <a:r>
              <a:rPr lang="en-US" sz="2800" dirty="0"/>
              <a:t>802.15.4p - </a:t>
            </a:r>
            <a:r>
              <a:rPr lang="en-US" sz="2800" dirty="0">
                <a:hlinkClick r:id="rId9"/>
              </a:rPr>
              <a:t>PAR modification Request</a:t>
            </a:r>
            <a:endParaRPr lang="en-US" sz="2800" dirty="0"/>
          </a:p>
          <a:p>
            <a:r>
              <a:rPr lang="en-US" sz="2800" dirty="0"/>
              <a:t>802.21c - PAR Extension</a:t>
            </a:r>
          </a:p>
          <a:p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23825" y="544513"/>
            <a:ext cx="3316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2000" dirty="0">
                <a:solidFill>
                  <a:schemeClr val="tx2"/>
                </a:solidFill>
              </a:rPr>
              <a:t>Monday Agenda Item </a:t>
            </a:r>
            <a:r>
              <a:rPr lang="en-US" sz="2000" dirty="0" smtClean="0">
                <a:solidFill>
                  <a:schemeClr val="tx2"/>
                </a:solidFill>
              </a:rPr>
              <a:t>4.1.4 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15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7620"/>
            <a:ext cx="7772400" cy="473299"/>
          </a:xfrm>
        </p:spPr>
        <p:txBody>
          <a:bodyPr/>
          <a:lstStyle/>
          <a:p>
            <a:r>
              <a:rPr lang="en-US" dirty="0" smtClean="0"/>
              <a:t>University Outreach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25" y="1481071"/>
            <a:ext cx="8783391" cy="4627808"/>
          </a:xfrm>
        </p:spPr>
        <p:txBody>
          <a:bodyPr/>
          <a:lstStyle/>
          <a:p>
            <a:r>
              <a:rPr lang="en-US" sz="2000" dirty="0" smtClean="0"/>
              <a:t>The IEEE 802® LAN/MAN Standards Committee (LMSC) University Outreach Program is intended to engage university and college students and faculty in standards development. </a:t>
            </a:r>
          </a:p>
          <a:p>
            <a:r>
              <a:rPr lang="en-US" sz="2000" dirty="0" smtClean="0"/>
              <a:t>Plan. </a:t>
            </a:r>
          </a:p>
          <a:p>
            <a:pPr lvl="1"/>
            <a:r>
              <a:rPr lang="en-US" b="1" dirty="0" smtClean="0"/>
              <a:t>orientation session, followed by opportunities to observe the groups actually developing standards. </a:t>
            </a:r>
          </a:p>
          <a:p>
            <a:pPr lvl="1"/>
            <a:r>
              <a:rPr lang="en-US" b="1" dirty="0" smtClean="0"/>
              <a:t>The program will conclude with a session soliciting questions and feedback from participants. </a:t>
            </a:r>
          </a:p>
          <a:p>
            <a:pPr lvl="1"/>
            <a:r>
              <a:rPr lang="en-US" b="1" dirty="0" smtClean="0"/>
              <a:t>Interested students and faculty can find additional information on and register for the July IEEE 802 University Outreach day via: https://802world.org/plenary/university-outreach/.</a:t>
            </a:r>
          </a:p>
          <a:p>
            <a:r>
              <a:rPr lang="en-US" sz="2000" dirty="0" smtClean="0"/>
              <a:t>University Outreach day will have a registration fee of only $25.00.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225" y="558800"/>
            <a:ext cx="39145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>
                <a:solidFill>
                  <a:schemeClr val="tx2"/>
                </a:solidFill>
              </a:rPr>
              <a:t>Wednesday Agenda Item </a:t>
            </a:r>
            <a:r>
              <a:rPr lang="en-US" dirty="0" smtClean="0">
                <a:solidFill>
                  <a:schemeClr val="tx2"/>
                </a:solidFill>
              </a:rPr>
              <a:t>6.2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8" name="Isosceles Triangle 7"/>
          <p:cNvSpPr/>
          <p:nvPr/>
        </p:nvSpPr>
        <p:spPr bwMode="auto">
          <a:xfrm>
            <a:off x="8618706" y="175098"/>
            <a:ext cx="214009" cy="282102"/>
          </a:xfrm>
          <a:prstGeom prst="triangl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02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7620"/>
            <a:ext cx="7772400" cy="473299"/>
          </a:xfrm>
        </p:spPr>
        <p:txBody>
          <a:bodyPr/>
          <a:lstStyle/>
          <a:p>
            <a:r>
              <a:rPr lang="en-US" dirty="0" smtClean="0"/>
              <a:t>University Outreach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225" y="558800"/>
            <a:ext cx="39145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>
                <a:solidFill>
                  <a:schemeClr val="tx2"/>
                </a:solidFill>
              </a:rPr>
              <a:t>Wednesday Agenda Item </a:t>
            </a:r>
            <a:r>
              <a:rPr lang="en-US" dirty="0" smtClean="0">
                <a:solidFill>
                  <a:schemeClr val="tx2"/>
                </a:solidFill>
              </a:rPr>
              <a:t>6.2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Zero attendees in November 2012</a:t>
            </a:r>
          </a:p>
          <a:p>
            <a:r>
              <a:rPr lang="en-US" sz="3600" dirty="0" smtClean="0"/>
              <a:t>Next attempt in March 2013</a:t>
            </a:r>
          </a:p>
          <a:p>
            <a:r>
              <a:rPr lang="en-US" sz="3600" dirty="0" smtClean="0"/>
              <a:t>Invitations sent to </a:t>
            </a:r>
          </a:p>
          <a:p>
            <a:pPr lvl="1"/>
            <a:r>
              <a:rPr lang="en-US" sz="3200" dirty="0" smtClean="0"/>
              <a:t>University of Florida</a:t>
            </a:r>
          </a:p>
          <a:p>
            <a:pPr lvl="1"/>
            <a:r>
              <a:rPr lang="en-US" sz="3200" dirty="0" smtClean="0"/>
              <a:t>University of South Florida</a:t>
            </a:r>
          </a:p>
          <a:p>
            <a:pPr lvl="1"/>
            <a:r>
              <a:rPr lang="en-US" sz="3200" dirty="0" smtClean="0"/>
              <a:t>Florida Institute of Technology</a:t>
            </a:r>
            <a:endParaRPr lang="en-US" sz="3200" dirty="0"/>
          </a:p>
        </p:txBody>
      </p:sp>
      <p:sp>
        <p:nvSpPr>
          <p:cNvPr id="9" name="Isosceles Triangle 8"/>
          <p:cNvSpPr/>
          <p:nvPr/>
        </p:nvSpPr>
        <p:spPr bwMode="auto">
          <a:xfrm>
            <a:off x="8550513" y="561975"/>
            <a:ext cx="292545" cy="364000"/>
          </a:xfrm>
          <a:prstGeom prst="triangle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07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Convention Center Schematic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3715657" y="3715656"/>
            <a:ext cx="3617397" cy="171159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Caribbean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2031995" y="1837151"/>
            <a:ext cx="1422401" cy="359009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Sierra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7498302" y="1837151"/>
            <a:ext cx="1195756" cy="359009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Boca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268512" y="1837151"/>
            <a:ext cx="1422401" cy="359009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Curacao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Bonaire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Antigua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4.1.5 </a:t>
            </a:r>
          </a:p>
        </p:txBody>
      </p:sp>
    </p:spTree>
    <p:extLst>
      <p:ext uri="{BB962C8B-B14F-4D97-AF65-F5344CB8AC3E}">
        <p14:creationId xmlns:p14="http://schemas.microsoft.com/office/powerpoint/2010/main" val="2620658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Caribbean Ballroom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pSp>
        <p:nvGrpSpPr>
          <p:cNvPr id="27" name="Group 26"/>
          <p:cNvGrpSpPr/>
          <p:nvPr/>
        </p:nvGrpSpPr>
        <p:grpSpPr>
          <a:xfrm>
            <a:off x="769257" y="2293256"/>
            <a:ext cx="7997372" cy="3686630"/>
            <a:chOff x="769257" y="2293256"/>
            <a:chExt cx="7997372" cy="3686630"/>
          </a:xfrm>
        </p:grpSpPr>
        <p:sp>
          <p:nvSpPr>
            <p:cNvPr id="7" name="Rectangle 6"/>
            <p:cNvSpPr/>
            <p:nvPr/>
          </p:nvSpPr>
          <p:spPr bwMode="auto">
            <a:xfrm>
              <a:off x="769257" y="2293257"/>
              <a:ext cx="7997372" cy="368662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 bwMode="auto">
            <a:xfrm>
              <a:off x="2365825" y="2293257"/>
              <a:ext cx="0" cy="368662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Straight Connector 10"/>
            <p:cNvCxnSpPr/>
            <p:nvPr/>
          </p:nvCxnSpPr>
          <p:spPr bwMode="auto">
            <a:xfrm>
              <a:off x="4223650" y="2293257"/>
              <a:ext cx="0" cy="368662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Straight Connector 11"/>
            <p:cNvCxnSpPr/>
            <p:nvPr/>
          </p:nvCxnSpPr>
          <p:spPr bwMode="auto">
            <a:xfrm>
              <a:off x="5827479" y="2293256"/>
              <a:ext cx="0" cy="368662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Straight Connector 12"/>
            <p:cNvCxnSpPr/>
            <p:nvPr/>
          </p:nvCxnSpPr>
          <p:spPr bwMode="auto">
            <a:xfrm>
              <a:off x="7271651" y="2293257"/>
              <a:ext cx="0" cy="368662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" name="Straight Connector 14"/>
            <p:cNvCxnSpPr>
              <a:stCxn id="7" idx="1"/>
            </p:cNvCxnSpPr>
            <p:nvPr/>
          </p:nvCxnSpPr>
          <p:spPr bwMode="auto">
            <a:xfrm>
              <a:off x="769257" y="4136572"/>
              <a:ext cx="159656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" name="Straight Connector 15"/>
            <p:cNvCxnSpPr>
              <a:endCxn id="7" idx="3"/>
            </p:cNvCxnSpPr>
            <p:nvPr/>
          </p:nvCxnSpPr>
          <p:spPr bwMode="auto">
            <a:xfrm>
              <a:off x="7271651" y="4136572"/>
              <a:ext cx="149497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" name="TextBox 19"/>
            <p:cNvSpPr txBox="1"/>
            <p:nvPr/>
          </p:nvSpPr>
          <p:spPr>
            <a:xfrm>
              <a:off x="1415095" y="2917371"/>
              <a:ext cx="385042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I</a:t>
              </a:r>
              <a:endParaRPr lang="en-US" sz="40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375020" y="4622800"/>
              <a:ext cx="585417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II</a:t>
              </a:r>
              <a:endParaRPr lang="en-US" sz="40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917002" y="3625257"/>
              <a:ext cx="785793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III</a:t>
              </a:r>
              <a:endParaRPr lang="en-US" sz="40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560584" y="3625257"/>
              <a:ext cx="75533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IV</a:t>
              </a:r>
              <a:endParaRPr lang="en-US" sz="40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117081" y="3625257"/>
              <a:ext cx="55496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V</a:t>
              </a:r>
              <a:endParaRPr lang="en-US" sz="40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626243" y="4622800"/>
              <a:ext cx="75533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VI</a:t>
              </a:r>
              <a:endParaRPr lang="en-US" sz="40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626243" y="2917371"/>
              <a:ext cx="955711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VII</a:t>
              </a:r>
              <a:endParaRPr lang="en-US" sz="4000" dirty="0"/>
            </a:p>
          </p:txBody>
        </p:sp>
      </p:grp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4.1.5 </a:t>
            </a:r>
          </a:p>
        </p:txBody>
      </p:sp>
    </p:spTree>
    <p:extLst>
      <p:ext uri="{BB962C8B-B14F-4D97-AF65-F5344CB8AC3E}">
        <p14:creationId xmlns:p14="http://schemas.microsoft.com/office/powerpoint/2010/main" val="3440651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625" y="-1037764"/>
            <a:ext cx="7772400" cy="1066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262742" y="1103096"/>
            <a:ext cx="3897087" cy="93734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262742" y="2189558"/>
            <a:ext cx="3897087" cy="93734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262742" y="3276021"/>
            <a:ext cx="3897087" cy="937340"/>
          </a:xfrm>
          <a:prstGeom prst="rect">
            <a:avLst/>
          </a:prstGeom>
          <a:solidFill>
            <a:srgbClr val="E1D5B7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262742" y="4362483"/>
            <a:ext cx="3897087" cy="937340"/>
          </a:xfrm>
          <a:prstGeom prst="rect">
            <a:avLst/>
          </a:prstGeom>
          <a:solidFill>
            <a:srgbClr val="E1D5B7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262742" y="5448946"/>
            <a:ext cx="3897087" cy="937340"/>
          </a:xfrm>
          <a:prstGeom prst="rect">
            <a:avLst/>
          </a:prstGeom>
          <a:solidFill>
            <a:srgbClr val="FF66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2264229" y="1103096"/>
            <a:ext cx="0" cy="9373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Straight Connector 14"/>
          <p:cNvCxnSpPr/>
          <p:nvPr/>
        </p:nvCxnSpPr>
        <p:spPr bwMode="auto">
          <a:xfrm>
            <a:off x="3229429" y="1103095"/>
            <a:ext cx="0" cy="9373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5"/>
          <p:cNvCxnSpPr/>
          <p:nvPr/>
        </p:nvCxnSpPr>
        <p:spPr bwMode="auto">
          <a:xfrm>
            <a:off x="4194629" y="1103094"/>
            <a:ext cx="0" cy="9373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Connector 16"/>
          <p:cNvCxnSpPr/>
          <p:nvPr/>
        </p:nvCxnSpPr>
        <p:spPr bwMode="auto">
          <a:xfrm>
            <a:off x="5159829" y="1103093"/>
            <a:ext cx="0" cy="9373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Connector 17"/>
          <p:cNvCxnSpPr/>
          <p:nvPr/>
        </p:nvCxnSpPr>
        <p:spPr bwMode="auto">
          <a:xfrm>
            <a:off x="2264229" y="2189540"/>
            <a:ext cx="0" cy="9373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Connector 18"/>
          <p:cNvCxnSpPr/>
          <p:nvPr/>
        </p:nvCxnSpPr>
        <p:spPr bwMode="auto">
          <a:xfrm>
            <a:off x="3229429" y="2175337"/>
            <a:ext cx="0" cy="9373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Straight Connector 19"/>
          <p:cNvCxnSpPr/>
          <p:nvPr/>
        </p:nvCxnSpPr>
        <p:spPr bwMode="auto">
          <a:xfrm>
            <a:off x="4194629" y="2175336"/>
            <a:ext cx="0" cy="9373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traight Connector 20"/>
          <p:cNvCxnSpPr/>
          <p:nvPr/>
        </p:nvCxnSpPr>
        <p:spPr bwMode="auto">
          <a:xfrm>
            <a:off x="2264229" y="3275984"/>
            <a:ext cx="0" cy="9373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/>
          <p:nvPr/>
        </p:nvCxnSpPr>
        <p:spPr bwMode="auto">
          <a:xfrm>
            <a:off x="3229429" y="3275983"/>
            <a:ext cx="0" cy="9373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Connector 22"/>
          <p:cNvCxnSpPr/>
          <p:nvPr/>
        </p:nvCxnSpPr>
        <p:spPr bwMode="auto">
          <a:xfrm>
            <a:off x="4194629" y="3275982"/>
            <a:ext cx="0" cy="9373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Connector 23"/>
          <p:cNvCxnSpPr/>
          <p:nvPr/>
        </p:nvCxnSpPr>
        <p:spPr bwMode="auto">
          <a:xfrm>
            <a:off x="2264229" y="4348226"/>
            <a:ext cx="0" cy="9373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/>
          <p:nvPr/>
        </p:nvCxnSpPr>
        <p:spPr bwMode="auto">
          <a:xfrm>
            <a:off x="3229429" y="4348225"/>
            <a:ext cx="0" cy="9373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 bwMode="auto">
          <a:xfrm>
            <a:off x="4194629" y="4348224"/>
            <a:ext cx="0" cy="9373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Straight Connector 26"/>
          <p:cNvCxnSpPr/>
          <p:nvPr/>
        </p:nvCxnSpPr>
        <p:spPr bwMode="auto">
          <a:xfrm>
            <a:off x="2264229" y="5448871"/>
            <a:ext cx="0" cy="9373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Connector 27"/>
          <p:cNvCxnSpPr/>
          <p:nvPr/>
        </p:nvCxnSpPr>
        <p:spPr bwMode="auto">
          <a:xfrm>
            <a:off x="3229429" y="5448870"/>
            <a:ext cx="0" cy="9373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Connector 28"/>
          <p:cNvCxnSpPr/>
          <p:nvPr/>
        </p:nvCxnSpPr>
        <p:spPr bwMode="auto">
          <a:xfrm>
            <a:off x="4194629" y="5448869"/>
            <a:ext cx="0" cy="9373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TextBox 29"/>
          <p:cNvSpPr txBox="1"/>
          <p:nvPr/>
        </p:nvSpPr>
        <p:spPr>
          <a:xfrm>
            <a:off x="5718629" y="5697008"/>
            <a:ext cx="12458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Antigua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5718629" y="4600320"/>
            <a:ext cx="12210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Bonaire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718629" y="3503632"/>
            <a:ext cx="12210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Bonaire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5718629" y="2406944"/>
            <a:ext cx="13131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Curacao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5718629" y="1310256"/>
            <a:ext cx="13131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Curacao</a:t>
            </a:r>
            <a:endParaRPr lang="en-US" dirty="0"/>
          </a:p>
        </p:txBody>
      </p:sp>
      <p:grpSp>
        <p:nvGrpSpPr>
          <p:cNvPr id="36" name="Group 35"/>
          <p:cNvGrpSpPr/>
          <p:nvPr/>
        </p:nvGrpSpPr>
        <p:grpSpPr>
          <a:xfrm>
            <a:off x="1565702" y="1266714"/>
            <a:ext cx="3311098" cy="646331"/>
            <a:chOff x="1565702" y="1266714"/>
            <a:chExt cx="3311098" cy="646331"/>
          </a:xfrm>
        </p:grpSpPr>
        <p:sp>
          <p:nvSpPr>
            <p:cNvPr id="31" name="TextBox 30"/>
            <p:cNvSpPr txBox="1"/>
            <p:nvPr/>
          </p:nvSpPr>
          <p:spPr>
            <a:xfrm>
              <a:off x="4461302" y="1266714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5</a:t>
              </a:r>
              <a:endParaRPr lang="en-US" sz="3600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481588" y="1266714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6</a:t>
              </a:r>
              <a:endParaRPr lang="en-US" sz="3600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518230" y="1266714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7</a:t>
              </a:r>
              <a:endParaRPr lang="en-US" sz="360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565702" y="1266714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8</a:t>
              </a:r>
              <a:endParaRPr lang="en-US" sz="3600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1572962" y="3436560"/>
            <a:ext cx="3311098" cy="646331"/>
            <a:chOff x="1565702" y="1266714"/>
            <a:chExt cx="3311098" cy="646331"/>
          </a:xfrm>
        </p:grpSpPr>
        <p:sp>
          <p:nvSpPr>
            <p:cNvPr id="42" name="TextBox 41"/>
            <p:cNvSpPr txBox="1"/>
            <p:nvPr/>
          </p:nvSpPr>
          <p:spPr>
            <a:xfrm>
              <a:off x="4461302" y="1266714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5</a:t>
              </a:r>
              <a:endParaRPr lang="en-US" sz="3600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481588" y="1266714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6</a:t>
              </a:r>
              <a:endParaRPr lang="en-US" sz="36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518230" y="1266714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7</a:t>
              </a:r>
              <a:endParaRPr lang="en-US" sz="3600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565702" y="1266714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8</a:t>
              </a:r>
              <a:endParaRPr lang="en-US" sz="3600" dirty="0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1580222" y="5606406"/>
            <a:ext cx="3311098" cy="646331"/>
            <a:chOff x="1565702" y="1266714"/>
            <a:chExt cx="3311098" cy="646331"/>
          </a:xfrm>
        </p:grpSpPr>
        <p:sp>
          <p:nvSpPr>
            <p:cNvPr id="47" name="TextBox 46"/>
            <p:cNvSpPr txBox="1"/>
            <p:nvPr/>
          </p:nvSpPr>
          <p:spPr>
            <a:xfrm>
              <a:off x="4461302" y="1266714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1</a:t>
              </a:r>
              <a:endParaRPr lang="en-US" sz="3600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481588" y="1266714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2</a:t>
              </a:r>
              <a:endParaRPr lang="en-US" sz="3600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2518230" y="1266714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3</a:t>
              </a:r>
              <a:endParaRPr lang="en-US" sz="3600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565702" y="1266714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4</a:t>
              </a:r>
              <a:endParaRPr lang="en-US" sz="3600" dirty="0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1572968" y="4525116"/>
            <a:ext cx="3311098" cy="646331"/>
            <a:chOff x="1565702" y="1266714"/>
            <a:chExt cx="3311098" cy="646331"/>
          </a:xfrm>
        </p:grpSpPr>
        <p:sp>
          <p:nvSpPr>
            <p:cNvPr id="52" name="TextBox 51"/>
            <p:cNvSpPr txBox="1"/>
            <p:nvPr/>
          </p:nvSpPr>
          <p:spPr>
            <a:xfrm>
              <a:off x="4461302" y="1266714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1</a:t>
              </a:r>
              <a:endParaRPr lang="en-US" sz="36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481588" y="1266714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2</a:t>
              </a:r>
              <a:endParaRPr lang="en-US" sz="3600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518230" y="1266714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3</a:t>
              </a:r>
              <a:endParaRPr lang="en-US" sz="3600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565702" y="1266714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4</a:t>
              </a:r>
              <a:endParaRPr lang="en-US" sz="3600" dirty="0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1565714" y="2340762"/>
            <a:ext cx="3311098" cy="646331"/>
            <a:chOff x="1565702" y="1266714"/>
            <a:chExt cx="3311098" cy="646331"/>
          </a:xfrm>
        </p:grpSpPr>
        <p:sp>
          <p:nvSpPr>
            <p:cNvPr id="57" name="TextBox 56"/>
            <p:cNvSpPr txBox="1"/>
            <p:nvPr/>
          </p:nvSpPr>
          <p:spPr>
            <a:xfrm>
              <a:off x="4461302" y="1266714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1</a:t>
              </a:r>
              <a:endParaRPr lang="en-US" sz="3600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481588" y="1266714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2</a:t>
              </a:r>
              <a:endParaRPr lang="en-US" sz="3600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2518230" y="1266714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3</a:t>
              </a:r>
              <a:endParaRPr lang="en-US" sz="3600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1565702" y="1266714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4</a:t>
              </a:r>
              <a:endParaRPr lang="en-US" sz="3600" dirty="0"/>
            </a:p>
          </p:txBody>
        </p:sp>
      </p:grpSp>
      <p:sp>
        <p:nvSpPr>
          <p:cNvPr id="61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4.1.5 </a:t>
            </a:r>
          </a:p>
        </p:txBody>
      </p:sp>
    </p:spTree>
    <p:extLst>
      <p:ext uri="{BB962C8B-B14F-4D97-AF65-F5344CB8AC3E}">
        <p14:creationId xmlns:p14="http://schemas.microsoft.com/office/powerpoint/2010/main" val="164244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Caribe Royale meeting areas</a:t>
            </a:r>
            <a:endParaRPr lang="en-US" dirty="0" smtClean="0"/>
          </a:p>
        </p:txBody>
      </p:sp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March 2013</a:t>
            </a:r>
          </a:p>
        </p:txBody>
      </p:sp>
      <p:sp>
        <p:nvSpPr>
          <p:cNvPr id="24589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4.1.5 </a:t>
            </a:r>
          </a:p>
        </p:txBody>
      </p:sp>
      <p:sp>
        <p:nvSpPr>
          <p:cNvPr id="24" name="TextBox 10"/>
          <p:cNvSpPr txBox="1">
            <a:spLocks noChangeArrowheads="1"/>
          </p:cNvSpPr>
          <p:nvPr/>
        </p:nvSpPr>
        <p:spPr bwMode="auto">
          <a:xfrm>
            <a:off x="311086" y="1588366"/>
            <a:ext cx="180690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Perspectives</a:t>
            </a:r>
          </a:p>
          <a:p>
            <a:pPr algn="ctr"/>
            <a:r>
              <a:rPr lang="en-US" dirty="0" smtClean="0"/>
              <a:t>34</a:t>
            </a:r>
            <a:r>
              <a:rPr lang="en-US" baseline="30000" dirty="0" smtClean="0"/>
              <a:t>th</a:t>
            </a:r>
            <a:r>
              <a:rPr lang="en-US" dirty="0" smtClean="0"/>
              <a:t> floor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318" y="2029445"/>
            <a:ext cx="4819650" cy="389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819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299306</TotalTime>
  <Words>1961</Words>
  <Application>Microsoft Office PowerPoint</Application>
  <PresentationFormat>On-screen Show (4:3)</PresentationFormat>
  <Paragraphs>620</Paragraphs>
  <Slides>51</Slides>
  <Notes>16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3" baseType="lpstr">
      <vt:lpstr>Default Design</vt:lpstr>
      <vt:lpstr>Binary Worksheet</vt:lpstr>
      <vt:lpstr>Supplementary Plenary Information - March 2013</vt:lpstr>
      <vt:lpstr>PowerPoint Presentation</vt:lpstr>
      <vt:lpstr>IEEE LOA Database – March 19, 2013</vt:lpstr>
      <vt:lpstr> Joint Meetings</vt:lpstr>
      <vt:lpstr>March 2013        PARS</vt:lpstr>
      <vt:lpstr>Convention Center Schematic</vt:lpstr>
      <vt:lpstr>Caribbean Ballroom</vt:lpstr>
      <vt:lpstr>PowerPoint Presentation</vt:lpstr>
      <vt:lpstr>Caribe Royale meeting areas</vt:lpstr>
      <vt:lpstr>Caribe Royale meeting areas</vt:lpstr>
      <vt:lpstr>Social Location</vt:lpstr>
      <vt:lpstr>Group Room assignments</vt:lpstr>
      <vt:lpstr>WG Agendas</vt:lpstr>
      <vt:lpstr>March 17-22 2013 Meeting  Orlando, Florida, USA</vt:lpstr>
      <vt:lpstr>April 24-25 2013 Meeting  Beijing    China</vt:lpstr>
      <vt:lpstr>Meeting Registration</vt:lpstr>
      <vt:lpstr>Current Membership Status</vt:lpstr>
      <vt:lpstr>Recent voting member history</vt:lpstr>
      <vt:lpstr>IEEE Staff on site </vt:lpstr>
      <vt:lpstr>802.11ac Sponsor Ballot Classifications</vt:lpstr>
      <vt:lpstr>Other Special Events</vt:lpstr>
      <vt:lpstr>Wednesday Plenary Topics</vt:lpstr>
      <vt:lpstr>IoT</vt:lpstr>
      <vt:lpstr>802.1 Architecture Document</vt:lpstr>
      <vt:lpstr>802.11 Topics for March 2013 EC</vt:lpstr>
      <vt:lpstr>Tutorials</vt:lpstr>
      <vt:lpstr>PowerPoint Presentation</vt:lpstr>
      <vt:lpstr>May 12-17 2013 Meeting  Waikoloa, Hawaii, USA</vt:lpstr>
      <vt:lpstr>Social Location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Announcements</vt:lpstr>
      <vt:lpstr>IEEE LOA Database – March 19, 2013</vt:lpstr>
      <vt:lpstr>IEEE Store Contents  - March  2013</vt:lpstr>
      <vt:lpstr>802.11 drafts to ISO/IEC JTC1/SC6</vt:lpstr>
      <vt:lpstr>Tutorials</vt:lpstr>
      <vt:lpstr>Future Venues -2013</vt:lpstr>
      <vt:lpstr>July 2013 Plenary - Geneva</vt:lpstr>
      <vt:lpstr>Future Venues - 2014</vt:lpstr>
      <vt:lpstr>January 23-24 2013 Meeting  Shenzhen, Guangdong Province, China</vt:lpstr>
      <vt:lpstr>April 24-25 2013 Meeting  Beijing    China</vt:lpstr>
      <vt:lpstr>PowerPoint Presentation</vt:lpstr>
      <vt:lpstr>PowerPoint Presentation</vt:lpstr>
      <vt:lpstr>University Outreach</vt:lpstr>
      <vt:lpstr>University Outreach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Supplementary Information - March 2013</dc:title>
  <dc:subject>Additional Meeting Information</dc:subject>
  <dc:creator>Bruce Kraemer (Marvell)</dc:creator>
  <cp:lastModifiedBy>Marvell</cp:lastModifiedBy>
  <cp:revision>3011</cp:revision>
  <cp:lastPrinted>2013-03-20T14:09:16Z</cp:lastPrinted>
  <dcterms:created xsi:type="dcterms:W3CDTF">1998-02-10T13:07:52Z</dcterms:created>
  <dcterms:modified xsi:type="dcterms:W3CDTF">2013-03-20T14:09:31Z</dcterms:modified>
</cp:coreProperties>
</file>