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1105" r:id="rId2"/>
    <p:sldId id="1295" r:id="rId3"/>
    <p:sldId id="1617" r:id="rId4"/>
    <p:sldId id="1357" r:id="rId5"/>
    <p:sldId id="1629" r:id="rId6"/>
    <p:sldId id="1627" r:id="rId7"/>
    <p:sldId id="1620" r:id="rId8"/>
    <p:sldId id="1621" r:id="rId9"/>
    <p:sldId id="1618" r:id="rId10"/>
    <p:sldId id="1619" r:id="rId11"/>
    <p:sldId id="1624" r:id="rId12"/>
    <p:sldId id="1563" r:id="rId13"/>
    <p:sldId id="1456" r:id="rId14"/>
    <p:sldId id="1573" r:id="rId15"/>
    <p:sldId id="1603" r:id="rId16"/>
    <p:sldId id="1609" r:id="rId17"/>
    <p:sldId id="1610" r:id="rId18"/>
    <p:sldId id="1611" r:id="rId19"/>
    <p:sldId id="1598" r:id="rId20"/>
    <p:sldId id="1628" r:id="rId21"/>
    <p:sldId id="1483" r:id="rId22"/>
    <p:sldId id="1512" r:id="rId23"/>
    <p:sldId id="1626" r:id="rId24"/>
    <p:sldId id="1450" r:id="rId25"/>
    <p:sldId id="1386" r:id="rId26"/>
    <p:sldId id="1547" r:id="rId27"/>
    <p:sldId id="1296" r:id="rId28"/>
    <p:sldId id="1638" r:id="rId29"/>
    <p:sldId id="1625" r:id="rId30"/>
    <p:sldId id="1549" r:id="rId31"/>
    <p:sldId id="1550" r:id="rId32"/>
    <p:sldId id="1551" r:id="rId33"/>
    <p:sldId id="1632" r:id="rId34"/>
    <p:sldId id="1637" r:id="rId35"/>
    <p:sldId id="1636" r:id="rId36"/>
    <p:sldId id="1635" r:id="rId37"/>
    <p:sldId id="1297" r:id="rId38"/>
    <p:sldId id="1398" r:id="rId39"/>
    <p:sldId id="1596" r:id="rId40"/>
    <p:sldId id="1388" r:id="rId41"/>
    <p:sldId id="1614" r:id="rId42"/>
    <p:sldId id="1567" r:id="rId43"/>
    <p:sldId id="1447" r:id="rId44"/>
    <p:sldId id="1613" r:id="rId45"/>
    <p:sldId id="1536" r:id="rId46"/>
    <p:sldId id="1607" r:id="rId47"/>
    <p:sldId id="1608" r:id="rId48"/>
    <p:sldId id="1599" r:id="rId49"/>
    <p:sldId id="1630" r:id="rId50"/>
    <p:sldId id="1585" r:id="rId51"/>
    <p:sldId id="1586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1D5B7"/>
    <a:srgbClr val="D3C5C8"/>
    <a:srgbClr val="FF9966"/>
    <a:srgbClr val="FF3300"/>
    <a:srgbClr val="FF9933"/>
    <a:srgbClr val="FFFF99"/>
    <a:srgbClr val="33CC33"/>
    <a:srgbClr val="66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52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2034" y="-112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9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2397" y="185648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147" y="176136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05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94" y="8998357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9001" y="8998357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0568" y="386821"/>
            <a:ext cx="56092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0567" y="8998357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0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0568" y="8987260"/>
            <a:ext cx="57670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5000" y="95282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2" y="95282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91" y="4416745"/>
            <a:ext cx="5142222" cy="41836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8" tIns="46527" rIns="94658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8633" y="9003113"/>
            <a:ext cx="204222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86" lvl="4" algn="r" defTabSz="942922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032" y="9003113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2124" y="90031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3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2124" y="8999943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4811" y="296457"/>
            <a:ext cx="57007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624" y="900311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3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40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3263"/>
            <a:ext cx="4629150" cy="347345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40748" y="9003113"/>
            <a:ext cx="181011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0" y="9003113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45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9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624" y="900311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1" y="95282"/>
            <a:ext cx="920060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155002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802.11-13/0168r1</a:t>
            </a:r>
            <a:endParaRPr lang="en-US" smtClean="0"/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8633" y="9003113"/>
            <a:ext cx="204222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625" y="9003113"/>
            <a:ext cx="415178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2933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1" y="95282"/>
            <a:ext cx="920060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55002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802.11-13/0168r1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8633" y="9003113"/>
            <a:ext cx="204222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1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2933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2" y="95280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1" y="900311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0" y="900311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258FC6C-091A-4D99-97E3-66DEF2AD2CB3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2" y="95280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1" y="900311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0" y="900311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C7DB4A5B-2A42-4C02-9664-22FAD6E43AE6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27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802.11-13/0168r1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30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8644" y="311964"/>
            <a:ext cx="339843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802.11-13/0168r1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.nielsen@ieee.org" TargetMode="External"/><Relationship Id="rId2" Type="http://schemas.openxmlformats.org/officeDocument/2006/relationships/hyperlink" Target="http://whati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2013-03/8021-IETF-tutorial-final.pdf" TargetMode="External"/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802_tutorials/2013-03/802-0313-TUTORIAL%20SECTIONS-Mar17.pdf" TargetMode="External"/><Relationship Id="rId4" Type="http://schemas.openxmlformats.org/officeDocument/2006/relationships/hyperlink" Target="https://mentor.ieee.org/802.11/dcn/13/11-13-0282-00-0000-802-5-ghz-tutorial.ppt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ndards.ieee.org/about/get/802/802.11.ht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Meetings/Meeting_Pla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wcenturyhotel.com.cn/indexen.html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NGBASET/5C_020813_NGBT.pdf" TargetMode="External"/><Relationship Id="rId3" Type="http://schemas.openxmlformats.org/officeDocument/2006/relationships/hyperlink" Target="http://ieee802.org/1/files/public/docs2013/new-p802-1Qcb-draft-par-0113.pdf" TargetMode="External"/><Relationship Id="rId7" Type="http://schemas.openxmlformats.org/officeDocument/2006/relationships/hyperlink" Target="http://www.ieee802.org/3/NGBASET/P802_3bq_PAR_Detail.pdf" TargetMode="External"/><Relationship Id="rId2" Type="http://schemas.openxmlformats.org/officeDocument/2006/relationships/hyperlink" Target="http://ieee802.org/1/files/public/docs2013/p802-par-modification-0113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bm/P8023bm_5Criteria_1112.pdf" TargetMode="External"/><Relationship Id="rId5" Type="http://schemas.openxmlformats.org/officeDocument/2006/relationships/hyperlink" Target="http://www.ieee802.org/3/bm/public/jan13/P802_3bm_PAR_0113.pdf" TargetMode="External"/><Relationship Id="rId4" Type="http://schemas.openxmlformats.org/officeDocument/2006/relationships/hyperlink" Target="http://ieee802.org/1/files/public/docs2013/new-p802-1Qcb-draft-5c-0113.pdf" TargetMode="External"/><Relationship Id="rId9" Type="http://schemas.openxmlformats.org/officeDocument/2006/relationships/hyperlink" Target="http://ieee802.org/15/pending.html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March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March </a:t>
            </a:r>
            <a:r>
              <a:rPr lang="en-US" b="0" dirty="0" smtClean="0"/>
              <a:t>-16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465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Plenary </a:t>
            </a:r>
            <a:r>
              <a:rPr lang="en-US" sz="1600" dirty="0" smtClean="0"/>
              <a:t>meeting </a:t>
            </a:r>
            <a:r>
              <a:rPr lang="en-US" sz="1600" dirty="0"/>
              <a:t>– </a:t>
            </a:r>
            <a:r>
              <a:rPr lang="en-US" sz="1600" dirty="0" smtClean="0"/>
              <a:t>March  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81" y="1878013"/>
            <a:ext cx="6813776" cy="427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Caribe Royale meeting areas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5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685800"/>
            <a:ext cx="5613400" cy="1066800"/>
          </a:xfrm>
        </p:spPr>
        <p:txBody>
          <a:bodyPr/>
          <a:lstStyle/>
          <a:p>
            <a:r>
              <a:rPr lang="en-US" dirty="0" smtClean="0"/>
              <a:t>Social 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29" y="1146629"/>
            <a:ext cx="3249245" cy="51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>
            <a:stCxn id="2" idx="2"/>
          </p:cNvCxnSpPr>
          <p:nvPr/>
        </p:nvCxnSpPr>
        <p:spPr bwMode="auto">
          <a:xfrm rot="5400000">
            <a:off x="4057651" y="481693"/>
            <a:ext cx="322943" cy="2864757"/>
          </a:xfrm>
          <a:prstGeom prst="bent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644571" y="2322285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Caribe Pavilion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5010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472213"/>
              </p:ext>
            </p:extLst>
          </p:nvPr>
        </p:nvGraphicFramePr>
        <p:xfrm>
          <a:off x="246289" y="1335995"/>
          <a:ext cx="8450496" cy="5120539"/>
        </p:xfrm>
        <a:graphic>
          <a:graphicData uri="http://schemas.openxmlformats.org/drawingml/2006/table">
            <a:tbl>
              <a:tblPr/>
              <a:tblGrid>
                <a:gridCol w="1247012"/>
                <a:gridCol w="7203484"/>
              </a:tblGrid>
              <a:tr h="405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Grand Sierra F, Curacao ½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3, 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Bonaire 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249652"/>
            <a:ext cx="8564562" cy="523823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18:   </a:t>
            </a:r>
            <a:r>
              <a:rPr lang="en-US" sz="2600" dirty="0"/>
              <a:t>Agenda			</a:t>
            </a:r>
            <a:r>
              <a:rPr lang="en-US" sz="2600" dirty="0" smtClean="0"/>
              <a:t>	18-13-0013 r8</a:t>
            </a:r>
            <a:endParaRPr lang="en-US" sz="26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600" dirty="0" smtClean="0"/>
              <a:t>        Opening </a:t>
            </a:r>
            <a:r>
              <a:rPr lang="en-US" sz="2600" dirty="0"/>
              <a:t>Report </a:t>
            </a:r>
            <a:r>
              <a:rPr lang="en-US" sz="2600" dirty="0" smtClean="0"/>
              <a:t>		</a:t>
            </a:r>
            <a:r>
              <a:rPr lang="en-US" sz="2600" dirty="0" smtClean="0"/>
              <a:t>18-13-0032 r1</a:t>
            </a:r>
            <a:endParaRPr lang="en-US" sz="2600" dirty="0" smtClean="0"/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600" dirty="0" smtClean="0"/>
              <a:t>19:   Agenda  			</a:t>
            </a:r>
            <a:r>
              <a:rPr lang="en-US" sz="2600" dirty="0" smtClean="0"/>
              <a:t>19-13-0032 </a:t>
            </a:r>
            <a:r>
              <a:rPr lang="en-US" sz="2600" dirty="0" smtClean="0"/>
              <a:t>r0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Opening Report   		</a:t>
            </a:r>
            <a:r>
              <a:rPr lang="en-US" sz="2600" dirty="0" smtClean="0"/>
              <a:t>19-13-0031 </a:t>
            </a:r>
            <a:r>
              <a:rPr lang="en-US" sz="2600" dirty="0" smtClean="0"/>
              <a:t>r0 	</a:t>
            </a:r>
          </a:p>
          <a:p>
            <a:pPr marL="0" indent="0">
              <a:buNone/>
            </a:pPr>
            <a:r>
              <a:rPr lang="en-US" sz="2600" dirty="0" smtClean="0"/>
              <a:t>21:  Agenda 			</a:t>
            </a:r>
            <a:r>
              <a:rPr lang="en-US" sz="2600" dirty="0" smtClean="0"/>
              <a:t>	21-13-0191 </a:t>
            </a:r>
            <a:r>
              <a:rPr lang="en-US" sz="2600" dirty="0" smtClean="0"/>
              <a:t>r0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</a:t>
            </a:r>
            <a:r>
              <a:rPr lang="en-US" sz="2600" dirty="0"/>
              <a:t>Report   	</a:t>
            </a:r>
            <a:r>
              <a:rPr lang="en-US" sz="2600" dirty="0" smtClean="0"/>
              <a:t>	</a:t>
            </a:r>
            <a:r>
              <a:rPr lang="en-US" sz="2600" dirty="0" smtClean="0"/>
              <a:t>21-13-0044 </a:t>
            </a:r>
            <a:r>
              <a:rPr lang="en-US" sz="2600" dirty="0" smtClean="0"/>
              <a:t>r0 	</a:t>
            </a:r>
          </a:p>
          <a:p>
            <a:pPr marL="0" indent="0">
              <a:buNone/>
            </a:pPr>
            <a:r>
              <a:rPr lang="en-US" sz="2600" dirty="0" smtClean="0"/>
              <a:t>22: </a:t>
            </a:r>
            <a:r>
              <a:rPr lang="en-US" sz="2600" dirty="0"/>
              <a:t>Agenda 			</a:t>
            </a:r>
            <a:r>
              <a:rPr lang="en-US" sz="2600" dirty="0" smtClean="0"/>
              <a:t>	</a:t>
            </a:r>
            <a:r>
              <a:rPr lang="en-US" sz="2600" dirty="0" smtClean="0"/>
              <a:t>22-13- 0034 </a:t>
            </a:r>
            <a:r>
              <a:rPr lang="en-US" sz="2600" dirty="0" smtClean="0"/>
              <a:t>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22-13- </a:t>
            </a:r>
            <a:r>
              <a:rPr lang="en-US" sz="2600" dirty="0" smtClean="0"/>
              <a:t>0xxxr0	</a:t>
            </a:r>
          </a:p>
          <a:p>
            <a:pPr marL="0" indent="0">
              <a:buNone/>
            </a:pPr>
            <a:r>
              <a:rPr lang="en-US" sz="2600" dirty="0" smtClean="0"/>
              <a:t>24: </a:t>
            </a:r>
            <a:r>
              <a:rPr lang="en-US" sz="2600" dirty="0"/>
              <a:t>Agenda 				</a:t>
            </a:r>
            <a:r>
              <a:rPr lang="en-US" sz="2600" dirty="0" smtClean="0"/>
              <a:t>22-13-0009 r2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</a:t>
            </a:r>
            <a:r>
              <a:rPr lang="en-US" sz="2600" dirty="0" smtClean="0"/>
              <a:t>Opening </a:t>
            </a:r>
            <a:r>
              <a:rPr lang="en-US" sz="2600" dirty="0"/>
              <a:t>Report   		</a:t>
            </a:r>
            <a:r>
              <a:rPr lang="en-US" sz="2600" dirty="0" smtClean="0"/>
              <a:t>22-13-0x10 r1 </a:t>
            </a:r>
          </a:p>
          <a:p>
            <a:pPr marL="0" indent="0">
              <a:buNone/>
            </a:pPr>
            <a:r>
              <a:rPr lang="en-US" sz="2600" dirty="0" err="1" smtClean="0"/>
              <a:t>OmniRAN</a:t>
            </a:r>
            <a:r>
              <a:rPr lang="en-US" sz="2600" dirty="0"/>
              <a:t>   Agenda 		</a:t>
            </a:r>
            <a:r>
              <a:rPr lang="en-US" sz="2600" dirty="0" smtClean="0"/>
              <a:t>22-13-0015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22-13-0014 </a:t>
            </a:r>
            <a:r>
              <a:rPr lang="en-US" sz="2600" dirty="0"/>
              <a:t>r1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1066800"/>
          </a:xfrm>
        </p:spPr>
        <p:txBody>
          <a:bodyPr/>
          <a:lstStyle/>
          <a:p>
            <a:r>
              <a:rPr lang="en-GB" smtClean="0"/>
              <a:t>Meeting Registration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7218" name="TextBox 3"/>
          <p:cNvSpPr txBox="1">
            <a:spLocks noChangeArrowheads="1"/>
          </p:cNvSpPr>
          <p:nvPr/>
        </p:nvSpPr>
        <p:spPr bwMode="auto">
          <a:xfrm>
            <a:off x="685800" y="5665788"/>
            <a:ext cx="182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Data collected: 2013-01-13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37FC821-FDBE-4BB4-94E3-DC280D8B868D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2012-11-16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87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31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83049B6-5929-4E80-A55D-C6AF8988E861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9222" name="Object 1"/>
          <p:cNvGraphicFramePr>
            <a:graphicFrameLocks noChangeAspect="1"/>
          </p:cNvGraphicFramePr>
          <p:nvPr/>
        </p:nvGraphicFramePr>
        <p:xfrm>
          <a:off x="457200" y="1343025"/>
          <a:ext cx="7543800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Binary Worksheet" r:id="rId4" imgW="8248779" imgH="5400810" progId="Excel.SheetBinaryMacroEnabled.12">
                  <p:embed/>
                </p:oleObj>
              </mc:Choice>
              <mc:Fallback>
                <p:oleObj name="Binary Worksheet" r:id="rId4" imgW="8248779" imgH="540081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3025"/>
                        <a:ext cx="7543800" cy="495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530454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1625601"/>
            <a:ext cx="5023262" cy="4470400"/>
          </a:xfrm>
        </p:spPr>
        <p:txBody>
          <a:bodyPr/>
          <a:lstStyle/>
          <a:p>
            <a:r>
              <a:rPr lang="en-US" dirty="0"/>
              <a:t>Bill Ash</a:t>
            </a:r>
          </a:p>
          <a:p>
            <a:r>
              <a:rPr lang="en-US" dirty="0"/>
              <a:t>Kathryn Bennett</a:t>
            </a:r>
          </a:p>
          <a:p>
            <a:r>
              <a:rPr lang="en-US" dirty="0"/>
              <a:t>Christina Boyce</a:t>
            </a:r>
          </a:p>
          <a:p>
            <a:r>
              <a:rPr lang="en-US" dirty="0"/>
              <a:t>Patricia (Trish) Gerdon</a:t>
            </a:r>
          </a:p>
          <a:p>
            <a:r>
              <a:rPr lang="en-US" dirty="0"/>
              <a:t>Jodi </a:t>
            </a:r>
            <a:r>
              <a:rPr lang="en-US" dirty="0" err="1"/>
              <a:t>Haasz</a:t>
            </a:r>
            <a:endParaRPr lang="en-US" dirty="0"/>
          </a:p>
          <a:p>
            <a:r>
              <a:rPr lang="en-US" dirty="0"/>
              <a:t>Karen McCabe</a:t>
            </a:r>
          </a:p>
          <a:p>
            <a:r>
              <a:rPr lang="en-US" dirty="0"/>
              <a:t>Lisa Perry</a:t>
            </a:r>
          </a:p>
          <a:p>
            <a:r>
              <a:rPr lang="en-US" dirty="0"/>
              <a:t>Walter </a:t>
            </a:r>
            <a:r>
              <a:rPr lang="en-US" dirty="0" err="1"/>
              <a:t>Pienciak</a:t>
            </a:r>
            <a:endParaRPr lang="en-US" dirty="0"/>
          </a:p>
          <a:p>
            <a:r>
              <a:rPr lang="en-US" dirty="0"/>
              <a:t>Michelle </a:t>
            </a:r>
            <a:r>
              <a:rPr lang="en-US" dirty="0" smtClean="0"/>
              <a:t>Turner</a:t>
            </a:r>
          </a:p>
          <a:p>
            <a:r>
              <a:rPr lang="en-US" dirty="0" err="1" smtClean="0"/>
              <a:t>Meng</a:t>
            </a:r>
            <a:r>
              <a:rPr lang="en-US" dirty="0" smtClean="0"/>
              <a:t> Zhao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2258"/>
            <a:ext cx="7772400" cy="649513"/>
          </a:xfrm>
        </p:spPr>
        <p:txBody>
          <a:bodyPr/>
          <a:lstStyle/>
          <a:p>
            <a:r>
              <a:rPr lang="en-US" dirty="0" smtClean="0"/>
              <a:t>802.11ac Sponsor Ballot Classifications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335313"/>
            <a:ext cx="6915150" cy="493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9416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Caribe </a:t>
            </a:r>
            <a:r>
              <a:rPr lang="en-US" sz="3200" dirty="0" err="1" smtClean="0"/>
              <a:t>Pavillion</a:t>
            </a:r>
            <a:r>
              <a:rPr lang="en-US" sz="3200" dirty="0" smtClean="0"/>
              <a:t>  - north of Grand Sierra F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Caribbean &amp; Sierra Ballroom Foyer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</a:t>
            </a:r>
            <a:r>
              <a:rPr lang="en-US" sz="3200" dirty="0" smtClean="0"/>
              <a:t>: for purchase</a:t>
            </a:r>
            <a:endParaRPr lang="en-US" sz="3200" dirty="0" smtClean="0"/>
          </a:p>
          <a:p>
            <a:r>
              <a:rPr lang="en-US" sz="2600" dirty="0" smtClean="0"/>
              <a:t>Boca Foyer           East side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r>
              <a:rPr lang="en-US" sz="2800" dirty="0" smtClean="0"/>
              <a:t>Special Interest Groups</a:t>
            </a:r>
          </a:p>
          <a:p>
            <a:r>
              <a:rPr lang="en-US" sz="2800" dirty="0" smtClean="0"/>
              <a:t>Sub group Agendas</a:t>
            </a:r>
          </a:p>
          <a:p>
            <a:endParaRPr lang="en-US" sz="2800" dirty="0"/>
          </a:p>
          <a:p>
            <a:r>
              <a:rPr lang="en-US" sz="2800" dirty="0" smtClean="0"/>
              <a:t>Awards</a:t>
            </a:r>
          </a:p>
          <a:p>
            <a:endParaRPr lang="en-US" sz="28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5000"/>
          </a:xfrm>
        </p:spPr>
        <p:txBody>
          <a:bodyPr/>
          <a:lstStyle/>
          <a:p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233715"/>
            <a:ext cx="8577943" cy="4862286"/>
          </a:xfrm>
        </p:spPr>
        <p:txBody>
          <a:bodyPr/>
          <a:lstStyle/>
          <a:p>
            <a:pPr marL="0" indent="0">
              <a:buNone/>
            </a:pPr>
            <a:r>
              <a:rPr lang="en-US" sz="1700" dirty="0"/>
              <a:t>The IEEE-SA Corporate Advisory Group (CAG) Internet of Things (</a:t>
            </a:r>
            <a:r>
              <a:rPr lang="en-US" sz="1700" dirty="0" err="1"/>
              <a:t>IoT</a:t>
            </a:r>
            <a:r>
              <a:rPr lang="en-US" sz="1700" dirty="0"/>
              <a:t>) strategy team is requesting information from you concerning your IEEE standards projects and standards that may relate to the Internet of Things (</a:t>
            </a:r>
            <a:r>
              <a:rPr lang="en-US" sz="1700" dirty="0" err="1"/>
              <a:t>IoT</a:t>
            </a:r>
            <a:r>
              <a:rPr lang="en-US" sz="1700" dirty="0"/>
              <a:t>), as part of IEEE-SA's effort to bolster IEEE’s position in relation to </a:t>
            </a:r>
            <a:r>
              <a:rPr lang="en-US" sz="1700" dirty="0" err="1"/>
              <a:t>IoT</a:t>
            </a:r>
            <a:r>
              <a:rPr lang="en-US" sz="1700" dirty="0"/>
              <a:t>. The team requests a response by 29 March 2013.  </a:t>
            </a:r>
          </a:p>
          <a:p>
            <a:pPr marL="0" indent="0">
              <a:buNone/>
            </a:pPr>
            <a:r>
              <a:rPr lang="en-US" sz="1700" dirty="0"/>
              <a:t>The IEEE-SA CAG has been designated by the IEEE-SA Board of Governors (BOG) as responsible for creating the IEEE-SA strategy for </a:t>
            </a:r>
            <a:r>
              <a:rPr lang="en-US" sz="1700" dirty="0" err="1"/>
              <a:t>IoT</a:t>
            </a:r>
            <a:r>
              <a:rPr lang="en-US" sz="1700" dirty="0"/>
              <a:t> and for coordinating its activities in this area. The </a:t>
            </a:r>
            <a:r>
              <a:rPr lang="en-US" sz="1700" dirty="0" err="1"/>
              <a:t>IoT</a:t>
            </a:r>
            <a:r>
              <a:rPr lang="en-US" sz="1700" dirty="0"/>
              <a:t> is "a scenario in which every thing has a unique identifier and the ability to communicate over the Internet or a similar wide-area network." (</a:t>
            </a:r>
            <a:r>
              <a:rPr lang="en-US" sz="1700" u="sng" dirty="0">
                <a:hlinkClick r:id="rId2"/>
              </a:rPr>
              <a:t>whatis.com</a:t>
            </a:r>
            <a:r>
              <a:rPr lang="en-US" sz="1700" dirty="0"/>
              <a:t>)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The </a:t>
            </a:r>
            <a:r>
              <a:rPr lang="en-US" sz="1700" dirty="0" err="1"/>
              <a:t>IoT</a:t>
            </a:r>
            <a:r>
              <a:rPr lang="en-US" sz="1700" dirty="0"/>
              <a:t> strategy team is aware that there are many existing IEEE standards and projects that are relevant to a vibrant </a:t>
            </a:r>
            <a:r>
              <a:rPr lang="en-US" sz="1700" dirty="0" err="1"/>
              <a:t>IoT</a:t>
            </a:r>
            <a:r>
              <a:rPr lang="en-US" sz="1700" dirty="0"/>
              <a:t>. The team is soliciting your input as to which of your current standards and projects you deem to be valuable to the </a:t>
            </a:r>
            <a:r>
              <a:rPr lang="en-US" sz="1700" dirty="0" err="1"/>
              <a:t>IoT</a:t>
            </a:r>
            <a:r>
              <a:rPr lang="en-US" sz="1700" dirty="0"/>
              <a:t>. Please respond with this information to Mary Lynne Nielsen at </a:t>
            </a:r>
            <a:r>
              <a:rPr lang="en-US" sz="1700" u="sng" dirty="0">
                <a:hlinkClick r:id="rId3"/>
              </a:rPr>
              <a:t>m.nielsen@ieee.org</a:t>
            </a:r>
            <a:r>
              <a:rPr lang="en-US" sz="1700" dirty="0"/>
              <a:t> by 29 March 2013.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If you have any questions concerning this request, please address them to Mary Lynne Nielsen. Thank you for your consideration and response to this request.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March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AC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1044" y="1257300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16085"/>
              </p:ext>
            </p:extLst>
          </p:nvPr>
        </p:nvGraphicFramePr>
        <p:xfrm>
          <a:off x="508000" y="1718965"/>
          <a:ext cx="8389257" cy="4377035"/>
        </p:xfrm>
        <a:graphic>
          <a:graphicData uri="http://schemas.openxmlformats.org/drawingml/2006/table">
            <a:tbl>
              <a:tblPr/>
              <a:tblGrid>
                <a:gridCol w="5140476"/>
                <a:gridCol w="3248781"/>
              </a:tblGrid>
              <a:tr h="2184651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800" dirty="0">
                          <a:effectLst/>
                        </a:rPr>
                        <a:t>Tutorial #1 (6:00–7:30 pm): IEEE 802.1Q: Media Access Control Bridges and Virtual Bridged Local Area </a:t>
                      </a:r>
                      <a:r>
                        <a:rPr lang="en-US" sz="2800" dirty="0" smtClean="0">
                          <a:effectLst/>
                        </a:rPr>
                        <a:t>Networks    </a:t>
                      </a:r>
                      <a:r>
                        <a:rPr lang="en-US" sz="2800" dirty="0" smtClean="0">
                          <a:effectLst/>
                          <a:hlinkClick r:id="rId3"/>
                        </a:rPr>
                        <a:t>Presentation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Sponsored by Paul </a:t>
                      </a:r>
                      <a:r>
                        <a:rPr lang="en-US" sz="1800" dirty="0" smtClean="0">
                          <a:effectLst/>
                        </a:rPr>
                        <a:t>Nikolich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2384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800" dirty="0">
                          <a:effectLst/>
                        </a:rPr>
                        <a:t>Tutorial #2 (7:30–9:00 pm): Shared 5 GHz bands </a:t>
                      </a:r>
                      <a:r>
                        <a:rPr lang="en-US" sz="2800" dirty="0" smtClean="0">
                          <a:effectLst/>
                        </a:rPr>
                        <a:t>update  </a:t>
                      </a:r>
                      <a:r>
                        <a:rPr lang="en-US" sz="2800" dirty="0" smtClean="0">
                          <a:effectLst/>
                          <a:hlinkClick r:id="rId4"/>
                        </a:rPr>
                        <a:t>Presentation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Sponsored by Bruce </a:t>
                      </a:r>
                      <a:r>
                        <a:rPr lang="en-US" sz="1800" dirty="0" smtClean="0"/>
                        <a:t>Kraemer </a:t>
                      </a:r>
                      <a:endParaRPr lang="en-US" sz="1800" dirty="0"/>
                    </a:p>
                  </a:txBody>
                  <a:tcPr marL="73479" marR="73479" marT="36739" marB="3673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18582"/>
              </p:ext>
            </p:extLst>
          </p:nvPr>
        </p:nvGraphicFramePr>
        <p:xfrm>
          <a:off x="-29035" y="5979886"/>
          <a:ext cx="9260114" cy="609599"/>
        </p:xfrm>
        <a:graphic>
          <a:graphicData uri="http://schemas.openxmlformats.org/drawingml/2006/table">
            <a:tbl>
              <a:tblPr/>
              <a:tblGrid>
                <a:gridCol w="9260114"/>
              </a:tblGrid>
              <a:tr h="609599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/>
                        </a:rPr>
                        <a:t>http://www.ieee802.org/802_tutorials/2013-03/802-0313-TUTORIAL%20SECTIONS-Mar17.pdf</a:t>
                      </a:r>
                      <a:endParaRPr lang="en-US" dirty="0" smtClean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75967" y="6533404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56455" y="6533404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May 12-17 </a:t>
            </a:r>
            <a:r>
              <a:rPr lang="en-US" sz="2800" dirty="0" smtClean="0"/>
              <a:t>2013 Meeting </a:t>
            </a:r>
            <a:br>
              <a:rPr lang="en-US" sz="2800" dirty="0" smtClean="0"/>
            </a:br>
            <a:r>
              <a:rPr lang="en-US" sz="2800" dirty="0" smtClean="0"/>
              <a:t>Waikoloa, Hawaii, </a:t>
            </a:r>
            <a:r>
              <a:rPr lang="en-US" sz="2800" dirty="0" smtClean="0"/>
              <a:t>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-670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66916" y="3076802"/>
            <a:ext cx="8890000" cy="3293209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>
                <a:latin typeface="Arial Rounded MT Bold" pitchFamily="34" charset="0"/>
              </a:rPr>
              <a:t>Hotel Registration </a:t>
            </a:r>
            <a:r>
              <a:rPr lang="en-US" sz="3200" dirty="0" smtClean="0">
                <a:latin typeface="Arial Rounded MT Bold" pitchFamily="34" charset="0"/>
              </a:rPr>
              <a:t>OPEN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en-US" sz="2800" dirty="0" smtClean="0">
                <a:latin typeface="Arial Rounded MT Bold" pitchFamily="34" charset="0"/>
              </a:rPr>
              <a:t>Early bird room rate sold out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en-US" sz="2800" dirty="0" smtClean="0">
                <a:latin typeface="Arial Rounded MT Bold" pitchFamily="34" charset="0"/>
              </a:rPr>
              <a:t>Now $169 per night</a:t>
            </a:r>
            <a:endParaRPr lang="en-US" sz="2800" dirty="0">
              <a:latin typeface="Arial Rounded MT Bold" pitchFamily="34" charset="0"/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>
                <a:latin typeface="Arial Rounded MT Bold" pitchFamily="34" charset="0"/>
              </a:rPr>
              <a:t>Meeting Registration </a:t>
            </a:r>
            <a:r>
              <a:rPr lang="en-US" sz="3200" dirty="0" smtClean="0">
                <a:latin typeface="Arial Rounded MT Bold" pitchFamily="34" charset="0"/>
              </a:rPr>
              <a:t>OPEN</a:t>
            </a:r>
            <a:endParaRPr lang="en-US" sz="3200" dirty="0">
              <a:latin typeface="Arial Rounded MT Bold" pitchFamily="34" charset="0"/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>
                <a:latin typeface="Arial Rounded MT Bold" pitchFamily="34" charset="0"/>
              </a:rPr>
              <a:t>Early bird registration expires </a:t>
            </a:r>
            <a:endParaRPr lang="en-US" sz="2800" dirty="0" smtClean="0">
              <a:latin typeface="Arial Rounded MT Bold" pitchFamily="34" charset="0"/>
            </a:endParaRPr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Friday  </a:t>
            </a:r>
            <a:r>
              <a:rPr lang="en-US" sz="3600" dirty="0" smtClean="0">
                <a:latin typeface="Arial Rounded MT Bold" pitchFamily="34" charset="0"/>
              </a:rPr>
              <a:t>May 3</a:t>
            </a:r>
          </a:p>
          <a:p>
            <a:pPr marL="457200" lvl="1" indent="0" eaLnBrk="0" hangingPunct="0"/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252" y="2367223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5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685800"/>
            <a:ext cx="5613400" cy="1066800"/>
          </a:xfrm>
        </p:spPr>
        <p:txBody>
          <a:bodyPr/>
          <a:lstStyle/>
          <a:p>
            <a:r>
              <a:rPr lang="en-US" dirty="0" smtClean="0"/>
              <a:t>Social 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29" y="1146629"/>
            <a:ext cx="3249245" cy="51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>
            <a:stCxn id="2" idx="2"/>
          </p:cNvCxnSpPr>
          <p:nvPr/>
        </p:nvCxnSpPr>
        <p:spPr bwMode="auto">
          <a:xfrm rot="5400000">
            <a:off x="4057651" y="481693"/>
            <a:ext cx="322943" cy="2864757"/>
          </a:xfrm>
          <a:prstGeom prst="bent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5766032" y="1683238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Caribe Pavilion</a:t>
            </a:r>
          </a:p>
        </p:txBody>
      </p:sp>
      <p:sp>
        <p:nvSpPr>
          <p:cNvPr id="9" name="Up Arrow 8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4499429" y="2569028"/>
            <a:ext cx="4383380" cy="3046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</a:t>
            </a:r>
            <a:endParaRPr lang="en-US" sz="3200" dirty="0" smtClean="0"/>
          </a:p>
          <a:p>
            <a:r>
              <a:rPr lang="en-US" sz="3200" dirty="0" smtClean="0"/>
              <a:t>6:30 </a:t>
            </a:r>
            <a:r>
              <a:rPr lang="en-US" sz="3200" dirty="0"/>
              <a:t>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Caribe </a:t>
            </a:r>
            <a:r>
              <a:rPr lang="en-US" sz="3200" dirty="0" err="1" smtClean="0"/>
              <a:t>Pavillion</a:t>
            </a:r>
            <a:r>
              <a:rPr lang="en-US" sz="3200" dirty="0" smtClean="0"/>
              <a:t>  - north of Grand Sierra F</a:t>
            </a:r>
            <a:endParaRPr lang="en-US" sz="32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832" y="617538"/>
            <a:ext cx="3503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</a:t>
            </a:r>
            <a:r>
              <a:rPr lang="en-US" dirty="0" smtClean="0"/>
              <a:t>Database – March 19, 2013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 smtClean="0"/>
              <a:t>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71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5721"/>
              </p:ext>
            </p:extLst>
          </p:nvPr>
        </p:nvGraphicFramePr>
        <p:xfrm>
          <a:off x="584200" y="1634307"/>
          <a:ext cx="7979229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43903"/>
                <a:gridCol w="3035326"/>
              </a:tblGrid>
              <a:tr h="318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Chair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Eldad Perahia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Technical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Editor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Carlos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Cordeiro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James Yee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Vinko Erceg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Chris Hansen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945858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77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123270"/>
            <a:ext cx="8302851" cy="497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583008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878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7" y="1269381"/>
            <a:ext cx="8436518" cy="498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684606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976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98" y="1161144"/>
            <a:ext cx="8525902" cy="49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6793" y="626550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779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37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38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the end of reports at about 9:30, just prior to motions,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1860" y="5007807"/>
            <a:ext cx="4683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39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</a:t>
            </a:r>
            <a:r>
              <a:rPr lang="en-US" dirty="0" smtClean="0"/>
              <a:t>Database – March 19, 2013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 smtClean="0"/>
              <a:t>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With 802.1   Thursday 8:00 am1 – </a:t>
            </a:r>
            <a:r>
              <a:rPr lang="en-US" dirty="0" smtClean="0"/>
              <a:t>Caribbean VII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Subject:  Bridging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</a:t>
            </a:r>
            <a:r>
              <a:rPr lang="en-US" dirty="0" smtClean="0"/>
              <a:t>Monday 8:30 am    802.11AQ &amp; 802.11AI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40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1305570"/>
            <a:ext cx="8320596" cy="447030"/>
          </a:xfrm>
        </p:spPr>
        <p:txBody>
          <a:bodyPr/>
          <a:lstStyle/>
          <a:p>
            <a:r>
              <a:rPr lang="en-US" dirty="0" smtClean="0"/>
              <a:t>IEEE Store Contents  - </a:t>
            </a:r>
            <a:r>
              <a:rPr lang="en-US" dirty="0" smtClean="0"/>
              <a:t>March  </a:t>
            </a:r>
            <a:r>
              <a:rPr lang="en-US" dirty="0" smtClean="0"/>
              <a:t>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136354"/>
              </p:ext>
            </p:extLst>
          </p:nvPr>
        </p:nvGraphicFramePr>
        <p:xfrm>
          <a:off x="92595" y="1830837"/>
          <a:ext cx="8633114" cy="4516500"/>
        </p:xfrm>
        <a:graphic>
          <a:graphicData uri="http://schemas.openxmlformats.org/drawingml/2006/table">
            <a:tbl>
              <a:tblPr/>
              <a:tblGrid>
                <a:gridCol w="3704042"/>
                <a:gridCol w="1686167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$300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D5.0   $250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$300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$105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$180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8702913" y="7143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9033" y="900570"/>
            <a:ext cx="407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standards.ieee.org/about/get/802/802.11.html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41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2370655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4000" dirty="0" smtClean="0">
                <a:solidFill>
                  <a:srgbClr val="C00000"/>
                </a:solidFill>
              </a:rPr>
              <a:t>Call for </a:t>
            </a:r>
            <a:r>
              <a:rPr lang="en-US" sz="4000" dirty="0" smtClean="0">
                <a:solidFill>
                  <a:srgbClr val="C00000"/>
                </a:solidFill>
              </a:rPr>
              <a:t>July </a:t>
            </a:r>
            <a:r>
              <a:rPr lang="en-US" sz="4000" dirty="0" smtClean="0">
                <a:solidFill>
                  <a:srgbClr val="C00000"/>
                </a:solidFill>
              </a:rPr>
              <a:t>2013 suggestions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42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43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#137.5 January 23-24, Grand </a:t>
            </a:r>
            <a:r>
              <a:rPr lang="en-US" dirty="0" err="1" smtClean="0"/>
              <a:t>Mercure</a:t>
            </a:r>
            <a:r>
              <a:rPr lang="en-US" dirty="0" smtClean="0"/>
              <a:t>, Shenzhen, CN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  <a:endParaRPr lang="en-US" u="sng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--- Geneva , CH  ITU headquarters</a:t>
            </a:r>
            <a:endParaRPr lang="en-US" u="sng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2013 Plenary -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 xx  prior to the session there will be a Workshop</a:t>
            </a:r>
          </a:p>
          <a:p>
            <a:endParaRPr lang="en-US" dirty="0"/>
          </a:p>
          <a:p>
            <a:r>
              <a:rPr lang="en-US" dirty="0" smtClean="0"/>
              <a:t>Further details in March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724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45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Beijing, China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46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January 23-24 2013 Meeting </a:t>
            </a:r>
            <a:br>
              <a:rPr lang="en-US" sz="2800" dirty="0" smtClean="0"/>
            </a:br>
            <a:r>
              <a:rPr lang="en-US" sz="2800" dirty="0" smtClean="0"/>
              <a:t>Shenzhen, </a:t>
            </a:r>
            <a:r>
              <a:rPr lang="en-US" sz="2800" dirty="0"/>
              <a:t>Guangdong Province</a:t>
            </a:r>
            <a:r>
              <a:rPr lang="en-US" sz="2800" dirty="0" smtClean="0"/>
              <a:t>,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47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2147892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Not 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>
                <a:latin typeface="Ravie" pitchFamily="82" charset="0"/>
              </a:rPr>
              <a:t>Not 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72457" y="3226505"/>
            <a:ext cx="7471597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2823" y="4047150"/>
            <a:ext cx="8563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Venue :</a:t>
            </a:r>
            <a:endParaRPr lang="en-US" dirty="0"/>
          </a:p>
          <a:p>
            <a:r>
              <a:rPr lang="en-US" dirty="0"/>
              <a:t>Hotel Nikko New Century Beijing (</a:t>
            </a:r>
            <a:r>
              <a:rPr lang="en-US" u="sng" dirty="0">
                <a:hlinkClick r:id="rId4"/>
              </a:rPr>
              <a:t>http://www.newcenturyhotel.com.cn/indexen.html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Same </a:t>
            </a:r>
            <a:r>
              <a:rPr lang="en-US" dirty="0"/>
              <a:t>hotel as the Sept </a:t>
            </a:r>
            <a:r>
              <a:rPr lang="en-US" dirty="0" smtClean="0"/>
              <a:t>2012 meeting </a:t>
            </a:r>
            <a:r>
              <a:rPr lang="en-US" dirty="0"/>
              <a:t>in Beijing. </a:t>
            </a:r>
          </a:p>
          <a:p>
            <a:endParaRPr lang="en-US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5" y="614217"/>
            <a:ext cx="7772687" cy="590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711" name="Picture 5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53702"/>
            <a:ext cx="8540998" cy="65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2" name="Picture 5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" y="4486275"/>
            <a:ext cx="3619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March 2013        PARS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582057"/>
            <a:ext cx="8621485" cy="4513943"/>
          </a:xfrm>
        </p:spPr>
        <p:txBody>
          <a:bodyPr/>
          <a:lstStyle/>
          <a:p>
            <a:r>
              <a:rPr lang="en-US" sz="2800" dirty="0" smtClean="0"/>
              <a:t>802 </a:t>
            </a:r>
            <a:r>
              <a:rPr lang="en-US" sz="2800" dirty="0"/>
              <a:t>- Standard for Local and Metropolitan Area Networks: Overview and Architecture - </a:t>
            </a:r>
            <a:r>
              <a:rPr lang="en-US" sz="2800" dirty="0">
                <a:hlinkClick r:id="rId2"/>
              </a:rPr>
              <a:t>PAR modification request</a:t>
            </a:r>
            <a:endParaRPr lang="en-US" sz="2800" dirty="0"/>
          </a:p>
          <a:p>
            <a:r>
              <a:rPr lang="en-US" sz="2800" dirty="0"/>
              <a:t>802.1Qcb - amendment for Frame Replication and Elimination for Reliability - </a:t>
            </a:r>
            <a:r>
              <a:rPr lang="en-US" sz="2800" dirty="0">
                <a:hlinkClick r:id="rId3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4"/>
              </a:rPr>
              <a:t>5C</a:t>
            </a:r>
            <a:endParaRPr lang="en-US" sz="2800" dirty="0"/>
          </a:p>
          <a:p>
            <a:r>
              <a:rPr lang="en-US" sz="2800" dirty="0"/>
              <a:t>802.3bm - </a:t>
            </a:r>
            <a:r>
              <a:rPr lang="en-US" sz="2800" dirty="0">
                <a:hlinkClick r:id="rId5"/>
              </a:rPr>
              <a:t>PAR modification Request</a:t>
            </a:r>
            <a:r>
              <a:rPr lang="en-US" sz="2800" dirty="0"/>
              <a:t> &amp; </a:t>
            </a:r>
            <a:r>
              <a:rPr lang="en-US" sz="2800" dirty="0">
                <a:hlinkClick r:id="rId6"/>
              </a:rPr>
              <a:t>Updated 5C</a:t>
            </a:r>
            <a:endParaRPr lang="en-US" sz="2800" dirty="0"/>
          </a:p>
          <a:p>
            <a:r>
              <a:rPr lang="en-US" sz="2800" dirty="0"/>
              <a:t>802.3bq - amendment for 40GBASE-T, </a:t>
            </a:r>
            <a:r>
              <a:rPr lang="en-US" sz="2800" dirty="0">
                <a:hlinkClick r:id="rId7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8"/>
              </a:rPr>
              <a:t>5C</a:t>
            </a:r>
            <a:endParaRPr lang="en-US" sz="2800" dirty="0"/>
          </a:p>
          <a:p>
            <a:r>
              <a:rPr lang="en-US" sz="2800" dirty="0"/>
              <a:t>802.15.4p - </a:t>
            </a:r>
            <a:r>
              <a:rPr lang="en-US" sz="2800" dirty="0">
                <a:hlinkClick r:id="rId9"/>
              </a:rPr>
              <a:t>PAR modification Request</a:t>
            </a:r>
            <a:endParaRPr lang="en-US" sz="2800" dirty="0"/>
          </a:p>
          <a:p>
            <a:r>
              <a:rPr lang="en-US" sz="2800" dirty="0"/>
              <a:t>802.21c - PAR Extension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4.1.4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" y="1481071"/>
            <a:ext cx="8783391" cy="4627808"/>
          </a:xfrm>
        </p:spPr>
        <p:txBody>
          <a:bodyPr/>
          <a:lstStyle/>
          <a:p>
            <a:r>
              <a:rPr lang="en-US" sz="2000" dirty="0" smtClean="0"/>
              <a:t>The IEEE 802® LAN/MAN Standards Committee (LMSC) University Outreach Program is intended to engage university and college students and faculty in standards development. </a:t>
            </a:r>
          </a:p>
          <a:p>
            <a:r>
              <a:rPr lang="en-US" sz="2000" dirty="0" smtClean="0"/>
              <a:t>Plan. </a:t>
            </a:r>
          </a:p>
          <a:p>
            <a:pPr lvl="1"/>
            <a:r>
              <a:rPr lang="en-US" b="1" dirty="0" smtClean="0"/>
              <a:t>orientation session, followed by opportunities to observe the groups actually developing standards. </a:t>
            </a:r>
          </a:p>
          <a:p>
            <a:pPr lvl="1"/>
            <a:r>
              <a:rPr lang="en-US" b="1" dirty="0" smtClean="0"/>
              <a:t>The program will conclude with a session soliciting questions and feedback from participants. </a:t>
            </a:r>
          </a:p>
          <a:p>
            <a:pPr lvl="1"/>
            <a:r>
              <a:rPr lang="en-US" b="1" dirty="0" smtClean="0"/>
              <a:t>Interested students and faculty can find additional information on and register for the July IEEE 802 University Outreach day via: https://802world.org/plenary/university-outreach/.</a:t>
            </a:r>
          </a:p>
          <a:p>
            <a:r>
              <a:rPr lang="en-US" sz="2000" dirty="0" smtClean="0"/>
              <a:t>University Outreach day will have a registration fee of only $25.00.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618706" y="175098"/>
            <a:ext cx="214009" cy="282102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Zero attendees in November 2012</a:t>
            </a:r>
          </a:p>
          <a:p>
            <a:r>
              <a:rPr lang="en-US" sz="3600" dirty="0" smtClean="0"/>
              <a:t>Next attempt in March 2013</a:t>
            </a:r>
          </a:p>
          <a:p>
            <a:r>
              <a:rPr lang="en-US" sz="3600" dirty="0" smtClean="0"/>
              <a:t>Invitations sent to </a:t>
            </a:r>
          </a:p>
          <a:p>
            <a:pPr lvl="1"/>
            <a:r>
              <a:rPr lang="en-US" sz="3200" dirty="0" smtClean="0"/>
              <a:t>University of Florida</a:t>
            </a:r>
          </a:p>
          <a:p>
            <a:pPr lvl="1"/>
            <a:r>
              <a:rPr lang="en-US" sz="3200" dirty="0" smtClean="0"/>
              <a:t>University of South Florida</a:t>
            </a:r>
          </a:p>
          <a:p>
            <a:pPr lvl="1"/>
            <a:r>
              <a:rPr lang="en-US" sz="3200" dirty="0" smtClean="0"/>
              <a:t>Florida Institute of Technology</a:t>
            </a:r>
            <a:endParaRPr lang="en-US" sz="3200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 Center Schematic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15657" y="3715656"/>
            <a:ext cx="3617397" cy="171159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Caribbean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031995" y="1837151"/>
            <a:ext cx="1422401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Sierra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98302" y="1837151"/>
            <a:ext cx="1195756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Boca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68512" y="1837151"/>
            <a:ext cx="1422401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Curacao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Bonaire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Antigua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6206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Caribbean Ballroom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9257" y="2293256"/>
            <a:ext cx="7997372" cy="3686630"/>
            <a:chOff x="769257" y="2293256"/>
            <a:chExt cx="7997372" cy="3686630"/>
          </a:xfrm>
        </p:grpSpPr>
        <p:sp>
          <p:nvSpPr>
            <p:cNvPr id="7" name="Rectangle 6"/>
            <p:cNvSpPr/>
            <p:nvPr/>
          </p:nvSpPr>
          <p:spPr bwMode="auto">
            <a:xfrm>
              <a:off x="769257" y="2293257"/>
              <a:ext cx="7997372" cy="368662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2365825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223650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827479" y="2293256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271651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stCxn id="7" idx="1"/>
            </p:cNvCxnSpPr>
            <p:nvPr/>
          </p:nvCxnSpPr>
          <p:spPr bwMode="auto">
            <a:xfrm>
              <a:off x="769257" y="4136572"/>
              <a:ext cx="15965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>
              <a:endCxn id="7" idx="3"/>
            </p:cNvCxnSpPr>
            <p:nvPr/>
          </p:nvCxnSpPr>
          <p:spPr bwMode="auto">
            <a:xfrm>
              <a:off x="7271651" y="4136572"/>
              <a:ext cx="149497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1415095" y="2917371"/>
              <a:ext cx="385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</a:t>
              </a:r>
              <a:endParaRPr lang="en-US" sz="4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5020" y="4622800"/>
              <a:ext cx="5854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II</a:t>
              </a:r>
              <a:endParaRPr lang="en-US" sz="4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17002" y="3625257"/>
              <a:ext cx="7857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III</a:t>
              </a:r>
              <a:endParaRPr lang="en-US" sz="4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0584" y="3625257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IV</a:t>
              </a:r>
              <a:endParaRPr lang="en-US" sz="4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17081" y="3625257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</a:t>
              </a:r>
              <a:endParaRPr lang="en-US" sz="4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6243" y="4622800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VI</a:t>
              </a:r>
              <a:endParaRPr lang="en-US" sz="4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6243" y="2917371"/>
              <a:ext cx="955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VII</a:t>
              </a:r>
              <a:endParaRPr lang="en-US" sz="4000" dirty="0"/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4406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-1037764"/>
            <a:ext cx="7772400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262742" y="1103096"/>
            <a:ext cx="3897087" cy="937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62742" y="2189558"/>
            <a:ext cx="3897087" cy="937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62742" y="3276021"/>
            <a:ext cx="3897087" cy="937340"/>
          </a:xfrm>
          <a:prstGeom prst="rect">
            <a:avLst/>
          </a:prstGeom>
          <a:solidFill>
            <a:srgbClr val="E1D5B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62742" y="4362483"/>
            <a:ext cx="3897087" cy="937340"/>
          </a:xfrm>
          <a:prstGeom prst="rect">
            <a:avLst/>
          </a:prstGeom>
          <a:solidFill>
            <a:srgbClr val="E1D5B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62742" y="5448946"/>
            <a:ext cx="3897087" cy="93734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264229" y="110309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3229429" y="1103095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194629" y="110309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159829" y="1103093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264229" y="2189540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229429" y="2175337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4194629" y="217533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264229" y="327598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9429" y="3275983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194629" y="3275982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264229" y="434822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3229429" y="4348225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4194629" y="434822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2264229" y="5448871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229429" y="5448870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4194629" y="5448869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718629" y="5697008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Antigua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8629" y="4600320"/>
            <a:ext cx="1221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Bonaire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18629" y="3503632"/>
            <a:ext cx="1221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Bonaire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18629" y="240694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Curacao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18629" y="1310256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Curacao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65702" y="1266714"/>
            <a:ext cx="3311098" cy="646331"/>
            <a:chOff x="1565702" y="1266714"/>
            <a:chExt cx="3311098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8</a:t>
              </a:r>
              <a:endParaRPr lang="en-US" sz="36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72962" y="3436560"/>
            <a:ext cx="3311098" cy="646331"/>
            <a:chOff x="1565702" y="1266714"/>
            <a:chExt cx="3311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8</a:t>
              </a:r>
              <a:endParaRPr lang="en-US" sz="3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580222" y="5606406"/>
            <a:ext cx="3311098" cy="646331"/>
            <a:chOff x="1565702" y="1266714"/>
            <a:chExt cx="3311098" cy="646331"/>
          </a:xfrm>
        </p:grpSpPr>
        <p:sp>
          <p:nvSpPr>
            <p:cNvPr id="47" name="TextBox 46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572968" y="4525116"/>
            <a:ext cx="3311098" cy="646331"/>
            <a:chOff x="1565702" y="1266714"/>
            <a:chExt cx="3311098" cy="646331"/>
          </a:xfrm>
        </p:grpSpPr>
        <p:sp>
          <p:nvSpPr>
            <p:cNvPr id="52" name="TextBox 51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565714" y="2340762"/>
            <a:ext cx="3311098" cy="646331"/>
            <a:chOff x="1565702" y="1266714"/>
            <a:chExt cx="3311098" cy="646331"/>
          </a:xfrm>
        </p:grpSpPr>
        <p:sp>
          <p:nvSpPr>
            <p:cNvPr id="57" name="TextBox 56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16424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Caribe Royale meeting areas</a:t>
            </a:r>
            <a:endParaRPr lang="en-US" dirty="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11086" y="1588366"/>
            <a:ext cx="18069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Perspectives</a:t>
            </a:r>
          </a:p>
          <a:p>
            <a:pPr algn="ctr"/>
            <a:r>
              <a:rPr lang="en-US" dirty="0" smtClean="0"/>
              <a:t>34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8" y="2029445"/>
            <a:ext cx="48196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1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299306</TotalTime>
  <Words>1961</Words>
  <Application>Microsoft Office PowerPoint</Application>
  <PresentationFormat>On-screen Show (4:3)</PresentationFormat>
  <Paragraphs>620</Paragraphs>
  <Slides>51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Default Design</vt:lpstr>
      <vt:lpstr>Binary Worksheet</vt:lpstr>
      <vt:lpstr>Supplementary Plenary Information - March 2013</vt:lpstr>
      <vt:lpstr>PowerPoint Presentation</vt:lpstr>
      <vt:lpstr>IEEE LOA Database – March 19, 2013</vt:lpstr>
      <vt:lpstr> Joint Meetings</vt:lpstr>
      <vt:lpstr>March 2013        PARS</vt:lpstr>
      <vt:lpstr>Convention Center Schematic</vt:lpstr>
      <vt:lpstr>Caribbean Ballroom</vt:lpstr>
      <vt:lpstr>PowerPoint Presentation</vt:lpstr>
      <vt:lpstr>Caribe Royale meeting areas</vt:lpstr>
      <vt:lpstr>Caribe Royale meeting areas</vt:lpstr>
      <vt:lpstr>Social Location</vt:lpstr>
      <vt:lpstr>Group Room assignments</vt:lpstr>
      <vt:lpstr>WG Agendas</vt:lpstr>
      <vt:lpstr>March 17-22 2013 Meeting  Orlando, Florida, USA</vt:lpstr>
      <vt:lpstr>April 24-25 2013 Meeting  Beijing    China</vt:lpstr>
      <vt:lpstr>Meeting Registration</vt:lpstr>
      <vt:lpstr>Current Membership Status</vt:lpstr>
      <vt:lpstr>Recent voting member history</vt:lpstr>
      <vt:lpstr>IEEE Staff on site </vt:lpstr>
      <vt:lpstr>802.11ac Sponsor Ballot Classifications</vt:lpstr>
      <vt:lpstr>Other Special Events</vt:lpstr>
      <vt:lpstr>Wednesday Plenary Topics</vt:lpstr>
      <vt:lpstr>IoT</vt:lpstr>
      <vt:lpstr>802.1 Architecture Document</vt:lpstr>
      <vt:lpstr>802.11 Topics for March 2013 EC</vt:lpstr>
      <vt:lpstr>Tutorials</vt:lpstr>
      <vt:lpstr>PowerPoint Presentation</vt:lpstr>
      <vt:lpstr>May 12-17 2013 Meeting  Waikoloa, Hawaii, USA</vt:lpstr>
      <vt:lpstr>Social 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Announcements</vt:lpstr>
      <vt:lpstr>IEEE LOA Database – March 19, 2013</vt:lpstr>
      <vt:lpstr>IEEE Store Contents  - March  2013</vt:lpstr>
      <vt:lpstr>802.11 drafts to ISO/IEC JTC1/SC6</vt:lpstr>
      <vt:lpstr>Tutorials</vt:lpstr>
      <vt:lpstr>Future Venues -2013</vt:lpstr>
      <vt:lpstr>July 2013 Plenary - Geneva</vt:lpstr>
      <vt:lpstr>Future Venues - 2014</vt:lpstr>
      <vt:lpstr>January 23-24 2013 Meeting  Shenzhen, Guangdong Province, China</vt:lpstr>
      <vt:lpstr>April 24-25 2013 Meeting  Beijing    China</vt:lpstr>
      <vt:lpstr>PowerPoint Presentation</vt:lpstr>
      <vt:lpstr>PowerPoint Presentation</vt:lpstr>
      <vt:lpstr>University Outreach</vt:lpstr>
      <vt:lpstr>University Outreach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March 2013</dc:title>
  <dc:subject>Additional Meeting Information</dc:subject>
  <dc:creator>Bruce Kraemer (Marvell)</dc:creator>
  <cp:lastModifiedBy>Marvell</cp:lastModifiedBy>
  <cp:revision>3011</cp:revision>
  <cp:lastPrinted>2013-03-20T14:09:16Z</cp:lastPrinted>
  <dcterms:created xsi:type="dcterms:W3CDTF">1998-02-10T13:07:52Z</dcterms:created>
  <dcterms:modified xsi:type="dcterms:W3CDTF">2013-03-20T14:09:31Z</dcterms:modified>
</cp:coreProperties>
</file>