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1403" r:id="rId2"/>
    <p:sldId id="2142" r:id="rId3"/>
    <p:sldId id="2019" r:id="rId4"/>
    <p:sldId id="1995" r:id="rId5"/>
    <p:sldId id="2144" r:id="rId6"/>
    <p:sldId id="2180" r:id="rId7"/>
    <p:sldId id="2145" r:id="rId8"/>
    <p:sldId id="2243" r:id="rId9"/>
    <p:sldId id="2257" r:id="rId10"/>
    <p:sldId id="2258" r:id="rId11"/>
    <p:sldId id="1996" r:id="rId12"/>
    <p:sldId id="2200" r:id="rId13"/>
    <p:sldId id="2220" r:id="rId14"/>
    <p:sldId id="2202" r:id="rId15"/>
    <p:sldId id="2057" r:id="rId16"/>
    <p:sldId id="2239" r:id="rId17"/>
    <p:sldId id="2245" r:id="rId18"/>
    <p:sldId id="2246" r:id="rId19"/>
    <p:sldId id="2247" r:id="rId20"/>
    <p:sldId id="2244" r:id="rId21"/>
    <p:sldId id="2248" r:id="rId22"/>
    <p:sldId id="2189" r:id="rId23"/>
    <p:sldId id="2249" r:id="rId24"/>
    <p:sldId id="2256" r:id="rId25"/>
    <p:sldId id="2255" r:id="rId26"/>
    <p:sldId id="2254" r:id="rId27"/>
    <p:sldId id="2253" r:id="rId28"/>
    <p:sldId id="2252" r:id="rId29"/>
    <p:sldId id="2251" r:id="rId30"/>
    <p:sldId id="2250" r:id="rId31"/>
    <p:sldId id="2009" r:id="rId32"/>
    <p:sldId id="2013" r:id="rId33"/>
    <p:sldId id="2260" r:id="rId34"/>
    <p:sldId id="2261" r:id="rId35"/>
    <p:sldId id="2262" r:id="rId36"/>
    <p:sldId id="2263" r:id="rId37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FF33"/>
    <a:srgbClr val="FF9966"/>
    <a:srgbClr val="FF9900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531" autoAdjust="0"/>
    <p:restoredTop sz="86422" autoAdjust="0"/>
  </p:normalViewPr>
  <p:slideViewPr>
    <p:cSldViewPr>
      <p:cViewPr>
        <p:scale>
          <a:sx n="70" d="100"/>
          <a:sy n="70" d="100"/>
        </p:scale>
        <p:origin x="-2886" y="-62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886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1631"/>
        <p:guide pos="385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67345" y="7984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802.11-13/0167r1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200" y="7984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92560" y="6786842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86789" y="6786842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812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1106" y="291702"/>
            <a:ext cx="743418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1106" y="6786842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8101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1109" y="6778473"/>
            <a:ext cx="76434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25931" y="17679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802.11-13/0167r1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6707" y="17679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0363" y="528638"/>
            <a:ext cx="3495675" cy="2622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777" y="3330659"/>
            <a:ext cx="6814848" cy="31549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083" tIns="46245" rIns="94083" bIns="462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82129" y="6790431"/>
            <a:ext cx="2039661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612" lvl="4" algn="r" defTabSz="938812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1366" y="679043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0860" y="679043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19053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0861" y="6788038"/>
            <a:ext cx="735468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0428" y="222362"/>
            <a:ext cx="755554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802.11-13/0167r1</a:t>
            </a:r>
            <a:endParaRPr lang="en-US" sz="140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5646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1291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66937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2582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78228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3959" y="6790431"/>
            <a:ext cx="415177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DD53ECFC-36A6-464C-B7A4-4428C327EC5E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00363" y="528638"/>
            <a:ext cx="3497262" cy="2622550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24176" y="6790431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7827F08-1A55-45A7-BC89-15EF3F283C11}" type="slidenum">
              <a:rPr lang="en-US" smtClean="0"/>
              <a:pPr eaLnBrk="1" hangingPunct="1"/>
              <a:t>18</a:t>
            </a:fld>
            <a:endParaRPr lang="en-US" smtClean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75843" y="19453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7967458" y="6787675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4" algn="r"/>
            <a:endParaRPr 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92399" y="678767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en-US" sz="1200">
                <a:latin typeface="Times New Roman" pitchFamily="18" charset="0"/>
              </a:rPr>
              <a:t>Page </a:t>
            </a:r>
            <a:fld id="{DAB460C1-0FC2-4584-AF65-6022E11528F7}" type="slidenum">
              <a:rPr lang="en-US" sz="1200">
                <a:latin typeface="Times New Roman" pitchFamily="18" charset="0"/>
              </a:rPr>
              <a:pPr algn="r"/>
              <a:t>18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26" tIns="45577" rIns="92726" bIns="45577"/>
          <a:lstStyle/>
          <a:p>
            <a:pPr defTabSz="933450"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802.11-13/0167r1</a:t>
            </a:r>
            <a:endParaRPr lang="en-US" sz="1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7" y="17679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683220" y="679043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3958" y="679043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F39BCE8B-0F78-412E-8D84-3D178167A3F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01950" y="528638"/>
            <a:ext cx="3497263" cy="2622550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798" y="3330120"/>
            <a:ext cx="6814806" cy="31562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400" smtClean="0"/>
              <a:t>doc.: IEEE 802.11-13/0167r1</a:t>
            </a:r>
            <a:endParaRPr lang="en-US" altLang="ja-JP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7" y="17679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ja-JP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3007" y="678748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3BF1C2F7-CD22-4F88-85D7-3377CBA20523}" type="slidenum">
              <a:rPr lang="en-US" altLang="ja-JP" sz="1200" smtClean="0"/>
              <a:pPr/>
              <a:t>20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7188" y="527050"/>
            <a:ext cx="3502025" cy="26273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378" y="3329278"/>
            <a:ext cx="7439646" cy="315456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 smtClean="0"/>
              <a:t>doc.: IEEE 802.11-13/0167r1</a:t>
            </a:r>
            <a:endParaRPr 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7" y="17679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3958" y="679043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Page </a:t>
            </a:r>
            <a:fld id="{B4912873-7E03-4F24-96A0-30CD4C1351B5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51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5600" y="525463"/>
            <a:ext cx="3505200" cy="262890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800" y="3329462"/>
            <a:ext cx="7438801" cy="31549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1950" y="53022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802.11-13/0167r1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6643867" y="6790431"/>
            <a:ext cx="1777923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593958" y="679043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 smtClean="0"/>
              <a:t>doc.: IEEE 802.11-13/0167r1</a:t>
            </a:r>
            <a:endParaRPr kumimoji="0" lang="en-US" altLang="ja-JP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7" y="17679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161750" indent="-24161750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3958" y="679043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9B67F39A-26DD-4813-BC64-17A5D2EC74EC}" type="slidenum">
              <a:rPr kumimoji="0" lang="en-US" altLang="ja-JP" sz="1200"/>
              <a:pPr/>
              <a:t>25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5600" y="525463"/>
            <a:ext cx="3505200" cy="26289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800" y="3329462"/>
            <a:ext cx="7438801" cy="31549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 smtClean="0"/>
              <a:t>doc.: IEEE 802.11-13/0167r1</a:t>
            </a:r>
            <a:endParaRPr 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7" y="17679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 smtClean="0"/>
              <a:t>January 2013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>
              <a:defRPr/>
            </a:pPr>
            <a:r>
              <a:rPr lang="en-US" sz="1200" smtClean="0"/>
              <a:t>Bruce Kraemer (Marvell)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3958" y="679043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Page </a:t>
            </a:r>
            <a:fld id="{80AE8405-E345-4104-8D01-232A8891F6B0}" type="slidenum">
              <a:rPr lang="en-US" sz="1200"/>
              <a:pPr/>
              <a:t>26</a:t>
            </a:fld>
            <a:endParaRPr lang="en-US" sz="1200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5600" y="525463"/>
            <a:ext cx="3505200" cy="2628900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800" y="3329462"/>
            <a:ext cx="7438801" cy="31549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1950" y="53022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30036" y="6790431"/>
            <a:ext cx="2891754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593958" y="679043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 smtClean="0"/>
              <a:t>doc.: IEEE 802.11-13/0167r1</a:t>
            </a:r>
            <a:endParaRPr 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7" y="17679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 smtClean="0"/>
              <a:t>January 2013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>
              <a:defRPr/>
            </a:pPr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3958" y="679043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Page </a:t>
            </a:r>
            <a:fld id="{680EC177-CC9B-4CED-BC49-6474A7F20402}" type="slidenum">
              <a:rPr lang="en-US" sz="1200" smtClean="0"/>
              <a:pPr>
                <a:defRPr/>
              </a:pPr>
              <a:t>28</a:t>
            </a:fld>
            <a:endParaRPr 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5600" y="525463"/>
            <a:ext cx="3505200" cy="262890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800" y="3329462"/>
            <a:ext cx="7438801" cy="31549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802.11-13/0167r1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5646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1291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66937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2582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78228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17015" y="6790431"/>
            <a:ext cx="49212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802.11-13/0167r1</a:t>
            </a:r>
            <a:endParaRPr 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7" y="17679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3958" y="679043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965CA47A-EC8C-4C14-BFC4-941A49CF2BEE}" type="slidenum">
              <a:rPr lang="en-US" sz="1200" smtClean="0"/>
              <a:pPr/>
              <a:t>29</a:t>
            </a:fld>
            <a:endParaRPr lang="en-US" sz="1200" smtClean="0"/>
          </a:p>
        </p:txBody>
      </p:sp>
      <p:sp>
        <p:nvSpPr>
          <p:cNvPr id="51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802.11-13/0167r1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5646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1291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66937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2582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78228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17015" y="6790431"/>
            <a:ext cx="49212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802.11-13/0167r1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5646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1291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66937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2582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78228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17015" y="6790431"/>
            <a:ext cx="49212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9902" indent="-288424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3694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15173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76650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38128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99606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61083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22561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802.11-13/0167r1</a:t>
            </a:r>
            <a:endParaRPr lang="en-US" sz="14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9" y="1767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9902" indent="-288424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3694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15173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76650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38128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99606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61083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22561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87094" y="6790430"/>
            <a:ext cx="263469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6108" indent="-346108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9902" indent="-288424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3694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15173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3080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2455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86036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47514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308992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17013" y="6790430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9902" indent="-288424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3694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15173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76650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38128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99606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61083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22561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2C91F92F-F436-4CC4-9AC9-4A1CE1BFF2FD}" type="slidenum">
              <a:rPr lang="en-US" sz="1200" b="0"/>
              <a:pPr/>
              <a:t>12</a:t>
            </a:fld>
            <a:endParaRPr lang="en-US" sz="1200" b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802.11-13/0167r1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7" y="1767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90942" y="6790430"/>
            <a:ext cx="263084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17014" y="6790430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D06FD74-6E50-4B31-9CC5-AE1BC70930D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6235806" y="1767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876707" y="1767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6382770" y="6790431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4517015" y="6790430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14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5600" y="527050"/>
            <a:ext cx="3505200" cy="2628900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9013" y="3329464"/>
            <a:ext cx="7438376" cy="31537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6235806" y="1767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876707" y="1767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6382770" y="6790431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4517014" y="679043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4ED28A0E-4BA3-4608-97B3-66B1DD630016}" type="slidenum">
              <a:rPr lang="en-US" sz="1200"/>
              <a:pPr algn="r" eaLnBrk="0" hangingPunct="0"/>
              <a:t>15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5600" y="527050"/>
            <a:ext cx="3505200" cy="2628900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9013" y="3329464"/>
            <a:ext cx="7438376" cy="31537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802.11-13/0167r1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3958" y="6790431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403D8DA4-28FC-4AB2-B7DF-D792EFDCD4E8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6390" name="Rectangle 3"/>
          <p:cNvSpPr txBox="1">
            <a:spLocks noGrp="1" noChangeArrowheads="1"/>
          </p:cNvSpPr>
          <p:nvPr/>
        </p:nvSpPr>
        <p:spPr bwMode="auto">
          <a:xfrm>
            <a:off x="876379" y="18874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6625"/>
            <a:r>
              <a:rPr lang="en-US" sz="1400" b="1"/>
              <a:t>July 2007</a:t>
            </a:r>
          </a:p>
        </p:txBody>
      </p:sp>
      <p:sp>
        <p:nvSpPr>
          <p:cNvPr id="16391" name="Rectangle 6"/>
          <p:cNvSpPr txBox="1">
            <a:spLocks noGrp="1" noChangeArrowheads="1"/>
          </p:cNvSpPr>
          <p:nvPr/>
        </p:nvSpPr>
        <p:spPr bwMode="auto">
          <a:xfrm>
            <a:off x="6797532" y="6788038"/>
            <a:ext cx="16246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6625"/>
            <a:r>
              <a:rPr lang="en-US" sz="1200"/>
              <a:t>Terry Cole (AMD)</a:t>
            </a:r>
          </a:p>
        </p:txBody>
      </p:sp>
      <p:sp>
        <p:nvSpPr>
          <p:cNvPr id="16392" name="Rectangle 7"/>
          <p:cNvSpPr txBox="1">
            <a:spLocks noGrp="1" noChangeArrowheads="1"/>
          </p:cNvSpPr>
          <p:nvPr/>
        </p:nvSpPr>
        <p:spPr bwMode="auto">
          <a:xfrm>
            <a:off x="4592699" y="6788038"/>
            <a:ext cx="415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6625"/>
            <a:r>
              <a:rPr lang="en-US" sz="1200"/>
              <a:t>Page </a:t>
            </a:r>
            <a:fld id="{9046A24E-E429-46ED-B596-7B5FCAF25E95}" type="slidenum">
              <a:rPr lang="en-US" sz="1200"/>
              <a:pPr algn="r" defTabSz="936625"/>
              <a:t>17</a:t>
            </a:fld>
            <a:endParaRPr lang="en-US" sz="1200"/>
          </a:p>
        </p:txBody>
      </p:sp>
      <p:sp>
        <p:nvSpPr>
          <p:cNvPr id="16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03538" y="530225"/>
            <a:ext cx="3492500" cy="2619375"/>
          </a:xfrm>
          <a:ln/>
        </p:spPr>
      </p:sp>
      <p:sp>
        <p:nvSpPr>
          <p:cNvPr id="16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237" y="3329462"/>
            <a:ext cx="6817926" cy="3154919"/>
          </a:xfrm>
          <a:noFill/>
          <a:ln/>
        </p:spPr>
        <p:txBody>
          <a:bodyPr lIns="93927" tIns="46168" rIns="93927" bIns="4616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802.11-13/0167r1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Binary_Worksheet1.xlsb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99-03-00ac-lb191-comments-tgac-d5-0.xl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37-13-00ah-specification-framework-for-tgah.doc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E14C6CAA-4D7C-4EE4-ABB6-01CCC2999A89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914400"/>
          </a:xfrm>
        </p:spPr>
        <p:txBody>
          <a:bodyPr/>
          <a:lstStyle/>
          <a:p>
            <a:r>
              <a:rPr lang="en-US" dirty="0" smtClean="0"/>
              <a:t>WG11  </a:t>
            </a:r>
            <a:br>
              <a:rPr lang="en-US" dirty="0" smtClean="0"/>
            </a:br>
            <a:r>
              <a:rPr lang="en-US" dirty="0" smtClean="0"/>
              <a:t>Opening Report Snapshots  </a:t>
            </a:r>
            <a:r>
              <a:rPr lang="en-US" dirty="0" smtClean="0"/>
              <a:t>March </a:t>
            </a:r>
            <a:r>
              <a:rPr lang="en-US" dirty="0" smtClean="0"/>
              <a:t>2013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16 – March -2013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7802563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5488 Marvell Ln</a:t>
              </a:r>
              <a:endParaRPr lang="en-US" sz="240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BC379AE8-9562-4285-AF44-45DA80188356}" type="slidenum">
              <a:rPr lang="en-US" sz="1200" smtClean="0"/>
              <a:pPr/>
              <a:t>10</a:t>
            </a:fld>
            <a:endParaRPr lang="en-US" sz="12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</a:t>
            </a:r>
            <a:r>
              <a:rPr lang="en-US" sz="2800" dirty="0" smtClean="0"/>
              <a:t>Meeting Chairs </a:t>
            </a:r>
            <a:r>
              <a:rPr lang="en-US" sz="2800" dirty="0" smtClean="0"/>
              <a:t>– </a:t>
            </a:r>
            <a:r>
              <a:rPr lang="en-US" sz="2800" dirty="0" smtClean="0"/>
              <a:t>March 2013</a:t>
            </a:r>
            <a:endParaRPr lang="en-US" sz="2800" dirty="0" smtClean="0"/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553499"/>
              </p:ext>
            </p:extLst>
          </p:nvPr>
        </p:nvGraphicFramePr>
        <p:xfrm>
          <a:off x="1600200" y="1143000"/>
          <a:ext cx="3257550" cy="4726542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205740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Meeting Chair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8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566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9EE486ED-E498-4EC1-8455-16C2D5677563}" type="slidenum">
              <a:rPr lang="en-US" sz="1200" smtClean="0"/>
              <a:pPr/>
              <a:t>11</a:t>
            </a:fld>
            <a:endParaRPr lang="en-US" sz="1200" smtClean="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533400" y="2438400"/>
            <a:ext cx="7924800" cy="2743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649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WG11 Status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 smtClean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 (Marvell)</a:t>
            </a:r>
            <a:endParaRPr lang="en-US" sz="1200" b="0" smtClean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97E06EAE-FE5E-4741-95D3-8CA9435FB27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Membership Status - January</a:t>
            </a: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 dirty="0"/>
              <a:t>Data as of </a:t>
            </a:r>
            <a:r>
              <a:rPr lang="en-GB" sz="1200" b="0" dirty="0" smtClean="0"/>
              <a:t>2012-11-06</a:t>
            </a:r>
            <a:endParaRPr lang="en-GB" sz="1200" b="0" dirty="0"/>
          </a:p>
        </p:txBody>
      </p:sp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637574"/>
              </p:ext>
            </p:extLst>
          </p:nvPr>
        </p:nvGraphicFramePr>
        <p:xfrm>
          <a:off x="668338" y="1752600"/>
          <a:ext cx="7772400" cy="231618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Status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 pitchFamily="34" charset="0"/>
                          <a:cs typeface="Calibri" pitchFamily="34" charset="0"/>
                        </a:rPr>
                        <a:t>Number</a:t>
                      </a:r>
                      <a:endParaRPr lang="en-GB" sz="48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Aspirant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87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Potential Voter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31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Voter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324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0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 (Marvell)</a:t>
            </a:r>
            <a:endParaRPr lang="en-US" sz="1200" b="0" smtClean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6F9E64E-B0FA-4FC9-AB48-6ABBCE4C5419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smtClean="0"/>
              <a:t>Recent voting member history</a:t>
            </a:r>
          </a:p>
        </p:txBody>
      </p:sp>
      <p:graphicFrame>
        <p:nvGraphicFramePr>
          <p:cNvPr id="10246" name="Object 1"/>
          <p:cNvGraphicFramePr>
            <a:graphicFrameLocks noChangeAspect="1"/>
          </p:cNvGraphicFramePr>
          <p:nvPr/>
        </p:nvGraphicFramePr>
        <p:xfrm>
          <a:off x="457200" y="1447800"/>
          <a:ext cx="8248650" cy="501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" name="Binary Worksheet" r:id="rId4" imgW="8248779" imgH="5000557" progId="Excel.SheetBinaryMacroEnabled.12">
                  <p:embed/>
                </p:oleObj>
              </mc:Choice>
              <mc:Fallback>
                <p:oleObj name="Binary Worksheet" r:id="rId4" imgW="8248779" imgH="5000557" progId="Excel.SheetBinary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447800"/>
                        <a:ext cx="8248650" cy="501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317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14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379095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3810000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0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38425" y="2895600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38425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077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637338"/>
            <a:ext cx="5302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dirty="0" smtClean="0"/>
              <a:t>Slide </a:t>
            </a:r>
            <a:fld id="{AC9E1C48-971A-4278-8AC5-219B556E2399}" type="slidenum">
              <a:rPr lang="en-US" sz="1200" smtClean="0"/>
              <a:pPr/>
              <a:t>14</a:t>
            </a:fld>
            <a:endParaRPr lang="en-US" sz="1200" dirty="0" smtClean="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8" name="Footer Placeholder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5341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32074" y="433070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714750" y="1447800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100513" y="1099343"/>
            <a:ext cx="3443287" cy="357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802.11-2015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2971800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37312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>
              <a:defRPr/>
            </a:pPr>
            <a:r>
              <a:rPr lang="en-US" sz="1800" b="1" dirty="0"/>
              <a:t>-2012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696200" y="17684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696200" y="12350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2794" name="AutoShape 24"/>
          <p:cNvSpPr>
            <a:spLocks noChangeArrowheads="1"/>
          </p:cNvSpPr>
          <p:nvPr/>
        </p:nvSpPr>
        <p:spPr bwMode="auto">
          <a:xfrm>
            <a:off x="7696200" y="54102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&lt;1GHz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86675" y="3962400"/>
            <a:ext cx="1295400" cy="6286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5GHz</a:t>
            </a:r>
          </a:p>
        </p:txBody>
      </p:sp>
      <p:sp>
        <p:nvSpPr>
          <p:cNvPr id="32796" name="AutoShape 43"/>
          <p:cNvSpPr>
            <a:spLocks noChangeArrowheads="1"/>
          </p:cNvSpPr>
          <p:nvPr/>
        </p:nvSpPr>
        <p:spPr bwMode="auto">
          <a:xfrm>
            <a:off x="7699375" y="685800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FILS</a:t>
            </a: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696200" y="4648200"/>
            <a:ext cx="1295400" cy="6477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696200" y="3429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605088" y="11430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590800" y="20383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590800" y="15970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595563" y="29718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5304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2807" name="Footer Placeholder 2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8188"/>
            <a:ext cx="685800" cy="555625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0900"/>
            <a:ext cx="1506537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4" name="AutoShape 9"/>
          <p:cNvSpPr>
            <a:spLocks noChangeArrowheads="1"/>
          </p:cNvSpPr>
          <p:nvPr/>
        </p:nvSpPr>
        <p:spPr bwMode="auto">
          <a:xfrm>
            <a:off x="7699375" y="2297113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GlobalLink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24"/>
          <p:cNvSpPr>
            <a:spLocks noChangeArrowheads="1"/>
          </p:cNvSpPr>
          <p:nvPr/>
        </p:nvSpPr>
        <p:spPr bwMode="auto">
          <a:xfrm>
            <a:off x="7696200" y="5943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 eaLnBrk="0" hangingPunct="0"/>
            <a:r>
              <a:rPr lang="en-US" sz="1100" b="1" dirty="0" smtClean="0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40 &amp; 60 GHz</a:t>
            </a:r>
            <a:endParaRPr lang="en-US" sz="1100" b="1" dirty="0">
              <a:solidFill>
                <a:srgbClr val="000000"/>
              </a:solidFill>
              <a:latin typeface="Arial Narrow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9"/>
          <p:cNvSpPr>
            <a:spLocks noChangeArrowheads="1"/>
          </p:cNvSpPr>
          <p:nvPr/>
        </p:nvSpPr>
        <p:spPr bwMode="auto">
          <a:xfrm>
            <a:off x="7696200" y="2819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Service Discovery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9EE486ED-E498-4EC1-8455-16C2D5677563}" type="slidenum">
              <a:rPr lang="en-US" sz="1200" smtClean="0"/>
              <a:pPr/>
              <a:t>16</a:t>
            </a:fld>
            <a:endParaRPr lang="en-US" sz="1200" smtClean="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457200" y="1600200"/>
            <a:ext cx="8458200" cy="3581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Snapshot </a:t>
            </a:r>
            <a:r>
              <a:rPr lang="en-US" sz="80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Reports</a:t>
            </a:r>
          </a:p>
        </p:txBody>
      </p:sp>
    </p:spTree>
    <p:extLst>
      <p:ext uri="{BB962C8B-B14F-4D97-AF65-F5344CB8AC3E}">
        <p14:creationId xmlns:p14="http://schemas.microsoft.com/office/powerpoint/2010/main" val="64794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BE24B35-E2FF-4ACA-820E-E754D10DF42D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/>
              <a:t>Slide </a:t>
            </a:r>
            <a:fld id="{A9E944CF-D4B0-4782-A2A8-4C9B4146BBF2}" type="slidenum">
              <a:rPr lang="en-US" sz="1200"/>
              <a:pPr algn="ctr"/>
              <a:t>17</a:t>
            </a:fld>
            <a:endParaRPr lang="en-US" sz="12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dirty="0" err="1" smtClean="0"/>
              <a:t>WG11</a:t>
            </a:r>
            <a:r>
              <a:rPr lang="en-US" dirty="0" smtClean="0"/>
              <a:t> Editor Abstract / Agenda </a:t>
            </a:r>
            <a:r>
              <a:rPr lang="en-US" smtClean="0"/>
              <a:t>– Mar </a:t>
            </a:r>
            <a:r>
              <a:rPr lang="en-US" dirty="0" smtClean="0"/>
              <a:t>2013 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dirty="0" smtClean="0"/>
              <a:t>Roll Call / Contacts / Reflector</a:t>
            </a:r>
          </a:p>
          <a:p>
            <a:r>
              <a:rPr lang="en-US" sz="2800" dirty="0" smtClean="0"/>
              <a:t>Go round table and get brief status report</a:t>
            </a:r>
          </a:p>
          <a:p>
            <a:r>
              <a:rPr lang="en-US" sz="2800" dirty="0" smtClean="0"/>
              <a:t>ANA Status / Process / What is administered</a:t>
            </a:r>
          </a:p>
          <a:p>
            <a:r>
              <a:rPr lang="en-US" sz="2800" dirty="0" smtClean="0"/>
              <a:t>Numbering Alignment process / Spreadsheet</a:t>
            </a:r>
          </a:p>
          <a:p>
            <a:r>
              <a:rPr lang="en-US" sz="2800" dirty="0" smtClean="0"/>
              <a:t>Amendment Ordering / Draft Snapshots</a:t>
            </a:r>
          </a:p>
          <a:p>
            <a:r>
              <a:rPr lang="en-US" sz="2800" dirty="0" smtClean="0"/>
              <a:t>Style Guide for 802.11 </a:t>
            </a:r>
          </a:p>
          <a:p>
            <a:r>
              <a:rPr lang="en-US" sz="2800" dirty="0" smtClean="0"/>
              <a:t>Editor backup practices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58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WNG SC – March 2013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/>
            <a:r>
              <a:rPr lang="en-US" sz="2800" dirty="0" smtClean="0"/>
              <a:t>Review of objectives</a:t>
            </a:r>
          </a:p>
          <a:p>
            <a:pPr eaLnBrk="1" hangingPunct="1"/>
            <a:r>
              <a:rPr lang="en-US" sz="2800" dirty="0" smtClean="0"/>
              <a:t>Tuesday AM1 (08:00-10:00)</a:t>
            </a:r>
          </a:p>
          <a:p>
            <a:pPr lvl="1" eaLnBrk="1" hangingPunct="1"/>
            <a:r>
              <a:rPr lang="en-US" sz="2400" dirty="0" smtClean="0"/>
              <a:t>Measurements and analysis of Wi-Fi interferences in Korea – part 1 () - Minho</a:t>
            </a:r>
          </a:p>
          <a:p>
            <a:pPr eaLnBrk="1" hangingPunct="1"/>
            <a:r>
              <a:rPr lang="en-US" sz="2800" dirty="0" smtClean="0"/>
              <a:t>Tuesday EVE (19:30-21:30)</a:t>
            </a:r>
          </a:p>
          <a:p>
            <a:pPr lvl="1" eaLnBrk="1" hangingPunct="1"/>
            <a:r>
              <a:rPr lang="en-US" sz="2400" dirty="0" smtClean="0"/>
              <a:t>802.11: Looking Ahead to the Future – Part ??? () – Osama </a:t>
            </a:r>
            <a:r>
              <a:rPr lang="en-US" sz="2400" dirty="0" err="1" smtClean="0"/>
              <a:t>Aboul-Magd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Carrier-Oriented Wi-Fi for Cellular Offload () – Laurent </a:t>
            </a:r>
            <a:r>
              <a:rPr lang="en-US" sz="2400" dirty="0" err="1" smtClean="0"/>
              <a:t>Cariou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Next Generation PHY/MAC () – Ron </a:t>
            </a:r>
            <a:r>
              <a:rPr lang="en-US" sz="2400" dirty="0" err="1" smtClean="0"/>
              <a:t>Porat</a:t>
            </a:r>
            <a:endParaRPr lang="en-US" sz="2400" dirty="0" smtClean="0"/>
          </a:p>
          <a:p>
            <a:pPr lvl="1" eaLnBrk="1" hangingPunct="1"/>
            <a:r>
              <a:rPr lang="en-US" sz="2400" dirty="0"/>
              <a:t>Usage Models for Next Generation </a:t>
            </a:r>
            <a:r>
              <a:rPr lang="en-US" sz="2400" dirty="0" smtClean="0"/>
              <a:t>Wi-Fi – Phil Barber</a:t>
            </a:r>
            <a:endParaRPr lang="en-US" sz="2400" dirty="0" smtClean="0"/>
          </a:p>
          <a:p>
            <a:pPr lvl="1" eaLnBrk="1" hangingPunct="1"/>
            <a:endParaRPr lang="en-US" sz="24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21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802.11 ARC – March, 2013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Teleconference updates</a:t>
            </a:r>
          </a:p>
          <a:p>
            <a:pPr lvl="1" eaLnBrk="1" hangingPunct="1">
              <a:defRPr/>
            </a:pPr>
            <a:r>
              <a:rPr lang="en-US" dirty="0" smtClean="0"/>
              <a:t>802 O&amp;A Sponsor Ballot comments</a:t>
            </a:r>
          </a:p>
          <a:p>
            <a:pPr lvl="1" eaLnBrk="1" hangingPunct="1">
              <a:defRPr/>
            </a:pPr>
            <a:r>
              <a:rPr lang="en-US" dirty="0" smtClean="0"/>
              <a:t>IETF/802 RFC 4441bis comments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IETF/802 coordination 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RFC 4441 update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Updates from IETF meeting and joint meeting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>
                <a:ea typeface="ＭＳ Ｐゴシック" pitchFamily="34" charset="-128"/>
              </a:rPr>
              <a:t>802.11 GLK SC and 802 SC on “802.11 bridging”</a:t>
            </a:r>
          </a:p>
          <a:p>
            <a:pPr marL="1028700" lvl="3" indent="-342900" eaLnBrk="1" hangingPunct="1">
              <a:defRPr/>
            </a:pPr>
            <a:r>
              <a:rPr lang="en-US" sz="2000" dirty="0">
                <a:ea typeface="ＭＳ Ｐゴシック" pitchFamily="34" charset="-128"/>
              </a:rPr>
              <a:t>Update</a:t>
            </a:r>
          </a:p>
          <a:p>
            <a:pPr marL="1028700" lvl="3" indent="-342900" eaLnBrk="1" hangingPunct="1">
              <a:defRPr/>
            </a:pPr>
            <a:r>
              <a:rPr lang="en-US" sz="2000" dirty="0">
                <a:ea typeface="ＭＳ Ｐゴシック" pitchFamily="34" charset="-128"/>
              </a:rPr>
              <a:t>APs as/are bridges??</a:t>
            </a:r>
          </a:p>
          <a:p>
            <a:pPr eaLnBrk="1" hangingPunct="1">
              <a:defRPr/>
            </a:pPr>
            <a:r>
              <a:rPr lang="en-US" dirty="0" smtClean="0"/>
              <a:t>AP/DS architecture and 802 concepts</a:t>
            </a:r>
          </a:p>
          <a:p>
            <a:pPr lvl="1" eaLnBrk="1" hangingPunct="1">
              <a:defRPr/>
            </a:pPr>
            <a:r>
              <a:rPr lang="en-US" dirty="0" smtClean="0"/>
              <a:t>Figure 5-1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/>
              <a:t>Future sessions / SC activities</a:t>
            </a:r>
            <a:endParaRPr lang="en-US" b="1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Bruce Kraemer (Marvell)</a:t>
            </a:r>
            <a:endParaRPr lang="en-US" smtClean="0"/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C48C195D-B10F-4CCC-8B3C-B9FAA956D8D7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4843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334000"/>
          </a:xfrm>
        </p:spPr>
        <p:txBody>
          <a:bodyPr/>
          <a:lstStyle/>
          <a:p>
            <a:r>
              <a:rPr lang="en-US" sz="3200" dirty="0" smtClean="0"/>
              <a:t>Agenda 					</a:t>
            </a:r>
            <a:r>
              <a:rPr lang="en-US" sz="3200" dirty="0" smtClean="0"/>
              <a:t>11-13-0166r1</a:t>
            </a:r>
            <a:endParaRPr lang="en-US" sz="3200" dirty="0" smtClean="0"/>
          </a:p>
          <a:p>
            <a:r>
              <a:rPr lang="en-US" sz="3200" dirty="0" smtClean="0"/>
              <a:t>Snapshots 				</a:t>
            </a:r>
            <a:r>
              <a:rPr lang="en-US" sz="3200" dirty="0" smtClean="0"/>
              <a:t>11-13-0167r0</a:t>
            </a:r>
            <a:endParaRPr lang="en-US" sz="3200" dirty="0" smtClean="0"/>
          </a:p>
          <a:p>
            <a:r>
              <a:rPr lang="en-US" sz="3200" dirty="0" smtClean="0"/>
              <a:t>Supplementary 			</a:t>
            </a:r>
            <a:r>
              <a:rPr lang="en-US" sz="3200" dirty="0" smtClean="0"/>
              <a:t>11-13-0168r0</a:t>
            </a:r>
            <a:endParaRPr lang="en-US" sz="3200" dirty="0" smtClean="0"/>
          </a:p>
          <a:p>
            <a:r>
              <a:rPr lang="en-US" sz="3200" dirty="0" smtClean="0"/>
              <a:t>Adrian’s Vice Chair report  	</a:t>
            </a:r>
            <a:r>
              <a:rPr lang="en-US" sz="3200" dirty="0" smtClean="0"/>
              <a:t>11-13-0096r2</a:t>
            </a:r>
          </a:p>
          <a:p>
            <a:r>
              <a:rPr lang="en-US" sz="3200" dirty="0" smtClean="0"/>
              <a:t>IEEE </a:t>
            </a:r>
            <a:r>
              <a:rPr lang="en-US" sz="3200" dirty="0"/>
              <a:t>Web account </a:t>
            </a:r>
            <a:r>
              <a:rPr lang="en-US" sz="3200" dirty="0" smtClean="0"/>
              <a:t>		11-13-0250r0</a:t>
            </a:r>
            <a:endParaRPr lang="en-US" sz="3200" dirty="0" smtClean="0"/>
          </a:p>
          <a:p>
            <a:r>
              <a:rPr lang="en-US" sz="3200" dirty="0" smtClean="0"/>
              <a:t>Jon’s Vice Chair report  	</a:t>
            </a:r>
            <a:r>
              <a:rPr lang="en-US" sz="3200" dirty="0" smtClean="0"/>
              <a:t>11-13-0187r0</a:t>
            </a:r>
            <a:endParaRPr lang="en-US" sz="3200" dirty="0" smtClean="0"/>
          </a:p>
          <a:p>
            <a:r>
              <a:rPr lang="en-US" sz="3200" dirty="0" smtClean="0"/>
              <a:t>Treasury report  			</a:t>
            </a:r>
            <a:r>
              <a:rPr lang="en-US" sz="3200" dirty="0" smtClean="0"/>
              <a:t>11-13-0186r0</a:t>
            </a:r>
            <a:endParaRPr lang="en-US" sz="3200" dirty="0" smtClean="0"/>
          </a:p>
          <a:p>
            <a:r>
              <a:rPr lang="en-US" sz="3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Publicity report			11-13-0091r0</a:t>
            </a:r>
          </a:p>
          <a:p>
            <a:r>
              <a:rPr lang="en-US" sz="3200" dirty="0" smtClean="0"/>
              <a:t>Newcomers material 		</a:t>
            </a:r>
            <a:r>
              <a:rPr lang="en-US" sz="3200" dirty="0" smtClean="0"/>
              <a:t>11-13-0049r1</a:t>
            </a:r>
            <a:endParaRPr lang="en-US" sz="3200" dirty="0" smtClean="0"/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21BE44B-C64E-4BCF-BA06-4D428113ED72}" type="slidenum">
              <a:rPr lang="en-US" sz="1200" smtClean="0"/>
              <a:pPr/>
              <a:t>2</a:t>
            </a:fld>
            <a:endParaRPr 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r>
              <a:rPr lang="en-US" altLang="ja-JP" dirty="0" smtClean="0"/>
              <a:t>IEEE 802.11 TGmc – </a:t>
            </a:r>
            <a:r>
              <a:rPr lang="en-US" altLang="ja-JP" dirty="0" smtClean="0"/>
              <a:t>Orlando</a:t>
            </a:r>
            <a:br>
              <a:rPr lang="en-US" altLang="ja-JP" dirty="0" smtClean="0"/>
            </a:br>
            <a:r>
              <a:rPr lang="en-US" altLang="ja-JP" dirty="0" smtClean="0"/>
              <a:t>March </a:t>
            </a:r>
            <a:r>
              <a:rPr lang="en-US" altLang="ja-JP" dirty="0" smtClean="0"/>
              <a:t>2013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458200" cy="4495800"/>
          </a:xfrm>
        </p:spPr>
        <p:txBody>
          <a:bodyPr lIns="91440" tIns="45720" rIns="91440" bIns="45720"/>
          <a:lstStyle/>
          <a:p>
            <a:r>
              <a:rPr lang="en-US" altLang="ja-JP" sz="2800" dirty="0" smtClean="0"/>
              <a:t>Since Jan 2013 meeting</a:t>
            </a:r>
          </a:p>
          <a:p>
            <a:pPr lvl="1"/>
            <a:r>
              <a:rPr lang="en-US" altLang="ja-JP" sz="2400" dirty="0" smtClean="0"/>
              <a:t>Completed Initial LB #193 on P802.11mc D1.0</a:t>
            </a:r>
          </a:p>
          <a:p>
            <a:pPr lvl="1"/>
            <a:r>
              <a:rPr lang="en-US" altLang="ja-JP" sz="2400" dirty="0" smtClean="0"/>
              <a:t>Results: PASS 88.3% Approve, 11.7% Disapprove </a:t>
            </a:r>
          </a:p>
          <a:p>
            <a:pPr lvl="1"/>
            <a:r>
              <a:rPr lang="en-US" altLang="ja-JP" sz="2400" dirty="0" smtClean="0"/>
              <a:t>801 comments (713 LB, 88 remaining 2012 Call for comments)</a:t>
            </a:r>
          </a:p>
          <a:p>
            <a:pPr lvl="1"/>
            <a:r>
              <a:rPr lang="en-US" altLang="ja-JP" sz="2400" dirty="0" smtClean="0"/>
              <a:t>Held 2 teleconferences</a:t>
            </a:r>
          </a:p>
          <a:p>
            <a:r>
              <a:rPr lang="en-US" altLang="ja-JP" sz="2800" dirty="0" smtClean="0"/>
              <a:t>Goals for March Meeting:</a:t>
            </a:r>
          </a:p>
          <a:p>
            <a:pPr lvl="1"/>
            <a:r>
              <a:rPr lang="en-US" altLang="ja-JP" sz="2400" dirty="0" smtClean="0"/>
              <a:t>Resolve comments, hear presentations </a:t>
            </a:r>
          </a:p>
          <a:p>
            <a:pPr lvl="1"/>
            <a:r>
              <a:rPr lang="en-US" altLang="ja-JP" sz="2400" dirty="0" smtClean="0"/>
              <a:t>Plan for May 2013 meeting</a:t>
            </a:r>
          </a:p>
          <a:p>
            <a:pPr lvl="1"/>
            <a:endParaRPr lang="en-US" altLang="ja-JP" sz="2800" dirty="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800" smtClean="0"/>
              <a:t>March 2013</a:t>
            </a:r>
            <a:endParaRPr lang="en-US" altLang="ja-JP" sz="1800" smtClean="0"/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200" smtClean="0"/>
              <a:t>Bruce Kraemer (Marvell)</a:t>
            </a:r>
            <a:endParaRPr lang="en-US" altLang="ja-JP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02D8A4A5-DCE6-49A7-B5C7-356AAB59A968}" type="slidenum">
              <a:rPr lang="en-US" altLang="ja-JP" sz="1200" smtClean="0"/>
              <a:pPr/>
              <a:t>20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1957536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Slide </a:t>
            </a:r>
            <a:fld id="{5D162537-CE41-45CC-91A6-98282F13B6F9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802.11ac – March 2013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3820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z="2800" dirty="0" smtClean="0"/>
              <a:t>Completed the resolution of LB 191 comments. Comment spreadsheet is available at: </a:t>
            </a:r>
            <a:r>
              <a:rPr lang="en-US" sz="2800" dirty="0" smtClean="0">
                <a:hlinkClick r:id="rId3"/>
              </a:rPr>
              <a:t>https://mentor.ieee.org/802.11/dcn/13/11-13-0199-03-00ac-lb191-comments-tgac-d5-0.xls</a:t>
            </a:r>
            <a:r>
              <a:rPr lang="en-US" sz="28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Plan to start a new recirculation ballot on the unchanged draft D5.0.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Seek the IEEE 802 EC conditional approval to proceed to sponsor ballot.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The Task Group Agenda is available at 11-13/0255.</a:t>
            </a:r>
          </a:p>
        </p:txBody>
      </p:sp>
    </p:spTree>
    <p:extLst>
      <p:ext uri="{BB962C8B-B14F-4D97-AF65-F5344CB8AC3E}">
        <p14:creationId xmlns:p14="http://schemas.microsoft.com/office/powerpoint/2010/main" val="350834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TGad – </a:t>
            </a:r>
            <a:r>
              <a:rPr lang="en-US" dirty="0" smtClean="0"/>
              <a:t>March </a:t>
            </a:r>
            <a:r>
              <a:rPr lang="en-US" dirty="0" smtClean="0"/>
              <a:t>2013 Meeting Goals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3276600"/>
            <a:ext cx="7772400" cy="2819400"/>
          </a:xfrm>
        </p:spPr>
        <p:txBody>
          <a:bodyPr/>
          <a:lstStyle/>
          <a:p>
            <a:r>
              <a:rPr lang="en-US" sz="3600" dirty="0" smtClean="0"/>
              <a:t>No </a:t>
            </a:r>
            <a:r>
              <a:rPr lang="en-US" sz="3600" dirty="0" smtClean="0"/>
              <a:t>meeting in </a:t>
            </a:r>
            <a:r>
              <a:rPr lang="en-US" sz="3600" dirty="0" smtClean="0"/>
              <a:t>Orlando</a:t>
            </a:r>
            <a:endParaRPr lang="en-US" sz="3600" dirty="0" smtClean="0"/>
          </a:p>
          <a:p>
            <a:r>
              <a:rPr lang="en-US" sz="3600" dirty="0" smtClean="0"/>
              <a:t>Published December 28, 2012</a:t>
            </a:r>
          </a:p>
          <a:p>
            <a:r>
              <a:rPr lang="en-US" sz="3600" dirty="0" smtClean="0"/>
              <a:t>Press release out Jan 8, 2013</a:t>
            </a:r>
          </a:p>
          <a:p>
            <a:r>
              <a:rPr lang="en-US" sz="3600" dirty="0" smtClean="0"/>
              <a:t>Awards in March 2013 (Orlando)</a:t>
            </a:r>
          </a:p>
          <a:p>
            <a:pPr eaLnBrk="1" hangingPunct="1"/>
            <a:endParaRPr lang="en-US" sz="3600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38400" y="1828800"/>
            <a:ext cx="3962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Party Time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5804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 smtClean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7B0F8C48-63CF-45BA-BC44-8C2CC4D702FB}" type="slidenum">
              <a:rPr lang="en-US" sz="1200" smtClean="0"/>
              <a:pPr/>
              <a:t>23</a:t>
            </a:fld>
            <a:endParaRPr lang="en-US" sz="1200" smtClean="0"/>
          </a:p>
        </p:txBody>
      </p:sp>
      <p:sp>
        <p:nvSpPr>
          <p:cNvPr id="205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2500D954-7364-422B-B7CD-085400979B01}" type="slidenum">
              <a:rPr lang="en-US" sz="1200"/>
              <a:pPr algn="ctr"/>
              <a:t>23</a:t>
            </a:fld>
            <a:endParaRPr lang="en-US" sz="1200"/>
          </a:p>
        </p:txBody>
      </p:sp>
      <p:sp>
        <p:nvSpPr>
          <p:cNvPr id="2054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TGaf – Meeting Goals March 2013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4572000"/>
          </a:xfrm>
        </p:spPr>
        <p:txBody>
          <a:bodyPr lIns="91440" tIns="45720" rIns="91440" bIns="45720"/>
          <a:lstStyle/>
          <a:p>
            <a:r>
              <a:rPr lang="en-US" altLang="ja-JP" sz="2800" dirty="0" smtClean="0">
                <a:ea typeface="ＭＳ Ｐゴシック" pitchFamily="34" charset="-128"/>
              </a:rPr>
              <a:t>Approve meeting and teleconference minutes</a:t>
            </a:r>
          </a:p>
          <a:p>
            <a:r>
              <a:rPr lang="en-US" altLang="ja-JP" sz="2800" dirty="0" smtClean="0">
                <a:ea typeface="ＭＳ Ｐゴシック" pitchFamily="34" charset="-128"/>
              </a:rPr>
              <a:t>Review the results of LB192</a:t>
            </a:r>
          </a:p>
          <a:p>
            <a:r>
              <a:rPr lang="en-US" altLang="ja-JP" sz="2800" dirty="0" smtClean="0">
                <a:ea typeface="ＭＳ Ｐゴシック" pitchFamily="34" charset="-128"/>
              </a:rPr>
              <a:t>Review the progress since January</a:t>
            </a:r>
          </a:p>
          <a:p>
            <a:r>
              <a:rPr lang="en-US" altLang="ja-JP" sz="2800" dirty="0" smtClean="0">
                <a:ea typeface="ＭＳ Ｐゴシック" pitchFamily="34" charset="-128"/>
              </a:rPr>
              <a:t>Resolve all LB 192 comments (166)</a:t>
            </a:r>
          </a:p>
          <a:p>
            <a:r>
              <a:rPr lang="en-US" altLang="ja-JP" sz="2800" dirty="0" smtClean="0">
                <a:ea typeface="ＭＳ Ｐゴシック" pitchFamily="34" charset="-128"/>
              </a:rPr>
              <a:t>Review regulatory landscape</a:t>
            </a:r>
          </a:p>
          <a:p>
            <a:r>
              <a:rPr lang="en-US" altLang="ja-JP" sz="2800" dirty="0" smtClean="0">
                <a:ea typeface="ＭＳ Ｐゴシック" pitchFamily="34" charset="-128"/>
              </a:rPr>
              <a:t>Request the Editor to create Draft 4.0</a:t>
            </a:r>
          </a:p>
          <a:p>
            <a:r>
              <a:rPr lang="en-US" altLang="ja-JP" sz="2800" dirty="0" smtClean="0">
                <a:ea typeface="ＭＳ Ｐゴシック" pitchFamily="34" charset="-128"/>
              </a:rPr>
              <a:t>Request a WG recirculation letter ballot</a:t>
            </a:r>
          </a:p>
          <a:p>
            <a:r>
              <a:rPr lang="en-US" altLang="ja-JP" sz="2800" dirty="0" smtClean="0">
                <a:ea typeface="ＭＳ Ｐゴシック" pitchFamily="34" charset="-128"/>
              </a:rPr>
              <a:t>Plan for May meeting and teleconferences</a:t>
            </a:r>
          </a:p>
        </p:txBody>
      </p:sp>
    </p:spTree>
    <p:extLst>
      <p:ext uri="{BB962C8B-B14F-4D97-AF65-F5344CB8AC3E}">
        <p14:creationId xmlns:p14="http://schemas.microsoft.com/office/powerpoint/2010/main" val="278256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</a:t>
            </a:r>
            <a:r>
              <a:rPr lang="en-US" dirty="0" smtClean="0"/>
              <a:t>Snapshot March</a:t>
            </a: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114800"/>
          </a:xfrm>
        </p:spPr>
        <p:txBody>
          <a:bodyPr/>
          <a:lstStyle/>
          <a:p>
            <a:pPr marL="609600" indent="-609600"/>
            <a:r>
              <a:rPr lang="en-US" sz="3600" dirty="0" smtClean="0"/>
              <a:t>Finish specification framework </a:t>
            </a:r>
            <a:r>
              <a:rPr lang="en-US" sz="3600" dirty="0" smtClean="0"/>
              <a:t>document</a:t>
            </a:r>
          </a:p>
          <a:p>
            <a:pPr marL="609600" indent="-609600"/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mentor.ieee.org/802.11/dcn/11/11-11-1137-13-00ah-specification-framework-for-tgah.docx</a:t>
            </a:r>
            <a:endParaRPr lang="en-US" sz="1800" dirty="0" smtClean="0"/>
          </a:p>
          <a:p>
            <a:pPr marL="609600" indent="-609600"/>
            <a:endParaRPr lang="en-US" sz="3600" dirty="0" smtClean="0"/>
          </a:p>
          <a:p>
            <a:pPr marL="609600" indent="-609600"/>
            <a:r>
              <a:rPr lang="en-US" sz="3600" dirty="0" smtClean="0"/>
              <a:t>Work on draft text</a:t>
            </a:r>
          </a:p>
          <a:p>
            <a:pPr marL="1009650" lvl="1" indent="-609600"/>
            <a:r>
              <a:rPr lang="en-US" sz="3200" dirty="0" smtClean="0"/>
              <a:t>Received a submission on PHY draft text. </a:t>
            </a:r>
          </a:p>
          <a:p>
            <a:pPr marL="1009650" lvl="1" indent="-609600"/>
            <a:endParaRPr lang="en-US" sz="3200" dirty="0" smtClean="0"/>
          </a:p>
          <a:p>
            <a:pPr marL="1009650" lvl="1" indent="-609600">
              <a:buNone/>
            </a:pPr>
            <a:endParaRPr lang="en-US" sz="3200" dirty="0" smtClean="0"/>
          </a:p>
          <a:p>
            <a:pPr marL="609600" indent="-609600"/>
            <a:endParaRPr lang="en-US" sz="3600" dirty="0" smtClean="0"/>
          </a:p>
          <a:p>
            <a:pPr marL="0" indent="0">
              <a:buNone/>
            </a:pPr>
            <a:endParaRPr lang="en-US" sz="3600" dirty="0" smtClean="0"/>
          </a:p>
          <a:p>
            <a:pPr marL="1009650" lvl="1" indent="-609600"/>
            <a:endParaRPr lang="en-US" sz="32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519373" cy="276999"/>
          </a:xfrm>
          <a:noFill/>
        </p:spPr>
        <p:txBody>
          <a:bodyPr/>
          <a:lstStyle/>
          <a:p>
            <a:r>
              <a:rPr lang="en-US" smtClean="0"/>
              <a:t>March 2013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smtClean="0"/>
              <a:t>Bruce Kraemer (Marvell)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5337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34" charset="-128"/>
              </a:rPr>
              <a:t>IEEE 802.11 FILS </a:t>
            </a:r>
            <a:r>
              <a:rPr lang="en-US" altLang="ja-JP" sz="2900" dirty="0" err="1" smtClean="0">
                <a:ea typeface="ＭＳ Ｐゴシック" pitchFamily="34" charset="-128"/>
              </a:rPr>
              <a:t>TGai</a:t>
            </a:r>
            <a:r>
              <a:rPr lang="en-US" altLang="ja-JP" sz="2900" dirty="0" smtClean="0">
                <a:ea typeface="ＭＳ Ｐゴシック" pitchFamily="34" charset="-128"/>
              </a:rPr>
              <a:t> – </a:t>
            </a:r>
            <a:r>
              <a:rPr lang="en-US" altLang="ja-JP" sz="2800" dirty="0" smtClean="0">
                <a:ea typeface="ＭＳ Ｐゴシック" pitchFamily="34" charset="-128"/>
              </a:rPr>
              <a:t>Orlando</a:t>
            </a:r>
            <a:r>
              <a:rPr lang="en-US" altLang="ja-JP" sz="2900" dirty="0" smtClean="0">
                <a:ea typeface="ＭＳ Ｐゴシック" pitchFamily="34" charset="-128"/>
              </a:rPr>
              <a:t> </a:t>
            </a:r>
            <a:r>
              <a:rPr lang="en-US" altLang="ja-JP" sz="2900" dirty="0" smtClean="0">
                <a:ea typeface="ＭＳ Ｐゴシック" pitchFamily="34" charset="-128"/>
              </a:rPr>
              <a:t>March 2013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915400" cy="5334000"/>
          </a:xfrm>
        </p:spPr>
        <p:txBody>
          <a:bodyPr lIns="91440" tIns="45720" rIns="91440" bIns="45720"/>
          <a:lstStyle/>
          <a:p>
            <a:r>
              <a:rPr lang="en-US" altLang="ja-JP" sz="3200" dirty="0" smtClean="0">
                <a:ea typeface="ＭＳ Ｐゴシック" pitchFamily="34" charset="-128"/>
              </a:rPr>
              <a:t>Goals for the  Meeting: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Approve minutes of past meeting and teleconference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Comment resolution to  volunteer  review comments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Approve final technical contribution 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Move to forward </a:t>
            </a:r>
            <a:r>
              <a:rPr lang="en-US" altLang="ja-JP" sz="2800" dirty="0" err="1" smtClean="0">
                <a:ea typeface="ＭＳ Ｐゴシック" pitchFamily="34" charset="-128"/>
              </a:rPr>
              <a:t>TGai</a:t>
            </a:r>
            <a:r>
              <a:rPr lang="en-US" altLang="ja-JP" sz="2800" dirty="0" smtClean="0">
                <a:ea typeface="ＭＳ Ｐゴシック" pitchFamily="34" charset="-128"/>
              </a:rPr>
              <a:t> call for comment   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Joint meeting with </a:t>
            </a:r>
            <a:r>
              <a:rPr lang="en-US" altLang="ja-JP" sz="2800" dirty="0" err="1" smtClean="0">
                <a:ea typeface="ＭＳ Ｐゴシック" pitchFamily="34" charset="-128"/>
              </a:rPr>
              <a:t>TGaq</a:t>
            </a:r>
            <a:endParaRPr lang="en-US" altLang="ja-JP" sz="2800" dirty="0" smtClean="0">
              <a:ea typeface="ＭＳ Ｐゴシック" pitchFamily="34" charset="-128"/>
            </a:endParaRP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Approve Timeline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Approve Teleconference schedule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Approve Plan for  May</a:t>
            </a:r>
            <a:endParaRPr lang="en-US" altLang="ja-JP" sz="3200" dirty="0" smtClean="0">
              <a:ea typeface="ＭＳ Ｐゴシック" pitchFamily="34" charset="-128"/>
            </a:endParaRPr>
          </a:p>
          <a:p>
            <a:pPr lvl="1"/>
            <a:endParaRPr lang="en-US" altLang="ja-JP" sz="3200" dirty="0" smtClean="0">
              <a:ea typeface="ＭＳ Ｐゴシック" pitchFamily="34" charset="-128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 smtClean="0"/>
              <a:t>Bruce Kraemer (Marvell)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FE815561-D769-4BA5-B485-77CFBE044A82}" type="slidenum">
              <a:rPr kumimoji="0" lang="en-US" altLang="ja-JP" sz="1200"/>
              <a:pPr/>
              <a:t>25</a:t>
            </a:fld>
            <a:endParaRPr kumimoji="0" lang="en-US" altLang="ja-JP" sz="12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6923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800" smtClean="0"/>
              <a:t>March 2013</a:t>
            </a:r>
            <a:endParaRPr lang="en-US" sz="18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Bruce Kraemer (Marvell)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Slide </a:t>
            </a:r>
            <a:fld id="{44D8E761-B21D-4DBA-A9FD-F3A0417967F3}" type="slidenum">
              <a:rPr lang="en-US" sz="1200"/>
              <a:pPr/>
              <a:t>26</a:t>
            </a:fld>
            <a:endParaRPr lang="en-US" sz="1200"/>
          </a:p>
        </p:txBody>
      </p:sp>
      <p:sp>
        <p:nvSpPr>
          <p:cNvPr id="15364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838200"/>
          </a:xfrm>
        </p:spPr>
        <p:txBody>
          <a:bodyPr lIns="91440" tIns="45720" rIns="91440" bIns="45720"/>
          <a:lstStyle/>
          <a:p>
            <a:r>
              <a:rPr lang="en-US" dirty="0" smtClean="0"/>
              <a:t>IEEE 802.11aj – March 2013</a:t>
            </a:r>
            <a:endParaRPr lang="en-US" sz="2400" b="0" dirty="0" smtClean="0"/>
          </a:p>
        </p:txBody>
      </p:sp>
      <p:sp>
        <p:nvSpPr>
          <p:cNvPr id="15365" name="Content Placeholder 2"/>
          <p:cNvSpPr>
            <a:spLocks noGrp="1"/>
          </p:cNvSpPr>
          <p:nvPr>
            <p:ph idx="4294967295"/>
          </p:nvPr>
        </p:nvSpPr>
        <p:spPr>
          <a:xfrm>
            <a:off x="609600" y="1524000"/>
            <a:ext cx="8153400" cy="4800600"/>
          </a:xfrm>
        </p:spPr>
        <p:txBody>
          <a:bodyPr lIns="91440" tIns="45720" rIns="91440" bIns="45720"/>
          <a:lstStyle/>
          <a:p>
            <a:r>
              <a:rPr lang="en-US" dirty="0" smtClean="0"/>
              <a:t>Review updated TG Usage model </a:t>
            </a:r>
          </a:p>
          <a:p>
            <a:pPr lvl="1"/>
            <a:r>
              <a:rPr lang="en-US" dirty="0" smtClean="0"/>
              <a:t>Target to approve TG usage model baseline in April meeting</a:t>
            </a:r>
          </a:p>
          <a:p>
            <a:r>
              <a:rPr lang="en-US" dirty="0" smtClean="0"/>
              <a:t>Review updated TG Functional Requirement</a:t>
            </a:r>
          </a:p>
          <a:p>
            <a:pPr lvl="1"/>
            <a:r>
              <a:rPr lang="en-US" dirty="0" smtClean="0"/>
              <a:t>Subject to further input from usage model update</a:t>
            </a:r>
          </a:p>
          <a:p>
            <a:r>
              <a:rPr lang="en-US" dirty="0" smtClean="0"/>
              <a:t>Review updated TG Evaluation Methodology</a:t>
            </a:r>
          </a:p>
          <a:p>
            <a:pPr lvl="1"/>
            <a:r>
              <a:rPr lang="en-US" dirty="0" smtClean="0"/>
              <a:t>Provide inputs for the link budget for 45GHz </a:t>
            </a:r>
          </a:p>
          <a:p>
            <a:r>
              <a:rPr lang="en-US" dirty="0" smtClean="0"/>
              <a:t>Review updated Channel measurement and model for 45GHz</a:t>
            </a:r>
          </a:p>
          <a:p>
            <a:pPr lvl="1"/>
            <a:r>
              <a:rPr lang="en-US" dirty="0" smtClean="0"/>
              <a:t>SEU will provide more channel measurement results for 45GHz</a:t>
            </a:r>
          </a:p>
          <a:p>
            <a:r>
              <a:rPr lang="en-US" dirty="0" smtClean="0"/>
              <a:t>New Submission and Presentation</a:t>
            </a:r>
          </a:p>
          <a:p>
            <a:pPr lvl="1"/>
            <a:r>
              <a:rPr lang="en-US" dirty="0" smtClean="0"/>
              <a:t>One contribution on </a:t>
            </a:r>
            <a:r>
              <a:rPr lang="en-US" altLang="en-US" dirty="0" smtClean="0"/>
              <a:t>“</a:t>
            </a:r>
            <a:r>
              <a:rPr lang="en-US" altLang="ja-JP" dirty="0" err="1" smtClean="0">
                <a:latin typeface="Arial" pitchFamily="34" charset="0"/>
                <a:cs typeface="Arial" pitchFamily="34" charset="0"/>
              </a:rPr>
              <a:t>RoF</a:t>
            </a:r>
            <a:r>
              <a:rPr lang="en-US" altLang="ja-JP" dirty="0" smtClean="0">
                <a:latin typeface="Arial" pitchFamily="34" charset="0"/>
                <a:cs typeface="Arial" pitchFamily="34" charset="0"/>
              </a:rPr>
              <a:t> Extension Link Backhaul</a:t>
            </a:r>
            <a:r>
              <a:rPr lang="en-US" altLang="en-US" dirty="0" smtClean="0"/>
              <a:t>”</a:t>
            </a:r>
            <a:endParaRPr lang="en-US" altLang="ja-JP" dirty="0" smtClean="0"/>
          </a:p>
          <a:p>
            <a:pPr lvl="1"/>
            <a:r>
              <a:rPr lang="en-US" dirty="0" smtClean="0"/>
              <a:t>New contributions</a:t>
            </a:r>
          </a:p>
        </p:txBody>
      </p:sp>
    </p:spTree>
    <p:extLst>
      <p:ext uri="{BB962C8B-B14F-4D97-AF65-F5344CB8AC3E}">
        <p14:creationId xmlns:p14="http://schemas.microsoft.com/office/powerpoint/2010/main" val="351274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802.11ak </a:t>
            </a:r>
            <a:r>
              <a:rPr lang="en-US" dirty="0" smtClean="0"/>
              <a:t>   March </a:t>
            </a:r>
            <a:r>
              <a:rPr lang="en-US" dirty="0" smtClean="0"/>
              <a:t>2013</a:t>
            </a:r>
            <a:br>
              <a:rPr lang="en-US" dirty="0" smtClean="0"/>
            </a:br>
            <a:r>
              <a:rPr lang="en-GB" sz="2000" dirty="0"/>
              <a:t>Enhancements For Transit Links Within Bridged Networks</a:t>
            </a:r>
            <a:endParaRPr lang="en-US" sz="20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 marL="609600" indent="-609600"/>
            <a:r>
              <a:rPr lang="en-US" sz="2800" dirty="0"/>
              <a:t>Primary foci:</a:t>
            </a:r>
          </a:p>
          <a:p>
            <a:pPr marL="1009650" lvl="1" indent="-609600"/>
            <a:r>
              <a:rPr lang="en-GB" sz="2400" dirty="0"/>
              <a:t>Develop a firm list of Problems to be solved by </a:t>
            </a:r>
            <a:r>
              <a:rPr lang="en-GB" sz="2400" dirty="0" smtClean="0"/>
              <a:t>802.11ak.</a:t>
            </a:r>
            <a:endParaRPr lang="en-GB" sz="2400" dirty="0"/>
          </a:p>
          <a:p>
            <a:pPr marL="1009650" lvl="1" indent="-609600"/>
            <a:r>
              <a:rPr lang="en-US" sz="2400" dirty="0" smtClean="0"/>
              <a:t>Technical </a:t>
            </a:r>
            <a:r>
              <a:rPr lang="en-US" sz="2400" dirty="0"/>
              <a:t>presentations on </a:t>
            </a:r>
            <a:r>
              <a:rPr lang="en-US" sz="2400" dirty="0" smtClean="0"/>
              <a:t>mechanisms and/or architectures to support 802.11 </a:t>
            </a:r>
            <a:r>
              <a:rPr lang="en-GB" sz="2400" dirty="0" smtClean="0"/>
              <a:t>Enhancements </a:t>
            </a:r>
            <a:r>
              <a:rPr lang="en-GB" sz="2400" dirty="0"/>
              <a:t>For Transit Links Within Bridged </a:t>
            </a:r>
            <a:r>
              <a:rPr lang="en-GB" sz="2400" dirty="0" smtClean="0"/>
              <a:t>Networks</a:t>
            </a:r>
            <a:r>
              <a:rPr lang="en-US" sz="2400" dirty="0" smtClean="0"/>
              <a:t>.</a:t>
            </a:r>
          </a:p>
          <a:p>
            <a:pPr marL="1009650" lvl="1" indent="-609600"/>
            <a:r>
              <a:rPr lang="en-US" sz="2400" dirty="0" smtClean="0"/>
              <a:t>Discussion of Timeline and Process</a:t>
            </a:r>
          </a:p>
          <a:p>
            <a:pPr marL="1009650" lvl="1" indent="-609600"/>
            <a:r>
              <a:rPr lang="en-US" sz="2400" dirty="0" smtClean="0"/>
              <a:t>Teleconference schedule</a:t>
            </a:r>
          </a:p>
          <a:p>
            <a:pPr marL="1009650" lvl="1" indent="-609600"/>
            <a:r>
              <a:rPr lang="en-US" sz="2400" dirty="0" smtClean="0"/>
              <a:t>Joint meeting with 802.1 Thursday morning.</a:t>
            </a:r>
            <a:endParaRPr lang="en-US" sz="2400" dirty="0"/>
          </a:p>
          <a:p>
            <a:pPr marL="609600" indent="-609600"/>
            <a:r>
              <a:rPr lang="en-US" sz="2800" dirty="0" smtClean="0"/>
              <a:t>Agenda: See 11-13</a:t>
            </a:r>
            <a:r>
              <a:rPr lang="en-US" sz="2800" dirty="0"/>
              <a:t>/</a:t>
            </a:r>
            <a:r>
              <a:rPr lang="en-US" sz="2800" dirty="0" smtClean="0"/>
              <a:t>0273</a:t>
            </a:r>
          </a:p>
          <a:p>
            <a:pPr marL="0" indent="0">
              <a:buNone/>
            </a:pPr>
            <a:endParaRPr lang="en-US" sz="2800" dirty="0" smtClean="0"/>
          </a:p>
          <a:p>
            <a:pPr marL="1009650" lvl="1" indent="-609600"/>
            <a:endParaRPr lang="en-US" sz="24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March 2013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smtClean="0"/>
              <a:t>Bruce Kraemer (Marvell)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7325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800" smtClean="0"/>
              <a:t>March 2013</a:t>
            </a:r>
            <a:endParaRPr lang="en-US" sz="18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71E42DAD-2B21-4804-8D64-E39737CCFCBA}" type="slidenum">
              <a:rPr lang="en-US" sz="1200" smtClean="0"/>
              <a:pPr>
                <a:defRPr/>
              </a:pPr>
              <a:t>28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802.11aq – March 2013</a:t>
            </a:r>
            <a:br>
              <a:rPr lang="en-US" smtClean="0"/>
            </a:br>
            <a:r>
              <a:rPr lang="en-US" sz="2400" b="0" smtClean="0"/>
              <a:t>Pre-Association Discovery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772400" cy="4419600"/>
          </a:xfrm>
        </p:spPr>
        <p:txBody>
          <a:bodyPr lIns="91440" tIns="45720" rIns="91440" bIns="45720"/>
          <a:lstStyle/>
          <a:p>
            <a:r>
              <a:rPr lang="en-US" sz="2800" dirty="0" smtClean="0"/>
              <a:t>Presentations</a:t>
            </a:r>
          </a:p>
          <a:p>
            <a:pPr lvl="1"/>
            <a:r>
              <a:rPr lang="en-US" sz="2400" dirty="0" smtClean="0"/>
              <a:t>Initial technical solutions</a:t>
            </a:r>
          </a:p>
          <a:p>
            <a:pPr lvl="1"/>
            <a:r>
              <a:rPr lang="en-US" sz="2400" dirty="0" smtClean="0"/>
              <a:t>Down selection criteria</a:t>
            </a:r>
          </a:p>
          <a:p>
            <a:r>
              <a:rPr lang="en-US" sz="2800" dirty="0" smtClean="0"/>
              <a:t>Documents under development</a:t>
            </a:r>
          </a:p>
          <a:p>
            <a:pPr lvl="1"/>
            <a:r>
              <a:rPr lang="en-US" sz="2400" dirty="0" smtClean="0"/>
              <a:t>Use case document analysis (11-13/0118r2)</a:t>
            </a:r>
          </a:p>
          <a:p>
            <a:pPr lvl="1"/>
            <a:r>
              <a:rPr lang="en-US" sz="2400" dirty="0" smtClean="0"/>
              <a:t>Framework Requirements Document</a:t>
            </a:r>
          </a:p>
          <a:p>
            <a:pPr lvl="1"/>
            <a:r>
              <a:rPr lang="en-US" sz="2400" dirty="0" smtClean="0"/>
              <a:t>Terminology Document</a:t>
            </a:r>
          </a:p>
          <a:p>
            <a:r>
              <a:rPr lang="en-US" sz="2800" dirty="0" smtClean="0"/>
              <a:t>Liaisons</a:t>
            </a:r>
          </a:p>
          <a:p>
            <a:r>
              <a:rPr lang="en-US" sz="2800" dirty="0" smtClean="0"/>
              <a:t>Agenda for this meeting is 11-13/0256r0.</a:t>
            </a:r>
          </a:p>
        </p:txBody>
      </p:sp>
    </p:spTree>
    <p:extLst>
      <p:ext uri="{BB962C8B-B14F-4D97-AF65-F5344CB8AC3E}">
        <p14:creationId xmlns:p14="http://schemas.microsoft.com/office/powerpoint/2010/main" val="5595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6F2D058F-B83D-4242-B2B6-A53FDC2957BA}" type="slidenum">
              <a:rPr lang="en-US" sz="1200" smtClean="0"/>
              <a:pPr/>
              <a:t>29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dirty="0" smtClean="0"/>
              <a:t>IEEE 802 JTC1 SC – </a:t>
            </a:r>
            <a:r>
              <a:rPr lang="en-US" dirty="0" smtClean="0"/>
              <a:t>March </a:t>
            </a:r>
            <a:r>
              <a:rPr lang="en-US" dirty="0" smtClean="0"/>
              <a:t>2013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52400" y="1371600"/>
            <a:ext cx="8839200" cy="5105400"/>
          </a:xfrm>
        </p:spPr>
        <p:txBody>
          <a:bodyPr lIns="91440" tIns="45720" rIns="91440" bIns="45720"/>
          <a:lstStyle/>
          <a:p>
            <a:r>
              <a:rPr lang="en-AU" sz="2800" dirty="0" smtClean="0"/>
              <a:t>The agenda items that will be addressed this week are:</a:t>
            </a:r>
          </a:p>
          <a:p>
            <a:pPr lvl="1"/>
            <a:r>
              <a:rPr lang="en-AU" sz="2400" dirty="0" smtClean="0"/>
              <a:t>Review extended goals</a:t>
            </a:r>
          </a:p>
          <a:p>
            <a:pPr lvl="2"/>
            <a:r>
              <a:rPr lang="en-AU" sz="2000" dirty="0" smtClean="0"/>
              <a:t>From IEEE 802 </a:t>
            </a:r>
            <a:r>
              <a:rPr lang="en-AU" sz="2000" dirty="0" err="1" smtClean="0"/>
              <a:t>ExCom</a:t>
            </a:r>
            <a:r>
              <a:rPr lang="en-AU" sz="2000" dirty="0" smtClean="0"/>
              <a:t> in Nov 2010</a:t>
            </a:r>
          </a:p>
          <a:p>
            <a:pPr lvl="1"/>
            <a:r>
              <a:rPr lang="en-AU" sz="2400" dirty="0" smtClean="0"/>
              <a:t>Review IEEE 802.11 WG liaisons to SC6</a:t>
            </a:r>
          </a:p>
          <a:p>
            <a:pPr lvl="2"/>
            <a:r>
              <a:rPr lang="en-AU" sz="2000" dirty="0" smtClean="0"/>
              <a:t>Review latest liaisons of Sponsor Ballot drafts</a:t>
            </a:r>
          </a:p>
          <a:p>
            <a:pPr lvl="2"/>
            <a:r>
              <a:rPr lang="en-AU" sz="2000" dirty="0" smtClean="0"/>
              <a:t>Review status of SC6  ballots on IEEE 802.1X/AX</a:t>
            </a:r>
            <a:br>
              <a:rPr lang="en-AU" sz="2000" dirty="0" smtClean="0"/>
            </a:br>
            <a:r>
              <a:rPr lang="en-AU" sz="2000" dirty="0" smtClean="0"/>
              <a:t>(discuss responses to Chinese NB comments in pre-ballot)</a:t>
            </a:r>
          </a:p>
          <a:p>
            <a:pPr lvl="2"/>
            <a:r>
              <a:rPr lang="en-AU" sz="2000" dirty="0" smtClean="0"/>
              <a:t>Review status of SC6 ballots on IEEE 802.11aa/ad/</a:t>
            </a:r>
            <a:r>
              <a:rPr lang="en-AU" sz="2000" dirty="0" err="1" smtClean="0"/>
              <a:t>ae</a:t>
            </a:r>
            <a:endParaRPr lang="en-AU" sz="2000" dirty="0" smtClean="0"/>
          </a:p>
          <a:p>
            <a:pPr lvl="1"/>
            <a:r>
              <a:rPr lang="en-AU" sz="2400" dirty="0" smtClean="0"/>
              <a:t>Prepare for next SC6 meeting in June in Korea</a:t>
            </a:r>
          </a:p>
          <a:p>
            <a:pPr lvl="2"/>
            <a:r>
              <a:rPr lang="en-US" sz="2000" dirty="0" smtClean="0"/>
              <a:t>Develop a draft of the “contribution process” for SC6 NBs</a:t>
            </a:r>
          </a:p>
          <a:p>
            <a:pPr lvl="2"/>
            <a:r>
              <a:rPr lang="en-US" sz="2000" dirty="0" smtClean="0"/>
              <a:t>Discuss Swiss NB “Explanatory Report”</a:t>
            </a:r>
          </a:p>
          <a:p>
            <a:pPr lvl="2"/>
            <a:r>
              <a:rPr lang="en-US" sz="2000" dirty="0" smtClean="0"/>
              <a:t>Discuss Swiss NB report comparing 802.1X and TEPA-AC</a:t>
            </a:r>
          </a:p>
          <a:p>
            <a:pPr lvl="2"/>
            <a:r>
              <a:rPr lang="en-US" sz="2000" dirty="0" smtClean="0"/>
              <a:t>Review status of WAPI, EUHT, </a:t>
            </a:r>
            <a:r>
              <a:rPr lang="en-US" sz="2000" dirty="0" err="1" smtClean="0"/>
              <a:t>TLSec</a:t>
            </a:r>
            <a:r>
              <a:rPr lang="en-US" sz="2000" dirty="0" smtClean="0"/>
              <a:t>, TEPA-AC, TAAA, </a:t>
            </a:r>
            <a:r>
              <a:rPr lang="en-US" sz="2000" dirty="0" err="1" smtClean="0"/>
              <a:t>TISec</a:t>
            </a:r>
            <a:r>
              <a:rPr lang="en-US" sz="2000" dirty="0" smtClean="0"/>
              <a:t>,…</a:t>
            </a:r>
          </a:p>
        </p:txBody>
      </p:sp>
    </p:spTree>
    <p:extLst>
      <p:ext uri="{BB962C8B-B14F-4D97-AF65-F5344CB8AC3E}">
        <p14:creationId xmlns:p14="http://schemas.microsoft.com/office/powerpoint/2010/main" val="1031384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F337CECE-D3A4-4ACD-B407-B5EDD0581AEF}" type="slidenum">
              <a:rPr lang="en-US" sz="1200" smtClean="0"/>
              <a:pPr/>
              <a:t>3</a:t>
            </a:fld>
            <a:endParaRPr lang="en-US" sz="1200" smtClean="0"/>
          </a:p>
        </p:txBody>
      </p:sp>
      <p:sp>
        <p:nvSpPr>
          <p:cNvPr id="20484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10508"/>
              </p:ext>
            </p:extLst>
          </p:nvPr>
        </p:nvGraphicFramePr>
        <p:xfrm>
          <a:off x="304800" y="1268946"/>
          <a:ext cx="5384800" cy="4023168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6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20528" name="AutoShape 49"/>
          <p:cNvSpPr>
            <a:spLocks noChangeArrowheads="1"/>
          </p:cNvSpPr>
          <p:nvPr/>
        </p:nvSpPr>
        <p:spPr bwMode="auto">
          <a:xfrm>
            <a:off x="5686582" y="1828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1" name="WordArt 48"/>
          <p:cNvSpPr>
            <a:spLocks noChangeArrowheads="1" noChangeShapeType="1" noTextEdit="1"/>
          </p:cNvSpPr>
          <p:nvPr/>
        </p:nvSpPr>
        <p:spPr bwMode="auto">
          <a:xfrm>
            <a:off x="6219982" y="3276600"/>
            <a:ext cx="2820831" cy="1371600"/>
          </a:xfrm>
          <a:prstGeom prst="rect">
            <a:avLst/>
          </a:prstGeom>
          <a:ln w="9525">
            <a:solidFill>
              <a:srgbClr val="FFC000"/>
            </a:solidFill>
            <a:round/>
            <a:headEnd/>
            <a:tailEnd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Plan for Approval of</a:t>
            </a:r>
          </a:p>
          <a:p>
            <a:pPr algn="ctr"/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Extension PAR</a:t>
            </a:r>
          </a:p>
          <a:p>
            <a:pPr algn="ctr"/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July </a:t>
            </a:r>
            <a:r>
              <a:rPr lang="en-US" sz="1110" b="1" kern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2013</a:t>
            </a:r>
            <a:endParaRPr lang="en-US" sz="1110" b="1" kern="1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cxnSp>
        <p:nvCxnSpPr>
          <p:cNvPr id="16" name="Elbow Connector 15"/>
          <p:cNvCxnSpPr>
            <a:stCxn id="20531" idx="0"/>
            <a:endCxn id="20528" idx="3"/>
          </p:cNvCxnSpPr>
          <p:nvPr/>
        </p:nvCxnSpPr>
        <p:spPr bwMode="auto">
          <a:xfrm rot="16200000" flipV="1">
            <a:off x="6258440" y="1904642"/>
            <a:ext cx="1333500" cy="14104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Regulatory Standing Committee </a:t>
            </a:r>
            <a:br>
              <a:rPr lang="en-US" dirty="0" smtClean="0"/>
            </a:br>
            <a:r>
              <a:rPr lang="en-US" dirty="0" smtClean="0"/>
              <a:t>Meeting Goals March 2013</a:t>
            </a: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768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The regulatory summaries</a:t>
            </a:r>
          </a:p>
          <a:p>
            <a:pPr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Regulatory issues status</a:t>
            </a:r>
          </a:p>
          <a:p>
            <a:pPr lvl="1"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Review FCC 12-118</a:t>
            </a:r>
          </a:p>
          <a:p>
            <a:pPr lvl="2"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TV band auctions, band repacking and TVWS spectrum (in Reply Comments)</a:t>
            </a:r>
            <a:endParaRPr lang="en-US" sz="2000" dirty="0" smtClean="0"/>
          </a:p>
          <a:p>
            <a:pPr lvl="1"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Review FCC 12-148</a:t>
            </a:r>
          </a:p>
          <a:p>
            <a:pPr lvl="2"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Small cells in the 3550 to 3650 MHz band (in Reply Comments)</a:t>
            </a:r>
          </a:p>
          <a:p>
            <a:pPr lvl="1"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Review and compose comments for FCC 13-22</a:t>
            </a:r>
          </a:p>
          <a:p>
            <a:pPr lvl="2"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Restructuring the 5 GHz band</a:t>
            </a:r>
          </a:p>
          <a:p>
            <a:pPr lvl="1"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ETSI BRAN progress on EN 301 598</a:t>
            </a:r>
          </a:p>
          <a:p>
            <a:pPr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Critical issues</a:t>
            </a:r>
          </a:p>
          <a:p>
            <a:pPr lvl="1"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NPRM FCC 13-22 comment development</a:t>
            </a:r>
          </a:p>
          <a:p>
            <a:pPr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Other</a:t>
            </a:r>
          </a:p>
          <a:p>
            <a:pPr lvl="1"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Should we have a formal </a:t>
            </a:r>
            <a:r>
              <a:rPr lang="en-US" u="sng" dirty="0" smtClean="0"/>
              <a:t>Regulatory</a:t>
            </a:r>
            <a:r>
              <a:rPr lang="en-US" dirty="0" smtClean="0"/>
              <a:t> liaison with the other organizations?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D0A0BF87-55F1-4361-9065-4609FD5180AB}" type="slidenum">
              <a:rPr lang="en-US" sz="1200" smtClean="0"/>
              <a:pPr/>
              <a:t>30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84035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6758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675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7A4339DF-9BDC-4A7A-92DC-164864E097BA}" type="slidenum">
              <a:rPr lang="en-US" sz="1200" smtClean="0"/>
              <a:pPr/>
              <a:t>31</a:t>
            </a:fld>
            <a:endParaRPr lang="en-US" sz="1200" smtClean="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68610" name="Footer Placeholder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686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C57F0FCD-7D63-4AB7-8D11-3C7D35120411}" type="slidenum">
              <a:rPr lang="en-US" sz="1200" smtClean="0"/>
              <a:pPr/>
              <a:t>32</a:t>
            </a:fld>
            <a:endParaRPr lang="en-US" sz="1200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654888781"/>
              </p:ext>
            </p:extLst>
          </p:nvPr>
        </p:nvGraphicFramePr>
        <p:xfrm>
          <a:off x="685800" y="1011235"/>
          <a:ext cx="7619999" cy="5313364"/>
        </p:xfrm>
        <a:graphic>
          <a:graphicData uri="http://schemas.openxmlformats.org/drawingml/2006/table">
            <a:tbl>
              <a:tblPr/>
              <a:tblGrid>
                <a:gridCol w="2131550"/>
                <a:gridCol w="2250611"/>
                <a:gridCol w="1592461"/>
                <a:gridCol w="1645377"/>
              </a:tblGrid>
              <a:tr h="478677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6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2012/2013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+ comments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76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8600" y="685800"/>
            <a:ext cx="85344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802.11  Ballot #191  was a 15 day Working Group technical recirculation Ballot asking the question "Should P802.11ac D5.0 be forwarded to Sponsor Ballot?".  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Results: </a:t>
            </a:r>
          </a:p>
          <a:p>
            <a:pPr marL="0" indent="0">
              <a:buNone/>
            </a:pPr>
            <a:r>
              <a:rPr lang="en-US" sz="1600" dirty="0" smtClean="0"/>
              <a:t>Ballot </a:t>
            </a:r>
            <a:r>
              <a:rPr lang="en-US" sz="1600" dirty="0"/>
              <a:t>Opening Date:    Thursday            	    January 17, 2012- 23:59 ET</a:t>
            </a:r>
            <a:br>
              <a:rPr lang="en-US" sz="1600" dirty="0"/>
            </a:br>
            <a:r>
              <a:rPr lang="en-US" sz="1600" dirty="0"/>
              <a:t>Ballot Closing Date:      Friday                           February 01, 2012 - 23:59 ET 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300 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 249 affirmative votes </a:t>
            </a:r>
          </a:p>
          <a:p>
            <a:pPr marL="0" indent="0">
              <a:buNone/>
            </a:pPr>
            <a:r>
              <a:rPr lang="en-US" sz="1600" dirty="0"/>
              <a:t>   12 negative votes  </a:t>
            </a:r>
          </a:p>
          <a:p>
            <a:pPr marL="0" indent="0">
              <a:buNone/>
            </a:pPr>
            <a:r>
              <a:rPr lang="en-US" sz="1600" dirty="0"/>
              <a:t>   10 abstention votes</a:t>
            </a:r>
          </a:p>
          <a:p>
            <a:pPr marL="0" indent="0">
              <a:buNone/>
            </a:pPr>
            <a:r>
              <a:rPr lang="en-US" sz="1600" dirty="0"/>
              <a:t>     2 negative vote without comments</a:t>
            </a:r>
          </a:p>
          <a:p>
            <a:pPr marL="0" indent="0">
              <a:buNone/>
            </a:pPr>
            <a:r>
              <a:rPr lang="en-US" sz="1600" dirty="0"/>
              <a:t>===  </a:t>
            </a:r>
          </a:p>
          <a:p>
            <a:pPr marL="0" indent="0">
              <a:buNone/>
            </a:pPr>
            <a:r>
              <a:rPr lang="en-US" sz="1600" dirty="0"/>
              <a:t>  273 votes received </a:t>
            </a:r>
            <a:r>
              <a:rPr lang="en-US" sz="1600" dirty="0" smtClean="0"/>
              <a:t>   =  </a:t>
            </a:r>
            <a:r>
              <a:rPr lang="en-US" sz="1600" dirty="0"/>
              <a:t>91.0 %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    =    3.7 % valid abstentions</a:t>
            </a:r>
          </a:p>
          <a:p>
            <a:pPr marL="0" indent="0">
              <a:buNone/>
            </a:pPr>
            <a:r>
              <a:rPr lang="en-US" sz="1600" dirty="0"/>
              <a:t> 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249  affirmative votes       =      95.4 % affirmative</a:t>
            </a:r>
            <a:br>
              <a:rPr lang="en-US" sz="1600" dirty="0"/>
            </a:br>
            <a:r>
              <a:rPr lang="en-US" sz="1600" dirty="0"/>
              <a:t>  12  total negative votes  =        4.6 % negative</a:t>
            </a:r>
          </a:p>
          <a:p>
            <a:pPr marL="0" indent="0">
              <a:buNone/>
            </a:pPr>
            <a:r>
              <a:rPr lang="en-US" sz="1600" dirty="0" smtClean="0"/>
              <a:t>Motion </a:t>
            </a:r>
            <a:r>
              <a:rPr lang="en-US" sz="1600" dirty="0"/>
              <a:t>PASSES</a:t>
            </a:r>
            <a:r>
              <a:rPr lang="en-US" sz="1600" dirty="0" smtClean="0"/>
              <a:t>.,  141 </a:t>
            </a:r>
            <a:r>
              <a:rPr lang="en-US" sz="1600" dirty="0"/>
              <a:t>comments received.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9928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685800"/>
            <a:ext cx="8610600" cy="5638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IEEE 802.11 WG Letter Ballot #192  was the first  15 day Working Group Technical  recirculation Ballot asking the question "Should P802.11af D3.0 be forwarded to Sponsor Ballot?"  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Results :  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Ballot Opening Date:   Thursday       January  24, 2013 - 23:59 ET</a:t>
            </a:r>
            <a:br>
              <a:rPr lang="en-US" sz="1600" dirty="0"/>
            </a:br>
            <a:r>
              <a:rPr lang="en-US" sz="1600" dirty="0"/>
              <a:t>Ballot Closing Date:     Friday            February 08, 2013 - 23:59 ET </a:t>
            </a:r>
          </a:p>
          <a:p>
            <a:pPr marL="0" indent="0">
              <a:buNone/>
            </a:pP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300 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194 affirmative votes </a:t>
            </a:r>
            <a:br>
              <a:rPr lang="en-US" sz="1600" dirty="0"/>
            </a:br>
            <a:r>
              <a:rPr lang="en-US" sz="1600" dirty="0"/>
              <a:t>  30 negative votes  </a:t>
            </a:r>
          </a:p>
          <a:p>
            <a:pPr marL="0" indent="0">
              <a:buNone/>
            </a:pPr>
            <a:r>
              <a:rPr lang="en-US" sz="1600" dirty="0"/>
              <a:t>    1 negative vote without comments</a:t>
            </a:r>
          </a:p>
          <a:p>
            <a:pPr marL="0" indent="0">
              <a:buNone/>
            </a:pPr>
            <a:r>
              <a:rPr lang="en-US" sz="1600" dirty="0"/>
              <a:t>    8 abstention votes </a:t>
            </a:r>
          </a:p>
          <a:p>
            <a:pPr marL="0" indent="0">
              <a:buNone/>
            </a:pPr>
            <a:r>
              <a:rPr lang="en-US" sz="1600" dirty="0"/>
              <a:t>===  </a:t>
            </a:r>
            <a:br>
              <a:rPr lang="en-US" sz="1600" dirty="0"/>
            </a:br>
            <a:r>
              <a:rPr lang="en-US" sz="1600" dirty="0"/>
              <a:t>233  votes received  </a:t>
            </a:r>
            <a:r>
              <a:rPr lang="en-US" sz="1600" dirty="0" smtClean="0"/>
              <a:t>   =</a:t>
            </a:r>
            <a:r>
              <a:rPr lang="en-US" sz="1600" dirty="0"/>
              <a:t>  77.7%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    =    3.4% valid abstentions</a:t>
            </a:r>
          </a:p>
          <a:p>
            <a:pPr marL="0" indent="0">
              <a:buNone/>
            </a:pPr>
            <a:r>
              <a:rPr lang="en-US" sz="1600" dirty="0"/>
              <a:t> </a:t>
            </a:r>
            <a:r>
              <a:rPr lang="en-US" sz="1600" dirty="0" smtClean="0"/>
              <a:t>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194  affirmative votes       =      86.6 % affirmative</a:t>
            </a:r>
            <a:br>
              <a:rPr lang="en-US" sz="1600" dirty="0"/>
            </a:br>
            <a:r>
              <a:rPr lang="en-US" sz="1600" dirty="0"/>
              <a:t>  30  valid negative votes  =      13.4 % negative</a:t>
            </a:r>
          </a:p>
          <a:p>
            <a:pPr marL="0" indent="0">
              <a:buNone/>
            </a:pPr>
            <a:r>
              <a:rPr lang="en-US" sz="1600" dirty="0" smtClean="0"/>
              <a:t>Motion Passes , 166 </a:t>
            </a:r>
            <a:r>
              <a:rPr lang="en-US" sz="1600" dirty="0"/>
              <a:t>comments received.</a:t>
            </a: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0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685800"/>
            <a:ext cx="8763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IEEE 802.11 WG Letter Ballot #193  was the initial  30 day Working Group Technical  Ballot asking the question "Should P802.11mc D1.0 be forwarded to Sponsor Ballot?"   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Results :  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Ballot Opening Date:   Thursday       January 31, 2013 - 23:59 ET</a:t>
            </a:r>
            <a:br>
              <a:rPr lang="en-US" sz="1600" dirty="0"/>
            </a:br>
            <a:r>
              <a:rPr lang="en-US" sz="1600" dirty="0"/>
              <a:t>Ballot Closing Date:     Saturday        March 04, 2013 - 23:59 ET 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325 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197 affirmative votes </a:t>
            </a:r>
            <a:br>
              <a:rPr lang="en-US" sz="1600" dirty="0"/>
            </a:br>
            <a:r>
              <a:rPr lang="en-US" sz="1600" dirty="0"/>
              <a:t>  26 negative votes  </a:t>
            </a:r>
          </a:p>
          <a:p>
            <a:pPr marL="0" indent="0">
              <a:buNone/>
            </a:pPr>
            <a:r>
              <a:rPr lang="en-US" sz="1600" dirty="0"/>
              <a:t>    0 negative vote without comments</a:t>
            </a:r>
          </a:p>
          <a:p>
            <a:pPr marL="0" indent="0">
              <a:buNone/>
            </a:pPr>
            <a:r>
              <a:rPr lang="en-US" sz="1600" dirty="0"/>
              <a:t>    22 abstention votes </a:t>
            </a:r>
          </a:p>
          <a:p>
            <a:pPr marL="0" indent="0">
              <a:buNone/>
            </a:pPr>
            <a:r>
              <a:rPr lang="en-US" sz="1600" dirty="0"/>
              <a:t>===  </a:t>
            </a:r>
            <a:br>
              <a:rPr lang="en-US" sz="1600" dirty="0"/>
            </a:br>
            <a:r>
              <a:rPr lang="en-US" sz="1600" dirty="0"/>
              <a:t>245  votes received  </a:t>
            </a:r>
            <a:r>
              <a:rPr lang="en-US" sz="1600" dirty="0" smtClean="0"/>
              <a:t>   =</a:t>
            </a:r>
            <a:r>
              <a:rPr lang="en-US" sz="1600" dirty="0"/>
              <a:t>  75.4%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    =    9.0% valid abstentions</a:t>
            </a:r>
          </a:p>
          <a:p>
            <a:pPr marL="0" indent="0">
              <a:buNone/>
            </a:pP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197  affirmative votes       =      88.3 % affirmative</a:t>
            </a:r>
            <a:br>
              <a:rPr lang="en-US" sz="1600" dirty="0"/>
            </a:br>
            <a:r>
              <a:rPr lang="en-US" sz="1600" dirty="0"/>
              <a:t>  26  valid negative votes  =      11.7 % negative</a:t>
            </a:r>
          </a:p>
          <a:p>
            <a:pPr marL="0" indent="0">
              <a:buNone/>
            </a:pPr>
            <a:r>
              <a:rPr lang="en-US" sz="1600" dirty="0" smtClean="0"/>
              <a:t>Motion Passes, 713 </a:t>
            </a:r>
            <a:r>
              <a:rPr lang="en-US" sz="1600" dirty="0"/>
              <a:t>comments received.	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72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sz="3200" dirty="0" smtClean="0"/>
              <a:t>WG Comment Collection on IETF 4441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43 comments forwarded to IETF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10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1F1E0DA8-6854-4BDD-A032-34A8662B865D}" type="slidenum">
              <a:rPr lang="en-US" sz="1200" smtClean="0"/>
              <a:pPr/>
              <a:t>4</a:t>
            </a:fld>
            <a:endParaRPr lang="en-US" sz="1200" smtClean="0"/>
          </a:p>
        </p:txBody>
      </p:sp>
      <p:sp>
        <p:nvSpPr>
          <p:cNvPr id="21508" name="WordArt 2"/>
          <p:cNvSpPr>
            <a:spLocks noChangeArrowheads="1" noChangeShapeType="1" noTextEdit="1"/>
          </p:cNvSpPr>
          <p:nvPr/>
        </p:nvSpPr>
        <p:spPr bwMode="auto">
          <a:xfrm>
            <a:off x="1447800" y="1600200"/>
            <a:ext cx="6248400" cy="3886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Activities 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&amp;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 of Groups</a:t>
            </a:r>
            <a:endParaRPr lang="en-US" smtClean="0"/>
          </a:p>
        </p:txBody>
      </p:sp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0FAB596-B7EA-49E7-ABC3-BA41FBC068F6}" type="slidenum">
              <a:rPr lang="en-US" sz="1200" smtClean="0"/>
              <a:pPr/>
              <a:t>5</a:t>
            </a:fld>
            <a:endParaRPr lang="en-US" sz="120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2667000"/>
          <a:ext cx="6096000" cy="301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25" marB="45725"/>
                </a:tc>
              </a:tr>
              <a:tr h="94498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747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 (Marvell)</a:t>
            </a:r>
            <a:endParaRPr lang="en-US" sz="1200" b="0" smtClean="0"/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8D57AAF-B26E-439C-8091-4BE4566655B4}" type="slidenum">
              <a:rPr lang="en-US" sz="1200" b="0" smtClean="0"/>
              <a:pPr/>
              <a:t>6</a:t>
            </a:fld>
            <a:endParaRPr lang="en-US" sz="1200" b="0" smtClean="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802.11 Appointments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86665" y="601663"/>
            <a:ext cx="38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4.1.2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smtClean="0"/>
              <a:t>Groups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A4019A6-1DA5-4D68-93CE-A97A0E3DDAE3}" type="slidenum">
              <a:rPr lang="en-US" sz="1200" smtClean="0"/>
              <a:pPr/>
              <a:t>7</a:t>
            </a:fld>
            <a:endParaRPr lang="en-US" sz="1200" smtClean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6331179"/>
              </p:ext>
            </p:extLst>
          </p:nvPr>
        </p:nvGraphicFramePr>
        <p:xfrm>
          <a:off x="152400" y="762000"/>
          <a:ext cx="8763001" cy="5213411"/>
        </p:xfrm>
        <a:graphic>
          <a:graphicData uri="http://schemas.openxmlformats.org/drawingml/2006/table">
            <a:tbl>
              <a:tblPr/>
              <a:tblGrid>
                <a:gridCol w="716974"/>
                <a:gridCol w="1645226"/>
                <a:gridCol w="3733800"/>
                <a:gridCol w="2667001"/>
              </a:tblGrid>
              <a:tr h="3352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– Revision “mc”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(60 GHz)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PAQ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Smart Grid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BC379AE8-9562-4285-AF44-45DA80188356}" type="slidenum">
              <a:rPr lang="en-US" sz="1200" smtClean="0"/>
              <a:pPr/>
              <a:t>8</a:t>
            </a:fld>
            <a:endParaRPr lang="en-US" sz="12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</a:t>
            </a:r>
            <a:r>
              <a:rPr lang="en-US" sz="2800" dirty="0" smtClean="0"/>
              <a:t>March </a:t>
            </a:r>
            <a:r>
              <a:rPr lang="en-US" sz="2800" dirty="0" smtClean="0"/>
              <a:t>2013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963375"/>
              </p:ext>
            </p:extLst>
          </p:nvPr>
        </p:nvGraphicFramePr>
        <p:xfrm>
          <a:off x="95250" y="990600"/>
          <a:ext cx="8991600" cy="4971990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2057400"/>
                <a:gridCol w="24384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8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James Yee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Gabor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Bajko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YANG, Dwight Smith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Sue Hares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6092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BC379AE8-9562-4285-AF44-45DA80188356}" type="slidenum">
              <a:rPr lang="en-US" sz="1200" smtClean="0"/>
              <a:pPr/>
              <a:t>9</a:t>
            </a:fld>
            <a:endParaRPr lang="en-US" sz="12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</a:t>
            </a:r>
            <a:r>
              <a:rPr lang="en-US" sz="2800" dirty="0" smtClean="0"/>
              <a:t>March 2013- ADJ</a:t>
            </a:r>
            <a:endParaRPr lang="en-US" sz="2800" dirty="0" smtClean="0"/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878596"/>
              </p:ext>
            </p:extLst>
          </p:nvPr>
        </p:nvGraphicFramePr>
        <p:xfrm>
          <a:off x="95250" y="990600"/>
          <a:ext cx="8991600" cy="4971990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2057400"/>
                <a:gridCol w="24384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8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James Yee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Gabor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Bajko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Sue Hares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1364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266871</TotalTime>
  <Words>2423</Words>
  <Application>Microsoft Office PowerPoint</Application>
  <PresentationFormat>On-screen Show (4:3)</PresentationFormat>
  <Paragraphs>908</Paragraphs>
  <Slides>36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Default Design</vt:lpstr>
      <vt:lpstr>Binary Worksheet</vt:lpstr>
      <vt:lpstr>WG11   Opening Report Snapshots  March 2013</vt:lpstr>
      <vt:lpstr>802.11 Meeting Documents</vt:lpstr>
      <vt:lpstr>PAR Expiration/Renewal Schedule</vt:lpstr>
      <vt:lpstr>PowerPoint Presentation</vt:lpstr>
      <vt:lpstr>Type of Groups</vt:lpstr>
      <vt:lpstr>802.11 Appointments</vt:lpstr>
      <vt:lpstr>Groups</vt:lpstr>
      <vt:lpstr>WG11 Task &amp; Study Group Officers – March 2013</vt:lpstr>
      <vt:lpstr>WG11 Task &amp; Study Group Officers – March 2013- ADJ</vt:lpstr>
      <vt:lpstr>WG11 Meeting Chairs – March 2013</vt:lpstr>
      <vt:lpstr>PowerPoint Presentation</vt:lpstr>
      <vt:lpstr>Current Membership Status - January</vt:lpstr>
      <vt:lpstr>Recent voting member history</vt:lpstr>
      <vt:lpstr>IEEE 802.11 Standards Pipeline</vt:lpstr>
      <vt:lpstr>IEEE 802.11 Revisions</vt:lpstr>
      <vt:lpstr>PowerPoint Presentation</vt:lpstr>
      <vt:lpstr>WG11 Editor Abstract / Agenda – Mar 2013 </vt:lpstr>
      <vt:lpstr>WNG SC – March 2013</vt:lpstr>
      <vt:lpstr>802.11 ARC – March, 2013</vt:lpstr>
      <vt:lpstr>IEEE 802.11 TGmc – Orlando March 2013</vt:lpstr>
      <vt:lpstr>IEEE 802.11ac – March 2013</vt:lpstr>
      <vt:lpstr>TGad – March 2013 Meeting Goals</vt:lpstr>
      <vt:lpstr>TGaf – Meeting Goals March 2013</vt:lpstr>
      <vt:lpstr>IEEE 802.11ah Snapshot March</vt:lpstr>
      <vt:lpstr>IEEE 802.11 FILS TGai – Orlando March 2013</vt:lpstr>
      <vt:lpstr>IEEE 802.11aj – March 2013</vt:lpstr>
      <vt:lpstr>Task Group 802.11ak    March 2013 Enhancements For Transit Links Within Bridged Networks</vt:lpstr>
      <vt:lpstr>IEEE 802.11aq – March 2013 Pre-Association Discovery</vt:lpstr>
      <vt:lpstr>IEEE 802 JTC1 SC – March 2013</vt:lpstr>
      <vt:lpstr>Regulatory Standing Committee  Meeting Goals March 2013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November 2012</dc:title>
  <dc:creator>Bruce Kraemer</dc:creator>
  <cp:lastModifiedBy>Marvell</cp:lastModifiedBy>
  <cp:revision>2737</cp:revision>
  <cp:lastPrinted>2013-03-17T18:53:59Z</cp:lastPrinted>
  <dcterms:created xsi:type="dcterms:W3CDTF">1998-02-10T13:07:52Z</dcterms:created>
  <dcterms:modified xsi:type="dcterms:W3CDTF">2013-03-18T12:34:21Z</dcterms:modified>
</cp:coreProperties>
</file>