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257" r:id="rId10"/>
    <p:sldId id="2258" r:id="rId11"/>
    <p:sldId id="1996" r:id="rId12"/>
    <p:sldId id="2200" r:id="rId13"/>
    <p:sldId id="2220" r:id="rId14"/>
    <p:sldId id="2202" r:id="rId15"/>
    <p:sldId id="2057" r:id="rId16"/>
    <p:sldId id="2239" r:id="rId17"/>
    <p:sldId id="2245" r:id="rId18"/>
    <p:sldId id="2246" r:id="rId19"/>
    <p:sldId id="2247" r:id="rId20"/>
    <p:sldId id="2244" r:id="rId21"/>
    <p:sldId id="2248" r:id="rId22"/>
    <p:sldId id="2189" r:id="rId23"/>
    <p:sldId id="2249" r:id="rId24"/>
    <p:sldId id="2256" r:id="rId25"/>
    <p:sldId id="2255" r:id="rId26"/>
    <p:sldId id="2254" r:id="rId27"/>
    <p:sldId id="2253" r:id="rId28"/>
    <p:sldId id="2252" r:id="rId29"/>
    <p:sldId id="2251" r:id="rId30"/>
    <p:sldId id="2250" r:id="rId31"/>
    <p:sldId id="2009" r:id="rId32"/>
    <p:sldId id="2013" r:id="rId33"/>
    <p:sldId id="2260" r:id="rId34"/>
    <p:sldId id="2261" r:id="rId35"/>
    <p:sldId id="2262" r:id="rId36"/>
    <p:sldId id="2263" r:id="rId37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86422" autoAdjust="0"/>
  </p:normalViewPr>
  <p:slideViewPr>
    <p:cSldViewPr>
      <p:cViewPr>
        <p:scale>
          <a:sx n="70" d="100"/>
          <a:sy n="70" d="100"/>
        </p:scale>
        <p:origin x="-2766" y="-52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6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31"/>
        <p:guide pos="38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67345" y="7984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802.11-13/0167r0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200" y="7984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92560" y="6786842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6789" y="6786842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1106" y="291702"/>
            <a:ext cx="743418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1106" y="6786842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1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1109" y="6778473"/>
            <a:ext cx="76434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25931" y="17679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802.11-13/0167r0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6707" y="17679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28638"/>
            <a:ext cx="3495675" cy="2622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777" y="3330659"/>
            <a:ext cx="6814848" cy="31549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83" tIns="46245" rIns="94083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82129" y="6790431"/>
            <a:ext cx="2039661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12" lvl="4" algn="r" defTabSz="93881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1366" y="679043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0860" y="679043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05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0861" y="6788038"/>
            <a:ext cx="73546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0428" y="222362"/>
            <a:ext cx="75555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9" y="6790431"/>
            <a:ext cx="41517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28638"/>
            <a:ext cx="3497262" cy="2622550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24176" y="6790431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7827F08-1A55-45A7-BC89-15EF3F283C11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75843" y="19453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7967458" y="6787675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92399" y="678767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DAB460C1-0FC2-4584-AF65-6022E11528F7}" type="slidenum">
              <a:rPr lang="en-US" sz="1200">
                <a:latin typeface="Times New Roman" pitchFamily="18" charset="0"/>
              </a:rPr>
              <a:pPr algn="r"/>
              <a:t>18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26" tIns="45577" rIns="92726" bIns="45577"/>
          <a:lstStyle/>
          <a:p>
            <a:pPr defTabSz="933450"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683220" y="679043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F39BCE8B-0F78-412E-8D84-3D178167A3F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1950" y="528638"/>
            <a:ext cx="3497263" cy="2622550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798" y="3330120"/>
            <a:ext cx="6814806" cy="31562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007" y="678748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3BF1C2F7-CD22-4F88-85D7-3377CBA20523}" type="slidenum">
              <a:rPr lang="en-US" altLang="ja-JP" sz="1200" smtClean="0"/>
              <a:pPr/>
              <a:t>20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7188" y="527050"/>
            <a:ext cx="3502025" cy="26273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378" y="3329278"/>
            <a:ext cx="7439646" cy="31545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B4912873-7E03-4F24-96A0-30CD4C1351B5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1950" y="53022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643867" y="6790431"/>
            <a:ext cx="1777923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93958" y="679043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9B67F39A-26DD-4813-BC64-17A5D2EC74EC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80AE8405-E345-4104-8D01-232A8891F6B0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1950" y="530225"/>
            <a:ext cx="3492500" cy="2619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30036" y="6790431"/>
            <a:ext cx="2891754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93958" y="679043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 smtClean="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680EC177-CC9B-4CED-BC49-6474A7F20402}" type="slidenum">
              <a:rPr lang="en-US" sz="1200" smtClean="0"/>
              <a:pPr>
                <a:defRPr/>
              </a:pPr>
              <a:t>28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505200" cy="262890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0" y="3329462"/>
            <a:ext cx="7438801" cy="3154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5" y="679043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965CA47A-EC8C-4C14-BFC4-941A49CF2BEE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5" y="679043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5" y="679043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9" y="1767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87094" y="6790430"/>
            <a:ext cx="263469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108" indent="-346108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3080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455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86036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47514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08992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3" y="6790430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802.11-13/0167r0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7" y="1767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90942" y="6790430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4" y="6790430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D06FD74-6E50-4B31-9CC5-AE1BC70930D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6235806" y="1767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876707" y="1767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6382770" y="6790431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4517015" y="6790430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7050"/>
            <a:ext cx="3505200" cy="262890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9013" y="3329464"/>
            <a:ext cx="7438376" cy="31537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6235806" y="1767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876707" y="1767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6382770" y="6790431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4517014" y="679043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7050"/>
            <a:ext cx="3505200" cy="262890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9013" y="3329464"/>
            <a:ext cx="7438376" cy="31537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3958" y="6790431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876379" y="18874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6797532" y="6788038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4592699" y="6788038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17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3538" y="530225"/>
            <a:ext cx="3492500" cy="2619375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237" y="3329462"/>
            <a:ext cx="6817926" cy="3154919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802.11-13/0167r0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99-03-00ac-lb191-comments-tgac-d5-0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37-13-00ah-specification-framework-for-tgah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</a:t>
            </a:r>
            <a:r>
              <a:rPr lang="en-US" dirty="0" smtClean="0"/>
              <a:t>March </a:t>
            </a:r>
            <a:r>
              <a:rPr lang="en-US" dirty="0" smtClean="0"/>
              <a:t>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16 – March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</a:t>
            </a:r>
            <a:r>
              <a:rPr lang="en-US" sz="2800" dirty="0" smtClean="0"/>
              <a:t>Meeting Chairs </a:t>
            </a:r>
            <a:r>
              <a:rPr lang="en-US" sz="2800" dirty="0" smtClean="0"/>
              <a:t>– </a:t>
            </a:r>
            <a:r>
              <a:rPr lang="en-US" sz="2800" dirty="0" smtClean="0"/>
              <a:t>March 2013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553499"/>
              </p:ext>
            </p:extLst>
          </p:nvPr>
        </p:nvGraphicFramePr>
        <p:xfrm>
          <a:off x="1600200" y="1143000"/>
          <a:ext cx="3257550" cy="472654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 (Marvell)</a:t>
            </a:r>
            <a:endParaRPr lang="en-US" sz="1200" b="0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7E06EAE-FE5E-4741-95D3-8CA9435FB27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January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37574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87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31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324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 (Marvell)</a:t>
            </a:r>
            <a:endParaRPr lang="en-US" sz="1200" b="0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6F9E64E-B0FA-4FC9-AB48-6ABBCE4C5419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457200" y="1447800"/>
          <a:ext cx="8248650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Binary Worksheet" r:id="rId4" imgW="8248779" imgH="5000557" progId="Excel.SheetBinaryMacroEnabled.12">
                  <p:embed/>
                </p:oleObj>
              </mc:Choice>
              <mc:Fallback>
                <p:oleObj name="Binary Worksheet" r:id="rId4" imgW="8248779" imgH="5000557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248650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1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14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909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8100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637338"/>
            <a:ext cx="5302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 smtClean="0"/>
              <a:t>Slide </a:t>
            </a:r>
            <a:fld id="{AC9E1C48-971A-4278-8AC5-219B556E2399}" type="slidenum">
              <a:rPr lang="en-US" sz="1200" smtClean="0"/>
              <a:pPr/>
              <a:t>14</a:t>
            </a:fld>
            <a:endParaRPr lang="en-US" sz="1200" dirty="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71475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10993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17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Mar </a:t>
            </a:r>
            <a:r>
              <a:rPr lang="en-US" dirty="0" smtClean="0"/>
              <a:t>2013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8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March 2013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Tuesday AM1 (08:00-10:00)</a:t>
            </a:r>
          </a:p>
          <a:p>
            <a:pPr lvl="1" eaLnBrk="1" hangingPunct="1"/>
            <a:r>
              <a:rPr lang="en-US" sz="2400" dirty="0" smtClean="0"/>
              <a:t>Measurements and analysis of Wi-Fi interferences in Korea – part 1 () - Minho</a:t>
            </a:r>
          </a:p>
          <a:p>
            <a:pPr eaLnBrk="1" hangingPunct="1"/>
            <a:r>
              <a:rPr lang="en-US" sz="2800" dirty="0" smtClean="0"/>
              <a:t>Tuesday EVE (19:30-21:30)</a:t>
            </a:r>
          </a:p>
          <a:p>
            <a:pPr lvl="1" eaLnBrk="1" hangingPunct="1"/>
            <a:r>
              <a:rPr lang="en-US" sz="2400" dirty="0" smtClean="0"/>
              <a:t>802.11: Looking Ahead to the Future – Part ??? () – Osama </a:t>
            </a:r>
            <a:r>
              <a:rPr lang="en-US" sz="2400" dirty="0" err="1" smtClean="0"/>
              <a:t>Aboul-Magd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Carrier-Oriented Wi-Fi for Cellular Offload () – Laurent </a:t>
            </a:r>
            <a:r>
              <a:rPr lang="en-US" sz="2400" dirty="0" err="1" smtClean="0"/>
              <a:t>Cariou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Next Generation PHY/MAC () – Ron </a:t>
            </a:r>
            <a:r>
              <a:rPr lang="en-US" sz="2400" dirty="0" err="1" smtClean="0"/>
              <a:t>Porat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21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802.11 ARC – March, 2013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Teleconference updates</a:t>
            </a:r>
          </a:p>
          <a:p>
            <a:pPr lvl="1" eaLnBrk="1" hangingPunct="1">
              <a:defRPr/>
            </a:pPr>
            <a:r>
              <a:rPr lang="en-US" dirty="0" smtClean="0"/>
              <a:t>802 O&amp;A Sponsor Ballot comments</a:t>
            </a:r>
          </a:p>
          <a:p>
            <a:pPr lvl="1" eaLnBrk="1" hangingPunct="1">
              <a:defRPr/>
            </a:pPr>
            <a:r>
              <a:rPr lang="en-US" dirty="0" smtClean="0"/>
              <a:t>IETF/802 RFC 4441bis comments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RFC 4441 update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Updates from IETF meeting and joint meeting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>
                <a:ea typeface="ＭＳ Ｐゴシック" pitchFamily="34" charset="-128"/>
              </a:rPr>
              <a:t>802.11 GLK SC and 802 SC on “802.11 bridging”</a:t>
            </a: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Update</a:t>
            </a: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APs as/are bridges??</a:t>
            </a:r>
          </a:p>
          <a:p>
            <a:pPr eaLnBrk="1" hangingPunct="1">
              <a:defRPr/>
            </a:pPr>
            <a:r>
              <a:rPr lang="en-US" dirty="0" smtClean="0"/>
              <a:t>AP/DS architecture and 802 concepts</a:t>
            </a:r>
          </a:p>
          <a:p>
            <a:pPr lvl="1" eaLnBrk="1" hangingPunct="1">
              <a:defRPr/>
            </a:pPr>
            <a:r>
              <a:rPr lang="en-US" dirty="0" smtClean="0"/>
              <a:t>Figure 5-1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Bruce Kraemer (Marvell)</a:t>
            </a:r>
            <a:endParaRPr lang="en-US" smtClean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48C195D-B10F-4CCC-8B3C-B9FAA956D8D7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84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11-13-0166r1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11-13-0167r0</a:t>
            </a:r>
            <a:endParaRPr lang="en-US" sz="3200" dirty="0" smtClean="0"/>
          </a:p>
          <a:p>
            <a:r>
              <a:rPr lang="en-US" sz="3200" dirty="0" smtClean="0"/>
              <a:t>Supplementary 			</a:t>
            </a:r>
            <a:r>
              <a:rPr lang="en-US" sz="3200" dirty="0" smtClean="0"/>
              <a:t>11-13-0168r0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11-13-0096r2</a:t>
            </a:r>
          </a:p>
          <a:p>
            <a:r>
              <a:rPr lang="en-US" sz="3200" dirty="0" smtClean="0"/>
              <a:t>IEEE </a:t>
            </a:r>
            <a:r>
              <a:rPr lang="en-US" sz="3200" dirty="0"/>
              <a:t>Web account </a:t>
            </a:r>
            <a:r>
              <a:rPr lang="en-US" sz="3200" dirty="0" smtClean="0"/>
              <a:t>		11-13-0250r0</a:t>
            </a:r>
            <a:endParaRPr lang="en-US" sz="3200" dirty="0" smtClean="0"/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11-13-0187r0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11-13-0186r0</a:t>
            </a:r>
            <a:endParaRPr lang="en-US" sz="3200" dirty="0" smtClean="0"/>
          </a:p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Publicity report			11-13-0091r0</a:t>
            </a:r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11-13-0049r1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dirty="0" smtClean="0"/>
              <a:t>IEEE 802.11 TGmc – </a:t>
            </a:r>
            <a:r>
              <a:rPr lang="en-US" altLang="ja-JP" dirty="0" smtClean="0"/>
              <a:t>Orlando</a:t>
            </a:r>
            <a:br>
              <a:rPr lang="en-US" altLang="ja-JP" dirty="0" smtClean="0"/>
            </a:br>
            <a:r>
              <a:rPr lang="en-US" altLang="ja-JP" dirty="0" smtClean="0"/>
              <a:t>March </a:t>
            </a:r>
            <a:r>
              <a:rPr lang="en-US" altLang="ja-JP" dirty="0" smtClean="0"/>
              <a:t>2013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458200" cy="4495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Since Jan 2013 meeting</a:t>
            </a:r>
          </a:p>
          <a:p>
            <a:pPr lvl="1"/>
            <a:r>
              <a:rPr lang="en-US" altLang="ja-JP" sz="2400" dirty="0" smtClean="0"/>
              <a:t>Completed Initial LB #193 on P802.11mc D1.0</a:t>
            </a:r>
          </a:p>
          <a:p>
            <a:pPr lvl="1"/>
            <a:r>
              <a:rPr lang="en-US" altLang="ja-JP" sz="2400" dirty="0" smtClean="0"/>
              <a:t>Results: PASS 88.3% Approve, 11.7% Disapprove </a:t>
            </a:r>
          </a:p>
          <a:p>
            <a:pPr lvl="1"/>
            <a:r>
              <a:rPr lang="en-US" altLang="ja-JP" sz="2400" dirty="0" smtClean="0"/>
              <a:t>801 comments (713 LB, 88 remaining 2012 Call for comments)</a:t>
            </a:r>
          </a:p>
          <a:p>
            <a:pPr lvl="1"/>
            <a:r>
              <a:rPr lang="en-US" altLang="ja-JP" sz="2400" dirty="0" smtClean="0"/>
              <a:t>Held 2 teleconferences</a:t>
            </a:r>
          </a:p>
          <a:p>
            <a:r>
              <a:rPr lang="en-US" altLang="ja-JP" sz="2800" dirty="0" smtClean="0"/>
              <a:t>Goals for March Meeting:</a:t>
            </a:r>
          </a:p>
          <a:p>
            <a:pPr lvl="1"/>
            <a:r>
              <a:rPr lang="en-US" altLang="ja-JP" sz="2400" dirty="0" smtClean="0"/>
              <a:t>Resolve comments, hear presentations </a:t>
            </a:r>
          </a:p>
          <a:p>
            <a:pPr lvl="1"/>
            <a:r>
              <a:rPr lang="en-US" altLang="ja-JP" sz="2400" dirty="0" smtClean="0"/>
              <a:t>Plan for May 2013 meeting</a:t>
            </a:r>
          </a:p>
          <a:p>
            <a:pPr lvl="1"/>
            <a:endParaRPr lang="en-US" altLang="ja-JP" sz="28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 smtClean="0"/>
              <a:t>March 2013</a:t>
            </a:r>
            <a:endParaRPr lang="en-US" altLang="ja-JP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Bruce Kraemer (Marvell)</a:t>
            </a:r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02D8A4A5-DCE6-49A7-B5C7-356AAB59A968}" type="slidenum">
              <a:rPr lang="en-US" altLang="ja-JP" sz="1200" smtClean="0"/>
              <a:pPr/>
              <a:t>20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1957536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5D162537-CE41-45CC-91A6-98282F13B6F9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March 2013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82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Completed the resolution of LB 191 comments. Comment spreadsheet is available at: </a:t>
            </a:r>
            <a:r>
              <a:rPr lang="en-US" sz="2800" dirty="0" smtClean="0">
                <a:hlinkClick r:id="rId3"/>
              </a:rPr>
              <a:t>https://mentor.ieee.org/802.11/dcn/13/11-13-0199-03-00ac-lb191-comments-tgac-d5-0.xls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Plan to start a new recirculation ballot on the unchanged draft D5.0.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Seek the IEEE 802 EC conditional approval to proceed to sponsor ballot.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Task Group Agenda is available at 11-13/0255.</a:t>
            </a:r>
          </a:p>
        </p:txBody>
      </p:sp>
    </p:spTree>
    <p:extLst>
      <p:ext uri="{BB962C8B-B14F-4D97-AF65-F5344CB8AC3E}">
        <p14:creationId xmlns:p14="http://schemas.microsoft.com/office/powerpoint/2010/main" val="350834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</a:t>
            </a:r>
            <a:r>
              <a:rPr lang="en-US" dirty="0" smtClean="0"/>
              <a:t>March </a:t>
            </a:r>
            <a:r>
              <a:rPr lang="en-US" dirty="0" smtClean="0"/>
              <a:t>2013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2819400"/>
          </a:xfrm>
        </p:spPr>
        <p:txBody>
          <a:bodyPr/>
          <a:lstStyle/>
          <a:p>
            <a:r>
              <a:rPr lang="en-US" sz="3600" dirty="0" smtClean="0"/>
              <a:t>No </a:t>
            </a:r>
            <a:r>
              <a:rPr lang="en-US" sz="3600" dirty="0" smtClean="0"/>
              <a:t>meeting in </a:t>
            </a:r>
            <a:r>
              <a:rPr lang="en-US" sz="3600" dirty="0" smtClean="0"/>
              <a:t>Orlando</a:t>
            </a:r>
            <a:endParaRPr lang="en-US" sz="3600" dirty="0" smtClean="0"/>
          </a:p>
          <a:p>
            <a:r>
              <a:rPr lang="en-US" sz="3600" dirty="0" smtClean="0"/>
              <a:t>Published December 28, 2012</a:t>
            </a:r>
          </a:p>
          <a:p>
            <a:r>
              <a:rPr lang="en-US" sz="3600" dirty="0" smtClean="0"/>
              <a:t>Press release out Jan 8, 2013</a:t>
            </a:r>
          </a:p>
          <a:p>
            <a:r>
              <a:rPr lang="en-US" sz="3600" dirty="0" smtClean="0"/>
              <a:t>Awards in March 2013 (Orlando)</a:t>
            </a:r>
          </a:p>
          <a:p>
            <a:pPr eaLnBrk="1" hangingPunct="1"/>
            <a:endParaRPr lang="en-US" sz="36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8400" y="1828800"/>
            <a:ext cx="3962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Party Time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80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B0F8C48-63CF-45BA-BC44-8C2CC4D702FB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2500D954-7364-422B-B7CD-085400979B01}" type="slidenum">
              <a:rPr lang="en-US" sz="1200"/>
              <a:pPr algn="ctr"/>
              <a:t>23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March 2013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z="2800" dirty="0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Review the results of LB192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Review the progress since January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Resolve all LB 192 comments (166)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Request the Editor to create Draft 4.0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Request a WG recirculation letter ballot</a:t>
            </a:r>
          </a:p>
          <a:p>
            <a:r>
              <a:rPr lang="en-US" altLang="ja-JP" sz="2800" dirty="0" smtClean="0">
                <a:ea typeface="ＭＳ Ｐゴシック" pitchFamily="34" charset="-128"/>
              </a:rPr>
              <a:t>Plan for May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278256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Snapshot March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114800"/>
          </a:xfrm>
        </p:spPr>
        <p:txBody>
          <a:bodyPr/>
          <a:lstStyle/>
          <a:p>
            <a:pPr marL="609600" indent="-609600"/>
            <a:r>
              <a:rPr lang="en-US" sz="3600" dirty="0" smtClean="0"/>
              <a:t>Finish specification framework </a:t>
            </a:r>
            <a:r>
              <a:rPr lang="en-US" sz="3600" dirty="0" smtClean="0"/>
              <a:t>document</a:t>
            </a:r>
          </a:p>
          <a:p>
            <a:pPr marL="609600" indent="-609600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mentor.ieee.org/802.11/dcn/11/11-11-1137-13-00ah-specification-framework-for-tgah.docx</a:t>
            </a:r>
            <a:endParaRPr lang="en-US" sz="1800" dirty="0" smtClean="0"/>
          </a:p>
          <a:p>
            <a:pPr marL="609600" indent="-609600"/>
            <a:endParaRPr lang="en-US" sz="3600" dirty="0" smtClean="0"/>
          </a:p>
          <a:p>
            <a:pPr marL="609600" indent="-609600"/>
            <a:r>
              <a:rPr lang="en-US" sz="3600" dirty="0" smtClean="0"/>
              <a:t>Work on draft text</a:t>
            </a:r>
          </a:p>
          <a:p>
            <a:pPr marL="1009650" lvl="1" indent="-609600"/>
            <a:r>
              <a:rPr lang="en-US" sz="3200" dirty="0" smtClean="0"/>
              <a:t>Received a submission on PHY draft text. </a:t>
            </a:r>
          </a:p>
          <a:p>
            <a:pPr marL="1009650" lvl="1" indent="-609600"/>
            <a:endParaRPr lang="en-US" sz="3200" dirty="0" smtClean="0"/>
          </a:p>
          <a:p>
            <a:pPr marL="1009650" lvl="1" indent="-609600">
              <a:buNone/>
            </a:pPr>
            <a:endParaRPr lang="en-US" sz="3200" dirty="0" smtClean="0"/>
          </a:p>
          <a:p>
            <a:pPr marL="609600" indent="-609600"/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1009650" lvl="1" indent="-609600"/>
            <a:endParaRPr lang="en-US" sz="32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519373" cy="276999"/>
          </a:xfrm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 (Marvell)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33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– </a:t>
            </a:r>
            <a:r>
              <a:rPr lang="en-US" altLang="ja-JP" sz="2800" dirty="0" smtClean="0">
                <a:ea typeface="ＭＳ Ｐゴシック" pitchFamily="34" charset="-128"/>
              </a:rPr>
              <a:t>Orlando</a:t>
            </a:r>
            <a:r>
              <a:rPr lang="en-US" altLang="ja-JP" sz="2900" dirty="0" smtClean="0">
                <a:ea typeface="ＭＳ Ｐゴシック" pitchFamily="34" charset="-128"/>
              </a:rPr>
              <a:t> </a:t>
            </a:r>
            <a:r>
              <a:rPr lang="en-US" altLang="ja-JP" sz="2900" dirty="0" smtClean="0">
                <a:ea typeface="ＭＳ Ｐゴシック" pitchFamily="34" charset="-128"/>
              </a:rPr>
              <a:t>March 2013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 lIns="91440" tIns="45720" rIns="91440" bIns="45720"/>
          <a:lstStyle/>
          <a:p>
            <a:r>
              <a:rPr lang="en-US" altLang="ja-JP" sz="3200" dirty="0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Comment resolution to  volunteer  review comments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final technical contribution 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Move to forward </a:t>
            </a:r>
            <a:r>
              <a:rPr lang="en-US" altLang="ja-JP" sz="2800" dirty="0" err="1" smtClean="0">
                <a:ea typeface="ＭＳ Ｐゴシック" pitchFamily="34" charset="-128"/>
              </a:rPr>
              <a:t>TGai</a:t>
            </a:r>
            <a:r>
              <a:rPr lang="en-US" altLang="ja-JP" sz="2800" dirty="0" smtClean="0">
                <a:ea typeface="ＭＳ Ｐゴシック" pitchFamily="34" charset="-128"/>
              </a:rPr>
              <a:t> call for comment   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Joint meeting with </a:t>
            </a:r>
            <a:r>
              <a:rPr lang="en-US" altLang="ja-JP" sz="2800" dirty="0" err="1" smtClean="0">
                <a:ea typeface="ＭＳ Ｐゴシック" pitchFamily="34" charset="-128"/>
              </a:rPr>
              <a:t>TGaq</a:t>
            </a:r>
            <a:endParaRPr lang="en-US" altLang="ja-JP" sz="2800" dirty="0" smtClean="0">
              <a:ea typeface="ＭＳ Ｐゴシック" pitchFamily="34" charset="-128"/>
            </a:endParaRP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Approve Plan for  May</a:t>
            </a:r>
            <a:endParaRPr lang="en-US" altLang="ja-JP" sz="3200" dirty="0" smtClean="0">
              <a:ea typeface="ＭＳ Ｐゴシック" pitchFamily="34" charset="-128"/>
            </a:endParaRPr>
          </a:p>
          <a:p>
            <a:pPr lvl="1"/>
            <a:endParaRPr lang="en-US" altLang="ja-JP" sz="3200" dirty="0" smtClean="0">
              <a:ea typeface="ＭＳ Ｐゴシック" pitchFamily="34" charset="-128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 smtClean="0"/>
              <a:t>Bruce Kraemer (Marvell)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FE815561-D769-4BA5-B485-77CFBE044A82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92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March 2013</a:t>
            </a:r>
            <a:endParaRPr lang="en-US" sz="18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44D8E761-B21D-4DBA-A9FD-F3A0417967F3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5364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838200"/>
          </a:xfrm>
        </p:spPr>
        <p:txBody>
          <a:bodyPr lIns="91440" tIns="45720" rIns="91440" bIns="45720"/>
          <a:lstStyle/>
          <a:p>
            <a:r>
              <a:rPr lang="en-US" dirty="0" smtClean="0"/>
              <a:t>IEEE 802.11aj – March 2013</a:t>
            </a:r>
            <a:endParaRPr lang="en-US" sz="2400" b="0" dirty="0" smtClean="0"/>
          </a:p>
        </p:txBody>
      </p:sp>
      <p:sp>
        <p:nvSpPr>
          <p:cNvPr id="15365" name="Content Placeholder 2"/>
          <p:cNvSpPr>
            <a:spLocks noGrp="1"/>
          </p:cNvSpPr>
          <p:nvPr>
            <p:ph idx="4294967295"/>
          </p:nvPr>
        </p:nvSpPr>
        <p:spPr>
          <a:xfrm>
            <a:off x="609600" y="1524000"/>
            <a:ext cx="8153400" cy="4800600"/>
          </a:xfrm>
        </p:spPr>
        <p:txBody>
          <a:bodyPr lIns="91440" tIns="45720" rIns="91440" bIns="45720"/>
          <a:lstStyle/>
          <a:p>
            <a:r>
              <a:rPr lang="en-US" dirty="0" smtClean="0"/>
              <a:t>Review updated TG Usage model </a:t>
            </a:r>
          </a:p>
          <a:p>
            <a:pPr lvl="1"/>
            <a:r>
              <a:rPr lang="en-US" dirty="0" smtClean="0"/>
              <a:t>Target to approve TG usage model baseline in April meeting</a:t>
            </a:r>
          </a:p>
          <a:p>
            <a:r>
              <a:rPr lang="en-US" dirty="0" smtClean="0"/>
              <a:t>Review updated TG Functional Requirement</a:t>
            </a:r>
          </a:p>
          <a:p>
            <a:pPr lvl="1"/>
            <a:r>
              <a:rPr lang="en-US" dirty="0" smtClean="0"/>
              <a:t>Subject to further input from usage model update</a:t>
            </a:r>
          </a:p>
          <a:p>
            <a:r>
              <a:rPr lang="en-US" dirty="0" smtClean="0"/>
              <a:t>Review updated TG Evaluation Methodology</a:t>
            </a:r>
          </a:p>
          <a:p>
            <a:pPr lvl="1"/>
            <a:r>
              <a:rPr lang="en-US" dirty="0" smtClean="0"/>
              <a:t>Provide inputs for the link budget for 45GHz </a:t>
            </a:r>
          </a:p>
          <a:p>
            <a:r>
              <a:rPr lang="en-US" dirty="0" smtClean="0"/>
              <a:t>Review updated Channel measurement and model for 45GHz</a:t>
            </a:r>
          </a:p>
          <a:p>
            <a:pPr lvl="1"/>
            <a:r>
              <a:rPr lang="en-US" dirty="0" smtClean="0"/>
              <a:t>SEU will provide more channel measurement results for 45GHz</a:t>
            </a:r>
          </a:p>
          <a:p>
            <a:r>
              <a:rPr lang="en-US" dirty="0" smtClean="0"/>
              <a:t>New Submission and Presentation</a:t>
            </a:r>
          </a:p>
          <a:p>
            <a:pPr lvl="1"/>
            <a:r>
              <a:rPr lang="en-US" dirty="0" smtClean="0"/>
              <a:t>One contribution on </a:t>
            </a:r>
            <a:r>
              <a:rPr lang="en-US" altLang="en-US" dirty="0" smtClean="0"/>
              <a:t>“</a:t>
            </a:r>
            <a:r>
              <a:rPr lang="en-US" altLang="ja-JP" dirty="0" err="1" smtClean="0">
                <a:latin typeface="Arial" pitchFamily="34" charset="0"/>
                <a:cs typeface="Arial" pitchFamily="34" charset="0"/>
              </a:rPr>
              <a:t>RoF</a:t>
            </a: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 Extension Link Backhaul</a:t>
            </a:r>
            <a:r>
              <a:rPr lang="en-US" altLang="en-US" dirty="0" smtClean="0"/>
              <a:t>”</a:t>
            </a:r>
            <a:endParaRPr lang="en-US" altLang="ja-JP" dirty="0" smtClean="0"/>
          </a:p>
          <a:p>
            <a:pPr lvl="1"/>
            <a:r>
              <a:rPr lang="en-US" dirty="0" smtClean="0"/>
              <a:t>New contributions</a:t>
            </a:r>
          </a:p>
        </p:txBody>
      </p:sp>
    </p:spTree>
    <p:extLst>
      <p:ext uri="{BB962C8B-B14F-4D97-AF65-F5344CB8AC3E}">
        <p14:creationId xmlns:p14="http://schemas.microsoft.com/office/powerpoint/2010/main" val="35127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</a:t>
            </a:r>
            <a:r>
              <a:rPr lang="en-US" dirty="0" smtClean="0"/>
              <a:t>   March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GB" sz="2000" dirty="0"/>
              <a:t>Enhancements For Transit Links Within Bridged Networks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marL="609600" indent="-609600"/>
            <a:r>
              <a:rPr lang="en-US" sz="2800" dirty="0"/>
              <a:t>Primary foci:</a:t>
            </a:r>
          </a:p>
          <a:p>
            <a:pPr marL="1009650" lvl="1" indent="-609600"/>
            <a:r>
              <a:rPr lang="en-GB" sz="2400" dirty="0"/>
              <a:t>Develop a firm list of Problems to be solved by </a:t>
            </a:r>
            <a:r>
              <a:rPr lang="en-GB" sz="2400" dirty="0" smtClean="0"/>
              <a:t>802.11ak.</a:t>
            </a:r>
            <a:endParaRPr lang="en-GB" sz="2400" dirty="0"/>
          </a:p>
          <a:p>
            <a:pPr marL="1009650" lvl="1" indent="-609600"/>
            <a:r>
              <a:rPr lang="en-US" sz="2400" dirty="0" smtClean="0"/>
              <a:t>Technical </a:t>
            </a:r>
            <a:r>
              <a:rPr lang="en-US" sz="2400" dirty="0"/>
              <a:t>presentations on </a:t>
            </a:r>
            <a:r>
              <a:rPr lang="en-US" sz="2400" dirty="0" smtClean="0"/>
              <a:t>mechanisms and/or architectures to support 802.11 </a:t>
            </a:r>
            <a:r>
              <a:rPr lang="en-GB" sz="2400" dirty="0" smtClean="0"/>
              <a:t>Enhancements </a:t>
            </a:r>
            <a:r>
              <a:rPr lang="en-GB" sz="2400" dirty="0"/>
              <a:t>For Transit Links Within Bridged </a:t>
            </a:r>
            <a:r>
              <a:rPr lang="en-GB" sz="2400" dirty="0" smtClean="0"/>
              <a:t>Networks</a:t>
            </a:r>
            <a:r>
              <a:rPr lang="en-US" sz="2400" dirty="0" smtClean="0"/>
              <a:t>.</a:t>
            </a:r>
          </a:p>
          <a:p>
            <a:pPr marL="1009650" lvl="1" indent="-609600"/>
            <a:r>
              <a:rPr lang="en-US" sz="2400" dirty="0" smtClean="0"/>
              <a:t>Discussion of Timeline and Process</a:t>
            </a:r>
          </a:p>
          <a:p>
            <a:pPr marL="1009650" lvl="1" indent="-609600"/>
            <a:r>
              <a:rPr lang="en-US" sz="2400" dirty="0" smtClean="0"/>
              <a:t>Teleconference schedule</a:t>
            </a:r>
          </a:p>
          <a:p>
            <a:pPr marL="1009650" lvl="1" indent="-609600"/>
            <a:r>
              <a:rPr lang="en-US" sz="2400" dirty="0" smtClean="0"/>
              <a:t>Joint meeting with 802.1 Thursday morning.</a:t>
            </a:r>
            <a:endParaRPr lang="en-US" sz="2400" dirty="0"/>
          </a:p>
          <a:p>
            <a:pPr marL="609600" indent="-609600"/>
            <a:r>
              <a:rPr lang="en-US" sz="2800" dirty="0" smtClean="0"/>
              <a:t>Agenda: See 11-13</a:t>
            </a:r>
            <a:r>
              <a:rPr lang="en-US" sz="2800" dirty="0"/>
              <a:t>/</a:t>
            </a:r>
            <a:r>
              <a:rPr lang="en-US" sz="2800" dirty="0" smtClean="0"/>
              <a:t>0273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 (Marvell)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32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March 2013</a:t>
            </a:r>
            <a:endParaRPr lang="en-US" sz="18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71E42DAD-2B21-4804-8D64-E39737CCFCBA}" type="slidenum">
              <a:rPr lang="en-US" sz="1200" smtClean="0"/>
              <a:pPr>
                <a:defRPr/>
              </a:pPr>
              <a:t>28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March 2013</a:t>
            </a:r>
            <a:br>
              <a:rPr lang="en-US" smtClean="0"/>
            </a:br>
            <a:r>
              <a:rPr lang="en-US" sz="2400" b="0" smtClean="0"/>
              <a:t>Pre-Association Discovery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419600"/>
          </a:xfrm>
        </p:spPr>
        <p:txBody>
          <a:bodyPr lIns="91440" tIns="45720" rIns="91440" bIns="45720"/>
          <a:lstStyle/>
          <a:p>
            <a:r>
              <a:rPr lang="en-US" sz="2800" dirty="0" smtClean="0"/>
              <a:t>Presentations</a:t>
            </a:r>
          </a:p>
          <a:p>
            <a:pPr lvl="1"/>
            <a:r>
              <a:rPr lang="en-US" sz="2400" dirty="0" smtClean="0"/>
              <a:t>Initial technical solutions</a:t>
            </a:r>
          </a:p>
          <a:p>
            <a:pPr lvl="1"/>
            <a:r>
              <a:rPr lang="en-US" sz="2400" dirty="0" smtClean="0"/>
              <a:t>Down selection criteria</a:t>
            </a:r>
          </a:p>
          <a:p>
            <a:r>
              <a:rPr lang="en-US" sz="2800" dirty="0" smtClean="0"/>
              <a:t>Documents under development</a:t>
            </a:r>
          </a:p>
          <a:p>
            <a:pPr lvl="1"/>
            <a:r>
              <a:rPr lang="en-US" sz="2400" dirty="0" smtClean="0"/>
              <a:t>Use case document analysis (11-13/0118r2)</a:t>
            </a:r>
          </a:p>
          <a:p>
            <a:pPr lvl="1"/>
            <a:r>
              <a:rPr lang="en-US" sz="2400" dirty="0" smtClean="0"/>
              <a:t>Framework Requirements Document</a:t>
            </a:r>
          </a:p>
          <a:p>
            <a:pPr lvl="1"/>
            <a:r>
              <a:rPr lang="en-US" sz="2400" dirty="0" smtClean="0"/>
              <a:t>Terminology Document</a:t>
            </a:r>
          </a:p>
          <a:p>
            <a:r>
              <a:rPr lang="en-US" sz="2800" dirty="0" smtClean="0"/>
              <a:t>Liaisons</a:t>
            </a:r>
          </a:p>
          <a:p>
            <a:r>
              <a:rPr lang="en-US" sz="2800" dirty="0" smtClean="0"/>
              <a:t>Agenda for this meeting is 11-13/0256r0.</a:t>
            </a:r>
          </a:p>
        </p:txBody>
      </p:sp>
    </p:spTree>
    <p:extLst>
      <p:ext uri="{BB962C8B-B14F-4D97-AF65-F5344CB8AC3E}">
        <p14:creationId xmlns:p14="http://schemas.microsoft.com/office/powerpoint/2010/main" val="5595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6F2D058F-B83D-4242-B2B6-A53FDC2957BA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dirty="0" smtClean="0"/>
              <a:t>IEEE 802 JTC1 SC – </a:t>
            </a:r>
            <a:r>
              <a:rPr lang="en-US" dirty="0" smtClean="0"/>
              <a:t>March </a:t>
            </a:r>
            <a:r>
              <a:rPr lang="en-US" dirty="0" smtClean="0"/>
              <a:t>2013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52400" y="1371600"/>
            <a:ext cx="8839200" cy="5105400"/>
          </a:xfrm>
        </p:spPr>
        <p:txBody>
          <a:bodyPr lIns="91440" tIns="45720" rIns="91440" bIns="45720"/>
          <a:lstStyle/>
          <a:p>
            <a:r>
              <a:rPr lang="en-AU" sz="2800" dirty="0" smtClean="0"/>
              <a:t>The agenda items that will be addressed this week are:</a:t>
            </a:r>
          </a:p>
          <a:p>
            <a:pPr lvl="1"/>
            <a:r>
              <a:rPr lang="en-AU" sz="2400" dirty="0" smtClean="0"/>
              <a:t>Review extended goals</a:t>
            </a:r>
          </a:p>
          <a:p>
            <a:pPr lvl="2"/>
            <a:r>
              <a:rPr lang="en-AU" sz="2000" dirty="0" smtClean="0"/>
              <a:t>From IEEE 802 </a:t>
            </a:r>
            <a:r>
              <a:rPr lang="en-AU" sz="2000" dirty="0" err="1" smtClean="0"/>
              <a:t>ExCom</a:t>
            </a:r>
            <a:r>
              <a:rPr lang="en-AU" sz="2000" dirty="0" smtClean="0"/>
              <a:t> in Nov 2010</a:t>
            </a:r>
          </a:p>
          <a:p>
            <a:pPr lvl="1"/>
            <a:r>
              <a:rPr lang="en-AU" sz="2400" dirty="0" smtClean="0"/>
              <a:t>Review IEEE 802.11 WG liaisons to SC6</a:t>
            </a:r>
          </a:p>
          <a:p>
            <a:pPr lvl="2"/>
            <a:r>
              <a:rPr lang="en-AU" sz="2000" dirty="0" smtClean="0"/>
              <a:t>Review latest liaisons of Sponsor Ballot drafts</a:t>
            </a:r>
          </a:p>
          <a:p>
            <a:pPr lvl="2"/>
            <a:r>
              <a:rPr lang="en-AU" sz="2000" dirty="0" smtClean="0"/>
              <a:t>Review status of SC6  ballots on IEEE 802.1X/AX</a:t>
            </a:r>
            <a:br>
              <a:rPr lang="en-AU" sz="2000" dirty="0" smtClean="0"/>
            </a:br>
            <a:r>
              <a:rPr lang="en-AU" sz="2000" dirty="0" smtClean="0"/>
              <a:t>(discuss responses to Chinese NB comments in pre-ballot)</a:t>
            </a:r>
          </a:p>
          <a:p>
            <a:pPr lvl="2"/>
            <a:r>
              <a:rPr lang="en-AU" sz="2000" dirty="0" smtClean="0"/>
              <a:t>Review status of SC6 ballots on IEEE 802.11aa/ad/</a:t>
            </a:r>
            <a:r>
              <a:rPr lang="en-AU" sz="2000" dirty="0" err="1" smtClean="0"/>
              <a:t>ae</a:t>
            </a:r>
            <a:endParaRPr lang="en-AU" sz="2000" dirty="0" smtClean="0"/>
          </a:p>
          <a:p>
            <a:pPr lvl="1"/>
            <a:r>
              <a:rPr lang="en-AU" sz="2400" dirty="0" smtClean="0"/>
              <a:t>Prepare for next SC6 meeting in June in Korea</a:t>
            </a:r>
          </a:p>
          <a:p>
            <a:pPr lvl="2"/>
            <a:r>
              <a:rPr lang="en-US" sz="2000" dirty="0" smtClean="0"/>
              <a:t>Develop a draft of the “contribution process” for SC6 NBs</a:t>
            </a:r>
          </a:p>
          <a:p>
            <a:pPr lvl="2"/>
            <a:r>
              <a:rPr lang="en-US" sz="2000" dirty="0" smtClean="0"/>
              <a:t>Discuss Swiss NB “Explanatory Report”</a:t>
            </a:r>
          </a:p>
          <a:p>
            <a:pPr lvl="2"/>
            <a:r>
              <a:rPr lang="en-US" sz="2000" dirty="0" smtClean="0"/>
              <a:t>Discuss Swiss NB report comparing 802.1X and TEPA-AC</a:t>
            </a:r>
          </a:p>
          <a:p>
            <a:pPr lvl="2"/>
            <a:r>
              <a:rPr lang="en-US" sz="2000" dirty="0" smtClean="0"/>
              <a:t>Review status of WAPI, EUHT, </a:t>
            </a:r>
            <a:r>
              <a:rPr lang="en-US" sz="2000" dirty="0" err="1" smtClean="0"/>
              <a:t>TLSec</a:t>
            </a:r>
            <a:r>
              <a:rPr lang="en-US" sz="2000" dirty="0" smtClean="0"/>
              <a:t>, TEPA-AC, TAAA, </a:t>
            </a:r>
            <a:r>
              <a:rPr lang="en-US" sz="2000" dirty="0" err="1" smtClean="0"/>
              <a:t>TISec</a:t>
            </a:r>
            <a:r>
              <a:rPr lang="en-US" sz="2000" dirty="0" smtClean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103138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050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1828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219982" y="3276600"/>
            <a:ext cx="2820831" cy="13716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July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2013</a:t>
            </a:r>
            <a:endParaRPr lang="en-US" sz="111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258440" y="1904642"/>
            <a:ext cx="1333500" cy="14104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Regulatory Standing Committee </a:t>
            </a:r>
            <a:br>
              <a:rPr lang="en-US" dirty="0" smtClean="0"/>
            </a:br>
            <a:r>
              <a:rPr lang="en-US" dirty="0" smtClean="0"/>
              <a:t>Meeting Goals March 2013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The regulatory summaries</a:t>
            </a:r>
          </a:p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Regulatory issues status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Review FCC 12-118</a:t>
            </a:r>
          </a:p>
          <a:p>
            <a:pPr lvl="2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TV band auctions, band repacking and TVWS spectrum (in Reply Comments)</a:t>
            </a:r>
            <a:endParaRPr lang="en-US" sz="2000" dirty="0" smtClean="0"/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Review FCC 12-148</a:t>
            </a:r>
          </a:p>
          <a:p>
            <a:pPr lvl="2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Small cells in the 3550 to 3650 MHz band (in Reply Comments)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Review and compose comments for FCC 13-22</a:t>
            </a:r>
          </a:p>
          <a:p>
            <a:pPr lvl="2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Restructuring the 5 GHz band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ETSI BRAN progress on EN 301 598</a:t>
            </a:r>
          </a:p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Critical issues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NPRM FCC 13-22 comment development</a:t>
            </a:r>
          </a:p>
          <a:p>
            <a:pPr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Other</a:t>
            </a:r>
          </a:p>
          <a:p>
            <a:pPr lvl="1" eaLnBrk="1" hangingPunct="1">
              <a:spcBef>
                <a:spcPts val="0"/>
              </a:spcBef>
              <a:spcAft>
                <a:spcPts val="200"/>
              </a:spcAft>
            </a:pPr>
            <a:r>
              <a:rPr lang="en-US" dirty="0" smtClean="0"/>
              <a:t>Should we have a formal </a:t>
            </a:r>
            <a:r>
              <a:rPr lang="en-US" u="sng" dirty="0" smtClean="0"/>
              <a:t>Regulatory</a:t>
            </a:r>
            <a:r>
              <a:rPr lang="en-US" dirty="0" smtClean="0"/>
              <a:t> liaison with the other organizations?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0A0BF87-55F1-4361-9065-4609FD5180AB}" type="slidenum">
              <a:rPr lang="en-US" sz="1200" smtClean="0"/>
              <a:pPr/>
              <a:t>30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8403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31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32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12867609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  Ballot #191  was a 15 day Working Group technical recirculation Ballot asking the question "Should P802.11ac D5.0 be forwarded to Sponsor Ballot?". 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Results: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   Thursday            	    January 17, 2012- 23:59 ET</a:t>
            </a:r>
            <a:br>
              <a:rPr lang="en-US" sz="1600" dirty="0"/>
            </a:br>
            <a:r>
              <a:rPr lang="en-US" sz="1600" dirty="0"/>
              <a:t>Ballot Closing Date:      Friday                           February 01, 2012 - 23:59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 249 affirmative votes </a:t>
            </a:r>
          </a:p>
          <a:p>
            <a:pPr marL="0" indent="0">
              <a:buNone/>
            </a:pPr>
            <a:r>
              <a:rPr lang="en-US" sz="1600" dirty="0"/>
              <a:t>   12 negative votes  </a:t>
            </a:r>
          </a:p>
          <a:p>
            <a:pPr marL="0" indent="0">
              <a:buNone/>
            </a:pPr>
            <a:r>
              <a:rPr lang="en-US" sz="1600" dirty="0"/>
              <a:t>   10 abstention votes</a:t>
            </a:r>
          </a:p>
          <a:p>
            <a:pPr marL="0" indent="0">
              <a:buNone/>
            </a:pPr>
            <a:r>
              <a:rPr lang="en-US" sz="1600" dirty="0"/>
              <a:t>     2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  273 votes received </a:t>
            </a:r>
            <a:r>
              <a:rPr lang="en-US" sz="1600" dirty="0" smtClean="0"/>
              <a:t>   =  </a:t>
            </a:r>
            <a:r>
              <a:rPr lang="en-US" sz="1600" dirty="0"/>
              <a:t>91.0 %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3.7 % valid abstentions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249  affirmative votes       =      95.4 % affirmative</a:t>
            </a:r>
            <a:br>
              <a:rPr lang="en-US" sz="1600" dirty="0"/>
            </a:br>
            <a:r>
              <a:rPr lang="en-US" sz="1600" dirty="0"/>
              <a:t>  12  total negative votes  =        4.6 % negative</a:t>
            </a:r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</a:t>
            </a:r>
            <a:r>
              <a:rPr lang="en-US" sz="1600" dirty="0" smtClean="0"/>
              <a:t>.,  141 </a:t>
            </a:r>
            <a:r>
              <a:rPr lang="en-US" sz="1600" dirty="0"/>
              <a:t>comments received.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928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610600" cy="5638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#192  was the first  15 day Working Group Technical  recirculation Ballot asking the question "Should P802.11af D3.0 be forwarded to Sponsor Ballot?" 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 : 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Thursday       January  24, 2013 - 23:59 ET</a:t>
            </a:r>
            <a:br>
              <a:rPr lang="en-US" sz="1600" dirty="0"/>
            </a:br>
            <a:r>
              <a:rPr lang="en-US" sz="1600" dirty="0"/>
              <a:t>Ballot Closing Date:     Friday            February 08, 2013 - 23:59 ET 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194 affirmative votes </a:t>
            </a:r>
            <a:br>
              <a:rPr lang="en-US" sz="1600" dirty="0"/>
            </a:br>
            <a:r>
              <a:rPr lang="en-US" sz="1600" dirty="0"/>
              <a:t>  30 negative votes  </a:t>
            </a:r>
          </a:p>
          <a:p>
            <a:pPr marL="0" indent="0">
              <a:buNone/>
            </a:pPr>
            <a:r>
              <a:rPr lang="en-US" sz="1600" dirty="0"/>
              <a:t>    1 negative vote without comments</a:t>
            </a:r>
          </a:p>
          <a:p>
            <a:pPr marL="0" indent="0">
              <a:buNone/>
            </a:pPr>
            <a:r>
              <a:rPr lang="en-US" sz="1600" dirty="0"/>
              <a:t>    8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233  votes received  </a:t>
            </a:r>
            <a:r>
              <a:rPr lang="en-US" sz="1600" dirty="0" smtClean="0"/>
              <a:t>   =</a:t>
            </a:r>
            <a:r>
              <a:rPr lang="en-US" sz="1600" dirty="0"/>
              <a:t>  77.7%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3.4% valid abstentions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r>
              <a:rPr lang="en-US" sz="1600" dirty="0" smtClean="0"/>
              <a:t>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194  affirmative votes       =      86.6 % affirmative</a:t>
            </a:r>
            <a:br>
              <a:rPr lang="en-US" sz="1600" dirty="0"/>
            </a:br>
            <a:r>
              <a:rPr lang="en-US" sz="1600" dirty="0"/>
              <a:t>  30  valid negative votes  =      13.4 % negative</a:t>
            </a:r>
          </a:p>
          <a:p>
            <a:pPr marL="0" indent="0">
              <a:buNone/>
            </a:pPr>
            <a:r>
              <a:rPr lang="en-US" sz="1600" dirty="0" smtClean="0"/>
              <a:t>Motion Passes , 166 </a:t>
            </a:r>
            <a:r>
              <a:rPr lang="en-US" sz="1600" dirty="0"/>
              <a:t>comments received.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763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#193  was the initial  30 day Working Group Technical  Ballot asking the question "Should P802.11mc D1.0 be forwarded to Sponsor Ballot?"   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 : 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Thursday       January 31, 2013 - 23:59 ET</a:t>
            </a:r>
            <a:br>
              <a:rPr lang="en-US" sz="1600" dirty="0"/>
            </a:br>
            <a:r>
              <a:rPr lang="en-US" sz="1600" dirty="0"/>
              <a:t>Ballot Closing Date:     Saturday        March 04, 2013 - 23:59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325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197 affirmative votes </a:t>
            </a:r>
            <a:br>
              <a:rPr lang="en-US" sz="1600" dirty="0"/>
            </a:br>
            <a:r>
              <a:rPr lang="en-US" sz="1600" dirty="0"/>
              <a:t>  26 negative votes  </a:t>
            </a:r>
          </a:p>
          <a:p>
            <a:pPr marL="0" indent="0">
              <a:buNone/>
            </a:pPr>
            <a:r>
              <a:rPr lang="en-US" sz="1600" dirty="0"/>
              <a:t>    0 negative vote without comments</a:t>
            </a:r>
          </a:p>
          <a:p>
            <a:pPr marL="0" indent="0">
              <a:buNone/>
            </a:pPr>
            <a:r>
              <a:rPr lang="en-US" sz="1600" dirty="0"/>
              <a:t>    22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245  votes received  </a:t>
            </a:r>
            <a:r>
              <a:rPr lang="en-US" sz="1600" dirty="0" smtClean="0"/>
              <a:t>   =</a:t>
            </a:r>
            <a:r>
              <a:rPr lang="en-US" sz="1600" dirty="0"/>
              <a:t>  75.4%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9.0% valid abstentions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197  affirmative votes       =      88.3 % affirmative</a:t>
            </a:r>
            <a:br>
              <a:rPr lang="en-US" sz="1600" dirty="0"/>
            </a:br>
            <a:r>
              <a:rPr lang="en-US" sz="1600" dirty="0"/>
              <a:t>  26  valid negative votes  =      11.7 % negative</a:t>
            </a:r>
          </a:p>
          <a:p>
            <a:pPr marL="0" indent="0">
              <a:buNone/>
            </a:pPr>
            <a:r>
              <a:rPr lang="en-US" sz="1600" dirty="0" smtClean="0"/>
              <a:t>Motion Passes, 713 </a:t>
            </a:r>
            <a:r>
              <a:rPr lang="en-US" sz="1600" dirty="0"/>
              <a:t>comments received.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7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3200" dirty="0" smtClean="0"/>
              <a:t>WG Comment Collection on IETF 4441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43 comments forwarded to IETF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1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5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 (Marvell)</a:t>
            </a:r>
            <a:endParaRPr lang="en-US" sz="1200" b="0" smtClean="0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7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331179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</a:t>
            </a:r>
            <a:r>
              <a:rPr lang="en-US" sz="2800" dirty="0" smtClean="0"/>
              <a:t>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963375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 Dwight Smith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  <a:endParaRPr lang="en-US" sz="12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9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2013- 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582406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Dwight Smith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136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264664</TotalTime>
  <Words>2414</Words>
  <Application>Microsoft Office PowerPoint</Application>
  <PresentationFormat>On-screen Show (4:3)</PresentationFormat>
  <Paragraphs>906</Paragraphs>
  <Slides>36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Binary Worksheet</vt:lpstr>
      <vt:lpstr>WG11   Opening Report Snapshots  March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March 2013</vt:lpstr>
      <vt:lpstr>WG11 Task &amp; Study Group Officers – March 2013- ADJ</vt:lpstr>
      <vt:lpstr>WG11 Meeting Chairs – March 2013</vt:lpstr>
      <vt:lpstr>PowerPoint Presentation</vt:lpstr>
      <vt:lpstr>Current Membership Status - January</vt:lpstr>
      <vt:lpstr>Recent voting member history</vt:lpstr>
      <vt:lpstr>IEEE 802.11 Standards Pipeline</vt:lpstr>
      <vt:lpstr>IEEE 802.11 Revisions</vt:lpstr>
      <vt:lpstr>PowerPoint Presentation</vt:lpstr>
      <vt:lpstr>WG11 Editor Abstract / Agenda – Mar 2013 </vt:lpstr>
      <vt:lpstr>WNG SC – March 2013</vt:lpstr>
      <vt:lpstr>802.11 ARC – March, 2013</vt:lpstr>
      <vt:lpstr>IEEE 802.11 TGmc – Orlando March 2013</vt:lpstr>
      <vt:lpstr>IEEE 802.11ac – March 2013</vt:lpstr>
      <vt:lpstr>TGad – March 2013 Meeting Goals</vt:lpstr>
      <vt:lpstr>TGaf – Meeting Goals March 2013</vt:lpstr>
      <vt:lpstr>IEEE 802.11ah Snapshot March</vt:lpstr>
      <vt:lpstr>IEEE 802.11 FILS TGai – Orlando March 2013</vt:lpstr>
      <vt:lpstr>IEEE 802.11aj – March 2013</vt:lpstr>
      <vt:lpstr>Task Group 802.11ak    March 2013 Enhancements For Transit Links Within Bridged Networks</vt:lpstr>
      <vt:lpstr>IEEE 802.11aq – March 2013 Pre-Association Discovery</vt:lpstr>
      <vt:lpstr>IEEE 802 JTC1 SC – March 2013</vt:lpstr>
      <vt:lpstr>Regulatory Standing Committee  Meeting Goals March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2012</dc:title>
  <dc:creator>Bruce Kraemer</dc:creator>
  <cp:lastModifiedBy>Marvell</cp:lastModifiedBy>
  <cp:revision>2733</cp:revision>
  <cp:lastPrinted>2013-03-16T22:35:05Z</cp:lastPrinted>
  <dcterms:created xsi:type="dcterms:W3CDTF">1998-02-10T13:07:52Z</dcterms:created>
  <dcterms:modified xsi:type="dcterms:W3CDTF">2013-03-16T23:47:23Z</dcterms:modified>
</cp:coreProperties>
</file>