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0" r:id="rId5"/>
    <p:sldId id="261" r:id="rId6"/>
    <p:sldId id="262" r:id="rId7"/>
    <p:sldId id="273" r:id="rId8"/>
    <p:sldId id="263" r:id="rId9"/>
    <p:sldId id="274" r:id="rId10"/>
    <p:sldId id="264" r:id="rId11"/>
    <p:sldId id="265" r:id="rId12"/>
    <p:sldId id="266" r:id="rId13"/>
    <p:sldId id="276" r:id="rId14"/>
    <p:sldId id="275" r:id="rId15"/>
    <p:sldId id="267" r:id="rId16"/>
    <p:sldId id="259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2" y="-2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802.11-13/0141-01-00ak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802.11-13/0141-01-00ak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802.11-13/0141-01-00ak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802.11-13/0141-01-00ak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802.11-13/0141-01-00ak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11/13-0141-01-00ak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2/bz-nfinn-soln-station-subset-0113-v01.pdf" TargetMode="External"/><Relationship Id="rId4" Type="http://schemas.openxmlformats.org/officeDocument/2006/relationships/hyperlink" Target="https://mentor.ieee.org/802.11/dcn/12/11-12-1441-01-00ak-issues-list-for-p802-1qbz-p802-11ak-point-to-point-model.pptx" TargetMode="External"/><Relationship Id="rId5" Type="http://schemas.openxmlformats.org/officeDocument/2006/relationships/hyperlink" Target="http://www.ieee802.org/1/files/public/docs2012/bz-nfinn-soln-architecture-0113-v01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802.1Qbz–802.11ak Solutions:</a:t>
            </a:r>
            <a:br>
              <a:rPr lang="en-GB" dirty="0" smtClean="0"/>
            </a:br>
            <a:r>
              <a:rPr lang="en-GB" dirty="0" smtClean="0"/>
              <a:t>Station </a:t>
            </a:r>
            <a:r>
              <a:rPr lang="en-GB" dirty="0" err="1" smtClean="0"/>
              <a:t>Subsetting</a:t>
            </a:r>
            <a:r>
              <a:rPr lang="en-GB" dirty="0" smtClean="0"/>
              <a:t> Issue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534349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5" imgW="8255000" imgH="2400300" progId="Word.Document.8">
                  <p:embed/>
                </p:oleObj>
              </mc:Choice>
              <mc:Fallback>
                <p:oleObj name="Document" r:id="rId5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either alternative, 2 issues to settle: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 and its attached stations have to agree on what to use for the multicast Receiver (four-address alternative) or Receiver/Destination (A-MSDU alternative) addresses.</a:t>
            </a:r>
          </a:p>
          <a:p>
            <a:r>
              <a:rPr lang="en-US" dirty="0"/>
              <a:t>We have to make sure that existing non-AP stations will not do the wrong thing when they receive frames containing multicast Receiver addresses that are not the broadcast address.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01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multicast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47525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 is a protocol described in IEEE </a:t>
            </a:r>
            <a:r>
              <a:rPr lang="en-US" dirty="0" err="1"/>
              <a:t>Std</a:t>
            </a:r>
            <a:r>
              <a:rPr lang="en-US" dirty="0"/>
              <a:t> 802.1BR for distributing a mapping between multicast MAC addresses and a list of delivery ports (e.g. for non-AP stations S1, S2, …):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Distributing the vectors has problems with delays that are similar to the delay problems when distributing MAC address mappings in the proposal by </a:t>
            </a:r>
            <a:r>
              <a:rPr lang="en-US" dirty="0" err="1"/>
              <a:t>Zhuang</a:t>
            </a:r>
            <a:r>
              <a:rPr lang="en-US" dirty="0"/>
              <a:t> and Wang (document 12-1449).</a:t>
            </a:r>
          </a:p>
          <a:p>
            <a:r>
              <a:rPr lang="en-US" dirty="0" smtClean="0"/>
              <a:t>These problems can be minimized by suitable rules regarding what kinds of changes can be made to the vector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30228"/>
              </p:ext>
            </p:extLst>
          </p:nvPr>
        </p:nvGraphicFramePr>
        <p:xfrm>
          <a:off x="1066801" y="2557512"/>
          <a:ext cx="688957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484"/>
                <a:gridCol w="556733"/>
                <a:gridCol w="556733"/>
                <a:gridCol w="556733"/>
                <a:gridCol w="556733"/>
                <a:gridCol w="556733"/>
                <a:gridCol w="487142"/>
                <a:gridCol w="487142"/>
                <a:gridCol w="487142"/>
              </a:tblGrid>
              <a:tr h="351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51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01-80-C2-XX-00-01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51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01-80-C2-XX-00-05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51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01-80-C2-XX-00-12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51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31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non-AP 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easy solution, very similar to what is often done, today:</a:t>
            </a:r>
          </a:p>
          <a:p>
            <a:r>
              <a:rPr lang="en-US" dirty="0"/>
              <a:t>Non-AP stations that expect frames without a VLAN tag, and that do not understand multicast Receiver addresses, use different SSIDs, one per VLAN.</a:t>
            </a:r>
          </a:p>
          <a:p>
            <a:r>
              <a:rPr lang="en-US" dirty="0"/>
              <a:t>Non-AP stations that understand VLAN tags, but do not understand the new multicast Receiver addresses, can all go on one SSID, different from the above (but could use the above SSIDs.</a:t>
            </a:r>
          </a:p>
          <a:p>
            <a:r>
              <a:rPr lang="en-US" dirty="0"/>
              <a:t>New non-AP stations that understand multicast Receiver addresses, whether bridges or not, must go on one SSID, different from all of the above.</a:t>
            </a:r>
          </a:p>
          <a:p>
            <a:r>
              <a:rPr lang="en-US" dirty="0"/>
              <a:t>Some day, when all stations understand multicast Receiver addresses, only the last SSID is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866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Free Lunch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was mentioned in the architecture solutions deck (see references) that bridging makes no demands on an AP for behaviors not already exhibited by many APs.</a:t>
            </a:r>
          </a:p>
          <a:p>
            <a:r>
              <a:rPr lang="en-US" dirty="0"/>
              <a:t>The use of multicast Receiver addresses </a:t>
            </a:r>
            <a:r>
              <a:rPr lang="en-US" dirty="0">
                <a:solidFill>
                  <a:schemeClr val="accent6"/>
                </a:solidFill>
              </a:rPr>
              <a:t>does </a:t>
            </a:r>
            <a:r>
              <a:rPr lang="en-US" dirty="0"/>
              <a:t>introduce a new behavior.</a:t>
            </a:r>
          </a:p>
          <a:p>
            <a:r>
              <a:rPr lang="en-US" dirty="0"/>
              <a:t>Before, the AP used destination MAC address and VLAN ID to select the security association on which to transmit a frame.</a:t>
            </a:r>
          </a:p>
          <a:p>
            <a:r>
              <a:rPr lang="en-US" dirty="0"/>
              <a:t>Now, the AP must do the above, but must </a:t>
            </a:r>
            <a:r>
              <a:rPr lang="en-US" dirty="0">
                <a:solidFill>
                  <a:srgbClr val="652D89"/>
                </a:solidFill>
              </a:rPr>
              <a:t>also </a:t>
            </a:r>
            <a:r>
              <a:rPr lang="en-US" dirty="0"/>
              <a:t>use that information, plus the ingress port (security association ID), in order to select the Receiver MAC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132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Details: vector distribution rules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79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vector distribution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245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AP generates and maintains a list of addresses and distribution vectors as shown in the table, above.</a:t>
            </a:r>
          </a:p>
          <a:p>
            <a:r>
              <a:rPr lang="en-US" dirty="0"/>
              <a:t>Each non-AP station maintains only a vector with one bit per multicast Receiver address (they are all in a relatively small range), stating whether that station accepts frames with that address, or not.  Bits for unknown addresses are 0.  It does not bother to remember the vectors.</a:t>
            </a:r>
          </a:p>
          <a:p>
            <a:r>
              <a:rPr lang="en-US" dirty="0"/>
              <a:t>When a vector is created, changed, or deleted, the AP sends messages to update the stations as necessary, and retransmits as necessary, until all notified stations have acknowledged the update.</a:t>
            </a:r>
          </a:p>
          <a:p>
            <a:r>
              <a:rPr lang="en-US" dirty="0"/>
              <a:t>A vector can be used by the AP before the acknowledgements are received (or even before the notifications are sent), due to these rules:</a:t>
            </a:r>
          </a:p>
          <a:p>
            <a:pPr lvl="1"/>
            <a:r>
              <a:rPr lang="en-US" dirty="0"/>
              <a:t>A station can be added, but never removed, from an existing address’s vector.</a:t>
            </a:r>
          </a:p>
          <a:p>
            <a:pPr lvl="1"/>
            <a:r>
              <a:rPr lang="en-US" dirty="0"/>
              <a:t>A vector can be deleted, and after all ACKs are received, the address can be redefined with any value.</a:t>
            </a:r>
          </a:p>
          <a:p>
            <a:r>
              <a:rPr lang="en-US" dirty="0"/>
              <a:t>With these rules, when the vectors change, extra frames will likely be discarded, but none will be relayed when they should not be.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149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lnSpcReduction="10000"/>
          </a:bodyPr>
          <a:lstStyle/>
          <a:p>
            <a:r>
              <a:rPr lang="en-US" dirty="0"/>
              <a:t>This presentation is </a:t>
            </a:r>
            <a:r>
              <a:rPr lang="en-US" dirty="0" smtClean="0"/>
              <a:t>also available </a:t>
            </a:r>
            <a:r>
              <a:rPr lang="en-US" dirty="0"/>
              <a:t>at:</a:t>
            </a:r>
            <a:br>
              <a:rPr lang="en-US" dirty="0"/>
            </a:br>
            <a:r>
              <a:rPr lang="en-US" dirty="0" smtClean="0">
                <a:hlinkClick r:id="rId3"/>
              </a:rPr>
              <a:t>http://www.ieee802.org/1/files/public/docs2012/bz-nfinn-soln-station-subset-0113-v01.pdf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attempts to answer one of the questions raised by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>
                <a:hlinkClick r:id="rId4"/>
              </a:rPr>
              <a:t>https://mentor.ieee.org/802.11/dcn/12/11-12-1441-01-00ak-issues-list-for-p802-1qbz-p802-11ak-point-to-point-model.pptx</a:t>
            </a:r>
            <a:endParaRPr lang="en-US" dirty="0" smtClean="0"/>
          </a:p>
          <a:p>
            <a:r>
              <a:rPr lang="en-US" dirty="0" smtClean="0"/>
              <a:t>This presentation refers to </a:t>
            </a:r>
            <a:r>
              <a:rPr lang="en-US" dirty="0"/>
              <a:t>another in a series of solutions to issues, the one on architecture issues:</a:t>
            </a:r>
            <a:br>
              <a:rPr lang="en-US" dirty="0"/>
            </a:br>
            <a:r>
              <a:rPr lang="en-US" dirty="0">
                <a:hlinkClick r:id="rId5"/>
              </a:rPr>
              <a:t>http://www.ieee802.org/1/files/public/docs2012/bz-nfinn-soln-architecture-0113-v01.pdf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42158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solution is presents a mechanism using multicast Receiver Addresses to solve one of the problems, that of transmitting a frame to a subset of the stations attached to an Access Point, described in Document 11/12-1441-01 (Finn).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 smtClean="0"/>
              <a:t>Station Subset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3648"/>
            <a:ext cx="7770813" cy="4113213"/>
          </a:xfrm>
        </p:spPr>
        <p:txBody>
          <a:bodyPr/>
          <a:lstStyle/>
          <a:p>
            <a:r>
              <a:rPr lang="en-US" dirty="0"/>
              <a:t>AP sends the “same” multicast from X to stations behind station/bridges A through E.</a:t>
            </a:r>
          </a:p>
          <a:p>
            <a:r>
              <a:rPr lang="en-US" dirty="0"/>
              <a:t>But, tagging differences and VLAN translations result in three different resultant frames, and at least three transmissions: VID 6 (A and B), VID 7 (C), and untagged (D and E).</a:t>
            </a:r>
          </a:p>
          <a:p>
            <a:r>
              <a:rPr lang="en-US" dirty="0"/>
              <a:t>How do we send each one to the right subset of stations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4162458" y="4508078"/>
            <a:ext cx="73818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1800" b="1" dirty="0" smtClean="0">
                <a:solidFill>
                  <a:srgbClr val="000000"/>
                </a:solidFill>
              </a:rPr>
              <a:t>AP/B</a:t>
            </a:r>
            <a:endParaRPr lang="en-US" sz="1800" b="1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60"/>
          <p:cNvCxnSpPr>
            <a:cxnSpLocks noChangeShapeType="1"/>
            <a:stCxn id="19" idx="7"/>
          </p:cNvCxnSpPr>
          <p:nvPr/>
        </p:nvCxnSpPr>
        <p:spPr bwMode="auto">
          <a:xfrm flipV="1">
            <a:off x="3942344" y="4904953"/>
            <a:ext cx="339174" cy="48023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64"/>
          <p:cNvCxnSpPr>
            <a:cxnSpLocks noChangeShapeType="1"/>
            <a:endCxn id="7" idx="2"/>
          </p:cNvCxnSpPr>
          <p:nvPr/>
        </p:nvCxnSpPr>
        <p:spPr bwMode="auto">
          <a:xfrm flipH="1" flipV="1">
            <a:off x="4531551" y="4904953"/>
            <a:ext cx="194470" cy="40957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329018" y="5913016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76718" y="6093991"/>
            <a:ext cx="287338" cy="2873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121181" y="5662191"/>
            <a:ext cx="287337" cy="2873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900643" y="5924128"/>
            <a:ext cx="288925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000"/>
          </a:p>
        </p:txBody>
      </p:sp>
      <p:cxnSp>
        <p:nvCxnSpPr>
          <p:cNvPr id="14" name="Straight Connector 13"/>
          <p:cNvCxnSpPr>
            <a:cxnSpLocks noChangeShapeType="1"/>
            <a:endCxn id="10" idx="7"/>
          </p:cNvCxnSpPr>
          <p:nvPr/>
        </p:nvCxnSpPr>
        <p:spPr bwMode="auto">
          <a:xfrm rot="5400000">
            <a:off x="3484594" y="5673303"/>
            <a:ext cx="373062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9"/>
          <p:cNvCxnSpPr>
            <a:cxnSpLocks noChangeShapeType="1"/>
            <a:stCxn id="21" idx="3"/>
            <a:endCxn id="12" idx="7"/>
          </p:cNvCxnSpPr>
          <p:nvPr/>
        </p:nvCxnSpPr>
        <p:spPr bwMode="auto">
          <a:xfrm flipH="1">
            <a:off x="4366438" y="5561141"/>
            <a:ext cx="257198" cy="14313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1"/>
          <p:cNvCxnSpPr>
            <a:cxnSpLocks noChangeShapeType="1"/>
            <a:stCxn id="13" idx="1"/>
            <a:endCxn id="12" idx="5"/>
          </p:cNvCxnSpPr>
          <p:nvPr/>
        </p:nvCxnSpPr>
        <p:spPr bwMode="auto">
          <a:xfrm rot="16200000" flipV="1">
            <a:off x="4625212" y="5648697"/>
            <a:ext cx="60325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3"/>
          <p:cNvCxnSpPr>
            <a:cxnSpLocks noChangeShapeType="1"/>
            <a:stCxn id="12" idx="3"/>
            <a:endCxn id="11" idx="0"/>
          </p:cNvCxnSpPr>
          <p:nvPr/>
        </p:nvCxnSpPr>
        <p:spPr bwMode="auto">
          <a:xfrm rot="5400000">
            <a:off x="4048950" y="5980484"/>
            <a:ext cx="185738" cy="41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86"/>
          <p:cNvCxnSpPr>
            <a:cxnSpLocks noChangeShapeType="1"/>
            <a:stCxn id="13" idx="7"/>
          </p:cNvCxnSpPr>
          <p:nvPr/>
        </p:nvCxnSpPr>
        <p:spPr bwMode="auto">
          <a:xfrm flipV="1">
            <a:off x="5147256" y="5619329"/>
            <a:ext cx="139150" cy="34711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Oval 3"/>
          <p:cNvSpPr>
            <a:spLocks noChangeArrowheads="1"/>
          </p:cNvSpPr>
          <p:nvPr/>
        </p:nvSpPr>
        <p:spPr bwMode="auto">
          <a:xfrm>
            <a:off x="3695731" y="5343103"/>
            <a:ext cx="288925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3633818" y="5319291"/>
            <a:ext cx="288925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4581556" y="5314528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4519643" y="5290716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3" name="Straight Connector 31"/>
          <p:cNvCxnSpPr>
            <a:cxnSpLocks noChangeShapeType="1"/>
          </p:cNvCxnSpPr>
          <p:nvPr/>
        </p:nvCxnSpPr>
        <p:spPr bwMode="auto">
          <a:xfrm flipH="1">
            <a:off x="3920211" y="4857328"/>
            <a:ext cx="218432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32"/>
          <p:cNvCxnSpPr>
            <a:cxnSpLocks noChangeShapeType="1"/>
          </p:cNvCxnSpPr>
          <p:nvPr/>
        </p:nvCxnSpPr>
        <p:spPr bwMode="auto">
          <a:xfrm rot="16200000" flipH="1">
            <a:off x="4252943" y="4971628"/>
            <a:ext cx="457200" cy="76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64"/>
          <p:cNvCxnSpPr>
            <a:cxnSpLocks noChangeShapeType="1"/>
          </p:cNvCxnSpPr>
          <p:nvPr/>
        </p:nvCxnSpPr>
        <p:spPr bwMode="auto">
          <a:xfrm rot="16200000" flipV="1">
            <a:off x="4866512" y="4891459"/>
            <a:ext cx="377825" cy="461963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Oval 4"/>
          <p:cNvSpPr>
            <a:spLocks noChangeArrowheads="1"/>
          </p:cNvSpPr>
          <p:nvPr/>
        </p:nvSpPr>
        <p:spPr bwMode="auto">
          <a:xfrm>
            <a:off x="5146706" y="5314528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5084793" y="5290716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8" name="Straight Connector 13"/>
          <p:cNvCxnSpPr>
            <a:cxnSpLocks noChangeShapeType="1"/>
            <a:stCxn id="29" idx="3"/>
            <a:endCxn id="7" idx="0"/>
          </p:cNvCxnSpPr>
          <p:nvPr/>
        </p:nvCxnSpPr>
        <p:spPr bwMode="auto">
          <a:xfrm flipH="1">
            <a:off x="4531551" y="4265741"/>
            <a:ext cx="487372" cy="242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Oval 5"/>
          <p:cNvSpPr>
            <a:spLocks noChangeArrowheads="1"/>
          </p:cNvSpPr>
          <p:nvPr/>
        </p:nvSpPr>
        <p:spPr bwMode="auto">
          <a:xfrm>
            <a:off x="4976843" y="4019128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0" name="TextBox 65"/>
          <p:cNvSpPr txBox="1">
            <a:spLocks noChangeArrowheads="1"/>
          </p:cNvSpPr>
          <p:nvPr/>
        </p:nvSpPr>
        <p:spPr bwMode="auto">
          <a:xfrm>
            <a:off x="4959381" y="3974678"/>
            <a:ext cx="33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800"/>
              <a:t>X</a:t>
            </a:r>
          </a:p>
        </p:txBody>
      </p:sp>
      <p:cxnSp>
        <p:nvCxnSpPr>
          <p:cNvPr id="31" name="Straight Connector 66"/>
          <p:cNvCxnSpPr>
            <a:cxnSpLocks noChangeShapeType="1"/>
          </p:cNvCxnSpPr>
          <p:nvPr/>
        </p:nvCxnSpPr>
        <p:spPr bwMode="auto">
          <a:xfrm rot="10800000" flipV="1">
            <a:off x="4519643" y="4171528"/>
            <a:ext cx="381000" cy="2286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5727731" y="5327228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5665818" y="5303416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4" name="Straight Connector 64"/>
          <p:cNvCxnSpPr>
            <a:cxnSpLocks noChangeShapeType="1"/>
            <a:stCxn id="32" idx="1"/>
          </p:cNvCxnSpPr>
          <p:nvPr/>
        </p:nvCxnSpPr>
        <p:spPr bwMode="auto">
          <a:xfrm flipH="1" flipV="1">
            <a:off x="4900643" y="4904952"/>
            <a:ext cx="869168" cy="46458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2"/>
          <p:cNvCxnSpPr>
            <a:cxnSpLocks noChangeShapeType="1"/>
          </p:cNvCxnSpPr>
          <p:nvPr/>
        </p:nvCxnSpPr>
        <p:spPr bwMode="auto">
          <a:xfrm>
            <a:off x="4672043" y="4857328"/>
            <a:ext cx="373063" cy="433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2"/>
          <p:cNvCxnSpPr>
            <a:cxnSpLocks noChangeShapeType="1"/>
          </p:cNvCxnSpPr>
          <p:nvPr/>
        </p:nvCxnSpPr>
        <p:spPr bwMode="auto">
          <a:xfrm>
            <a:off x="4976843" y="4781127"/>
            <a:ext cx="581025" cy="30162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2209800" y="4173494"/>
            <a:ext cx="11688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tagged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with VID</a:t>
            </a:r>
            <a:br>
              <a:rPr lang="en-US" sz="2000" dirty="0" smtClean="0">
                <a:solidFill>
                  <a:srgbClr val="008000"/>
                </a:solidFill>
              </a:rPr>
            </a:br>
            <a:r>
              <a:rPr lang="en-US" sz="2000" dirty="0" smtClean="0">
                <a:solidFill>
                  <a:srgbClr val="008000"/>
                </a:solidFill>
              </a:rPr>
              <a:t>6 or 7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81668" y="4625553"/>
            <a:ext cx="1147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untagged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60"/>
          <p:cNvCxnSpPr>
            <a:cxnSpLocks noChangeShapeType="1"/>
            <a:stCxn id="42" idx="7"/>
            <a:endCxn id="7" idx="1"/>
          </p:cNvCxnSpPr>
          <p:nvPr/>
        </p:nvCxnSpPr>
        <p:spPr bwMode="auto">
          <a:xfrm flipV="1">
            <a:off x="3504194" y="4706516"/>
            <a:ext cx="658264" cy="29449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2890868" y="5528841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41" name="Straight Connector 13"/>
          <p:cNvCxnSpPr>
            <a:cxnSpLocks noChangeShapeType="1"/>
            <a:endCxn id="40" idx="7"/>
          </p:cNvCxnSpPr>
          <p:nvPr/>
        </p:nvCxnSpPr>
        <p:spPr bwMode="auto">
          <a:xfrm rot="5400000">
            <a:off x="3046444" y="5289128"/>
            <a:ext cx="373062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Oval 3"/>
          <p:cNvSpPr>
            <a:spLocks noChangeArrowheads="1"/>
          </p:cNvSpPr>
          <p:nvPr/>
        </p:nvSpPr>
        <p:spPr bwMode="auto">
          <a:xfrm>
            <a:off x="3257581" y="4958928"/>
            <a:ext cx="288925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3" name="Oval 3"/>
          <p:cNvSpPr>
            <a:spLocks noChangeArrowheads="1"/>
          </p:cNvSpPr>
          <p:nvPr/>
        </p:nvSpPr>
        <p:spPr bwMode="auto">
          <a:xfrm>
            <a:off x="3195668" y="4935116"/>
            <a:ext cx="288925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/>
              <a:t>A</a:t>
            </a:r>
          </a:p>
        </p:txBody>
      </p:sp>
      <p:cxnSp>
        <p:nvCxnSpPr>
          <p:cNvPr id="44" name="Straight Connector 31"/>
          <p:cNvCxnSpPr>
            <a:cxnSpLocks noChangeShapeType="1"/>
          </p:cNvCxnSpPr>
          <p:nvPr/>
        </p:nvCxnSpPr>
        <p:spPr bwMode="auto">
          <a:xfrm flipH="1">
            <a:off x="3482061" y="4625553"/>
            <a:ext cx="502595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3648874" y="432341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6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71612" y="4918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6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162458" y="509682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7</a:t>
            </a:r>
            <a:endParaRPr lang="en-US" b="1" dirty="0">
              <a:solidFill>
                <a:srgbClr val="008000"/>
              </a:solidFill>
            </a:endParaRPr>
          </a:p>
        </p:txBody>
      </p:sp>
      <p:cxnSp>
        <p:nvCxnSpPr>
          <p:cNvPr id="48" name="Straight Connector 32"/>
          <p:cNvCxnSpPr>
            <a:cxnSpLocks noChangeShapeType="1"/>
          </p:cNvCxnSpPr>
          <p:nvPr/>
        </p:nvCxnSpPr>
        <p:spPr bwMode="auto">
          <a:xfrm flipH="1">
            <a:off x="4806981" y="5817766"/>
            <a:ext cx="61912" cy="276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9626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1:</a:t>
            </a:r>
            <a:br>
              <a:rPr lang="en-US" dirty="0"/>
            </a:br>
            <a:r>
              <a:rPr lang="en-US" dirty="0"/>
              <a:t>Four address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528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1: Four address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6085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802.11 defines four addresses for every frame:</a:t>
            </a:r>
          </a:p>
          <a:p>
            <a:pPr lvl="1"/>
            <a:r>
              <a:rPr lang="en-US" b="1" dirty="0">
                <a:solidFill>
                  <a:srgbClr val="652D89"/>
                </a:solidFill>
              </a:rPr>
              <a:t>Receiver</a:t>
            </a:r>
            <a:r>
              <a:rPr lang="en-US" dirty="0">
                <a:solidFill>
                  <a:srgbClr val="652D89"/>
                </a:solidFill>
              </a:rPr>
              <a:t> </a:t>
            </a:r>
            <a:r>
              <a:rPr lang="en-US" dirty="0"/>
              <a:t>Address: Which station(s) (AP or non-AP) should receive frame.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Destination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Address: Destination address in original MAC service request.</a:t>
            </a:r>
          </a:p>
          <a:p>
            <a:pPr lvl="1"/>
            <a:r>
              <a:rPr lang="en-US" b="1" dirty="0">
                <a:solidFill>
                  <a:srgbClr val="0071A0"/>
                </a:solidFill>
              </a:rPr>
              <a:t>Source</a:t>
            </a:r>
            <a:r>
              <a:rPr lang="en-US" dirty="0"/>
              <a:t> Address: Source address in original MAC service request.</a:t>
            </a:r>
          </a:p>
          <a:p>
            <a:pPr lvl="1"/>
            <a:r>
              <a:rPr lang="en-US" b="1" dirty="0">
                <a:solidFill>
                  <a:schemeClr val="accent6"/>
                </a:solidFill>
              </a:rPr>
              <a:t>Transmitter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Address: Which station (AP or non-AP) that transmitted frame.</a:t>
            </a:r>
          </a:p>
          <a:p>
            <a:r>
              <a:rPr lang="en-US" dirty="0"/>
              <a:t>Typically, AP and non-AP stations use only three addresses per frame, by using formats that combine two addresses into a single 6-byte field:</a:t>
            </a:r>
          </a:p>
          <a:p>
            <a:pPr lvl="1"/>
            <a:r>
              <a:rPr lang="en-US" dirty="0"/>
              <a:t>UP TO AP: Receiver (the AP), Destination, Source = Transmitter (non-AP).</a:t>
            </a:r>
          </a:p>
          <a:p>
            <a:pPr lvl="1"/>
            <a:r>
              <a:rPr lang="en-US" dirty="0"/>
              <a:t>FROM AP: Receiver = Destination (non-AP), Source, Transmitter (the AP).</a:t>
            </a:r>
          </a:p>
          <a:p>
            <a:pPr lvl="1"/>
            <a:r>
              <a:rPr lang="en-US" dirty="0"/>
              <a:t>Which, of course, is the root of the “reflection” problem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17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use all four addresses!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652D89"/>
                </a:solidFill>
              </a:rPr>
              <a:t>If you simply use all four addresses for exactly the purpose described in 802.11, this problem can be solved.</a:t>
            </a:r>
          </a:p>
          <a:p>
            <a:r>
              <a:rPr lang="en-US" dirty="0"/>
              <a:t>The key is the definition of the Receiver address:</a:t>
            </a:r>
          </a:p>
          <a:p>
            <a:pPr lvl="1"/>
            <a:r>
              <a:rPr lang="en-US" b="1" dirty="0">
                <a:solidFill>
                  <a:srgbClr val="652D89"/>
                </a:solidFill>
              </a:rPr>
              <a:t>Receiver</a:t>
            </a:r>
            <a:r>
              <a:rPr lang="en-US" dirty="0">
                <a:solidFill>
                  <a:srgbClr val="652D89"/>
                </a:solidFill>
              </a:rPr>
              <a:t> </a:t>
            </a:r>
            <a:r>
              <a:rPr lang="en-US" dirty="0"/>
              <a:t>Address: Which station(s) should receive frame,</a:t>
            </a:r>
          </a:p>
          <a:p>
            <a:r>
              <a:rPr lang="en-US" dirty="0"/>
              <a:t>And to notice that the Receiver Address can be a </a:t>
            </a:r>
            <a:r>
              <a:rPr lang="en-US" dirty="0">
                <a:solidFill>
                  <a:srgbClr val="652D89"/>
                </a:solidFill>
              </a:rPr>
              <a:t>multicast address</a:t>
            </a:r>
            <a:r>
              <a:rPr lang="en-US" dirty="0"/>
              <a:t>.</a:t>
            </a:r>
          </a:p>
          <a:p>
            <a:r>
              <a:rPr lang="en-US" dirty="0"/>
              <a:t>Each non-AP (or AP) station attached to the transmitting AP “subscribes to” (accepts frames containing) some multicast Receiver Addresses (the right ones) and discards frames with other multicast Receiver Addresses (the wrong ones).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24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2:</a:t>
            </a:r>
            <a:br>
              <a:rPr lang="en-US" dirty="0"/>
            </a:br>
            <a:r>
              <a:rPr lang="en-US" dirty="0" smtClean="0"/>
              <a:t>802.11</a:t>
            </a:r>
            <a:r>
              <a:rPr lang="en-US" cap="none" dirty="0" smtClean="0"/>
              <a:t>n</a:t>
            </a:r>
            <a:r>
              <a:rPr lang="en-US" dirty="0" smtClean="0"/>
              <a:t>-</a:t>
            </a:r>
            <a:r>
              <a:rPr lang="en-US" dirty="0"/>
              <a:t>2009 A-MSDU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02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802.11n-2009 A-MSDU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A-MSDU described in 802.11n is a three-address frame (on the outside) that carries any number of encapsulated frames.</a:t>
            </a:r>
          </a:p>
          <a:p>
            <a:r>
              <a:rPr lang="en-US" dirty="0"/>
              <a:t>The encapsulated data frames’ Destination and Source addresses are internal to the frame, and not used in the outer three address fields.</a:t>
            </a:r>
          </a:p>
          <a:p>
            <a:r>
              <a:rPr lang="en-US" dirty="0"/>
              <a:t>The outer Source/Transmitter address can be used by a transmitting non-AP station bridge to discard reflections, using the Source address of the reflected frame, in exactly the same way it discards them, now.</a:t>
            </a:r>
          </a:p>
          <a:p>
            <a:r>
              <a:rPr lang="en-US" dirty="0"/>
              <a:t>The outer Destination and Receiver addresses are always the AP/Bridge on frames sent towards the AP, and the Destination/Receiver address on frames sent by the AP is a multicast address denoting some subset of the non-AP stations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895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Both alternatives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1144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274</TotalTime>
  <Words>1488</Words>
  <Application>Microsoft Macintosh PowerPoint</Application>
  <PresentationFormat>On-screen Show (4:3)</PresentationFormat>
  <Paragraphs>188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802-11-template</vt:lpstr>
      <vt:lpstr>Document</vt:lpstr>
      <vt:lpstr>802.1Qbz–802.11ak Solutions: Station Subsetting Issue</vt:lpstr>
      <vt:lpstr>Abstract</vt:lpstr>
      <vt:lpstr>Station Subset Problem</vt:lpstr>
      <vt:lpstr>Alternative 1: Four address format</vt:lpstr>
      <vt:lpstr>Alternative 1: Four address format</vt:lpstr>
      <vt:lpstr>Just use all four addresses!</vt:lpstr>
      <vt:lpstr>Alternative 2: 802.11n-2009 A-MSDU</vt:lpstr>
      <vt:lpstr>IEEE Std 802.11n-2009 A-MSDU</vt:lpstr>
      <vt:lpstr>Both alternatives</vt:lpstr>
      <vt:lpstr>For either alternative, 2 issues to settle:</vt:lpstr>
      <vt:lpstr>Receiver multicast addresses</vt:lpstr>
      <vt:lpstr>Old non-AP stations</vt:lpstr>
      <vt:lpstr>No Free Lunch</vt:lpstr>
      <vt:lpstr>Details: vector distribution rules</vt:lpstr>
      <vt:lpstr>Multicast vector distribution rules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34</cp:revision>
  <cp:lastPrinted>1601-01-01T00:00:00Z</cp:lastPrinted>
  <dcterms:created xsi:type="dcterms:W3CDTF">2010-02-15T12:38:41Z</dcterms:created>
  <dcterms:modified xsi:type="dcterms:W3CDTF">2013-01-17T16:16:14Z</dcterms:modified>
</cp:coreProperties>
</file>