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256" r:id="rId2"/>
    <p:sldId id="257" r:id="rId3"/>
    <p:sldId id="262" r:id="rId4"/>
    <p:sldId id="265" r:id="rId5"/>
    <p:sldId id="266" r:id="rId6"/>
    <p:sldId id="267" r:id="rId7"/>
    <p:sldId id="268" r:id="rId8"/>
    <p:sldId id="269" r:id="rId9"/>
    <p:sldId id="270" r:id="rId10"/>
    <p:sldId id="264" r:id="rId11"/>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872" y="-1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802.11-13/0139-00-00ak</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Month Year</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Norman Finn, Cisco Systems</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8221209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802.11-13/0139-00-00ak</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Month Year</a:t>
            </a:r>
            <a:endParaRPr lang="en-US"/>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smtClean="0"/>
              <a:t>Norman Finn, Cisco Systems</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3254147453"/>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802.11-13/0139-00-00ak</a:t>
            </a:r>
            <a:endParaRPr lang="en-US"/>
          </a:p>
        </p:txBody>
      </p:sp>
      <p:sp>
        <p:nvSpPr>
          <p:cNvPr id="5" name="Rectangle 3"/>
          <p:cNvSpPr>
            <a:spLocks noGrp="1" noChangeArrowheads="1"/>
          </p:cNvSpPr>
          <p:nvPr>
            <p:ph type="dt"/>
          </p:nvPr>
        </p:nvSpPr>
        <p:spPr>
          <a:ln/>
        </p:spPr>
        <p:txBody>
          <a:bodyPr/>
          <a:lstStyle/>
          <a:p>
            <a:r>
              <a:rPr lang="en-US" smtClean="0"/>
              <a:t>Month Year</a:t>
            </a:r>
            <a:endParaRPr lang="en-US"/>
          </a:p>
        </p:txBody>
      </p:sp>
      <p:sp>
        <p:nvSpPr>
          <p:cNvPr id="6" name="Rectangle 6"/>
          <p:cNvSpPr>
            <a:spLocks noGrp="1" noChangeArrowheads="1"/>
          </p:cNvSpPr>
          <p:nvPr>
            <p:ph type="ftr"/>
          </p:nvPr>
        </p:nvSpPr>
        <p:spPr>
          <a:ln/>
        </p:spPr>
        <p:txBody>
          <a:bodyPr/>
          <a:lstStyle/>
          <a:p>
            <a:r>
              <a:rPr lang="en-US" smtClean="0"/>
              <a:t>Norman Finn, Cisco Systems</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802.11-13/0139-00-00ak</a:t>
            </a:r>
            <a:endParaRPr lang="en-US"/>
          </a:p>
        </p:txBody>
      </p:sp>
      <p:sp>
        <p:nvSpPr>
          <p:cNvPr id="5" name="Rectangle 3"/>
          <p:cNvSpPr>
            <a:spLocks noGrp="1" noChangeArrowheads="1"/>
          </p:cNvSpPr>
          <p:nvPr>
            <p:ph type="dt"/>
          </p:nvPr>
        </p:nvSpPr>
        <p:spPr>
          <a:ln/>
        </p:spPr>
        <p:txBody>
          <a:bodyPr/>
          <a:lstStyle/>
          <a:p>
            <a:r>
              <a:rPr lang="en-US" smtClean="0"/>
              <a:t>Month Year</a:t>
            </a:r>
            <a:endParaRPr lang="en-US"/>
          </a:p>
        </p:txBody>
      </p:sp>
      <p:sp>
        <p:nvSpPr>
          <p:cNvPr id="6" name="Rectangle 6"/>
          <p:cNvSpPr>
            <a:spLocks noGrp="1" noChangeArrowheads="1"/>
          </p:cNvSpPr>
          <p:nvPr>
            <p:ph type="ftr"/>
          </p:nvPr>
        </p:nvSpPr>
        <p:spPr>
          <a:ln/>
        </p:spPr>
        <p:txBody>
          <a:bodyPr/>
          <a:lstStyle/>
          <a:p>
            <a:r>
              <a:rPr lang="en-US" smtClean="0"/>
              <a:t>Norman Finn, Cisco Systems</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802.11-13/0139-00-00ak</a:t>
            </a:r>
            <a:endParaRPr lang="en-US"/>
          </a:p>
        </p:txBody>
      </p:sp>
      <p:sp>
        <p:nvSpPr>
          <p:cNvPr id="5" name="Rectangle 3"/>
          <p:cNvSpPr>
            <a:spLocks noGrp="1" noChangeArrowheads="1"/>
          </p:cNvSpPr>
          <p:nvPr>
            <p:ph type="dt"/>
          </p:nvPr>
        </p:nvSpPr>
        <p:spPr>
          <a:ln/>
        </p:spPr>
        <p:txBody>
          <a:bodyPr/>
          <a:lstStyle/>
          <a:p>
            <a:r>
              <a:rPr lang="en-US" smtClean="0"/>
              <a:t>Month Year</a:t>
            </a:r>
            <a:endParaRPr lang="en-US"/>
          </a:p>
        </p:txBody>
      </p:sp>
      <p:sp>
        <p:nvSpPr>
          <p:cNvPr id="6" name="Rectangle 6"/>
          <p:cNvSpPr>
            <a:spLocks noGrp="1" noChangeArrowheads="1"/>
          </p:cNvSpPr>
          <p:nvPr>
            <p:ph type="ftr"/>
          </p:nvPr>
        </p:nvSpPr>
        <p:spPr>
          <a:ln/>
        </p:spPr>
        <p:txBody>
          <a:bodyPr/>
          <a:lstStyle/>
          <a:p>
            <a:r>
              <a:rPr lang="en-US" smtClean="0"/>
              <a:t>Norman Finn, Cisco Systems</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802.11-13/0139-00-00ak</a:t>
            </a:r>
            <a:endParaRPr lang="en-US"/>
          </a:p>
        </p:txBody>
      </p:sp>
      <p:sp>
        <p:nvSpPr>
          <p:cNvPr id="5" name="Rectangle 3"/>
          <p:cNvSpPr>
            <a:spLocks noGrp="1" noChangeArrowheads="1"/>
          </p:cNvSpPr>
          <p:nvPr>
            <p:ph type="dt"/>
          </p:nvPr>
        </p:nvSpPr>
        <p:spPr>
          <a:ln/>
        </p:spPr>
        <p:txBody>
          <a:bodyPr/>
          <a:lstStyle/>
          <a:p>
            <a:r>
              <a:rPr lang="en-US" smtClean="0"/>
              <a:t>Month Year</a:t>
            </a:r>
            <a:endParaRPr lang="en-US"/>
          </a:p>
        </p:txBody>
      </p:sp>
      <p:sp>
        <p:nvSpPr>
          <p:cNvPr id="6" name="Rectangle 6"/>
          <p:cNvSpPr>
            <a:spLocks noGrp="1" noChangeArrowheads="1"/>
          </p:cNvSpPr>
          <p:nvPr>
            <p:ph type="ftr"/>
          </p:nvPr>
        </p:nvSpPr>
        <p:spPr>
          <a:ln/>
        </p:spPr>
        <p:txBody>
          <a:bodyPr/>
          <a:lstStyle/>
          <a:p>
            <a:r>
              <a:rPr lang="en-US" smtClean="0"/>
              <a:t>Norman Finn, Cisco Systems</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10</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Jan 2013</a:t>
            </a:r>
            <a:endParaRPr lang="en-GB"/>
          </a:p>
        </p:txBody>
      </p:sp>
      <p:sp>
        <p:nvSpPr>
          <p:cNvPr id="5" name="Footer Placeholder 4"/>
          <p:cNvSpPr>
            <a:spLocks noGrp="1"/>
          </p:cNvSpPr>
          <p:nvPr>
            <p:ph type="ftr" idx="11"/>
          </p:nvPr>
        </p:nvSpPr>
        <p:spPr/>
        <p:txBody>
          <a:bodyPr/>
          <a:lstStyle>
            <a:lvl1pPr>
              <a:defRPr/>
            </a:lvl1pPr>
          </a:lstStyle>
          <a:p>
            <a:r>
              <a:rPr lang="en-GB" smtClean="0"/>
              <a:t>Norman Finn, Cisco Systems</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Norman Finn, Cisco Systems</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Jan 2013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Jan 2013</a:t>
            </a:r>
            <a:endParaRPr lang="en-GB"/>
          </a:p>
        </p:txBody>
      </p:sp>
      <p:sp>
        <p:nvSpPr>
          <p:cNvPr id="5" name="Footer Placeholder 4"/>
          <p:cNvSpPr>
            <a:spLocks noGrp="1"/>
          </p:cNvSpPr>
          <p:nvPr>
            <p:ph type="ftr" idx="11"/>
          </p:nvPr>
        </p:nvSpPr>
        <p:spPr/>
        <p:txBody>
          <a:bodyPr/>
          <a:lstStyle>
            <a:lvl1pPr>
              <a:defRPr/>
            </a:lvl1pPr>
          </a:lstStyle>
          <a:p>
            <a:r>
              <a:rPr lang="en-GB" smtClean="0"/>
              <a:t>Norman Finn, Cisco Systems</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Jan 2013</a:t>
            </a:r>
            <a:endParaRPr lang="en-GB"/>
          </a:p>
        </p:txBody>
      </p:sp>
      <p:sp>
        <p:nvSpPr>
          <p:cNvPr id="6" name="Footer Placeholder 5"/>
          <p:cNvSpPr>
            <a:spLocks noGrp="1"/>
          </p:cNvSpPr>
          <p:nvPr>
            <p:ph type="ftr" idx="11"/>
          </p:nvPr>
        </p:nvSpPr>
        <p:spPr/>
        <p:txBody>
          <a:bodyPr/>
          <a:lstStyle>
            <a:lvl1pPr>
              <a:defRPr/>
            </a:lvl1pPr>
          </a:lstStyle>
          <a:p>
            <a:r>
              <a:rPr lang="en-GB" smtClean="0"/>
              <a:t>Norman Finn, Cisco Systems</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Jan 2013</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smtClean="0"/>
              <a:t>Norman Finn, Cisco Systems</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Jan 2013</a:t>
            </a:r>
            <a:endParaRPr lang="en-GB"/>
          </a:p>
        </p:txBody>
      </p:sp>
      <p:sp>
        <p:nvSpPr>
          <p:cNvPr id="4" name="Footer Placeholder 3"/>
          <p:cNvSpPr>
            <a:spLocks noGrp="1"/>
          </p:cNvSpPr>
          <p:nvPr>
            <p:ph type="ftr" idx="11"/>
          </p:nvPr>
        </p:nvSpPr>
        <p:spPr/>
        <p:txBody>
          <a:bodyPr/>
          <a:lstStyle>
            <a:lvl1pPr>
              <a:defRPr/>
            </a:lvl1pPr>
          </a:lstStyle>
          <a:p>
            <a:r>
              <a:rPr lang="en-GB" smtClean="0"/>
              <a:t>Norman Finn, Cisco Systems</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Jan 2013</a:t>
            </a:r>
            <a:endParaRPr lang="en-GB"/>
          </a:p>
        </p:txBody>
      </p:sp>
      <p:sp>
        <p:nvSpPr>
          <p:cNvPr id="3" name="Footer Placeholder 2"/>
          <p:cNvSpPr>
            <a:spLocks noGrp="1"/>
          </p:cNvSpPr>
          <p:nvPr>
            <p:ph type="ftr" idx="11"/>
          </p:nvPr>
        </p:nvSpPr>
        <p:spPr/>
        <p:txBody>
          <a:bodyPr/>
          <a:lstStyle>
            <a:lvl1pPr>
              <a:defRPr/>
            </a:lvl1pPr>
          </a:lstStyle>
          <a:p>
            <a:r>
              <a:rPr lang="en-GB" smtClean="0"/>
              <a:t>Norman Finn, Cisco Systems</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Jan 2013</a:t>
            </a:r>
            <a:endParaRPr lang="en-GB"/>
          </a:p>
        </p:txBody>
      </p:sp>
      <p:sp>
        <p:nvSpPr>
          <p:cNvPr id="5" name="Footer Placeholder 4"/>
          <p:cNvSpPr>
            <a:spLocks noGrp="1"/>
          </p:cNvSpPr>
          <p:nvPr>
            <p:ph type="ftr" idx="11"/>
          </p:nvPr>
        </p:nvSpPr>
        <p:spPr/>
        <p:txBody>
          <a:bodyPr/>
          <a:lstStyle>
            <a:lvl1pPr>
              <a:defRPr/>
            </a:lvl1pPr>
          </a:lstStyle>
          <a:p>
            <a:r>
              <a:rPr lang="en-GB" smtClean="0"/>
              <a:t>Norman Finn, Cisco Systems</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Jan 2013</a:t>
            </a:r>
            <a:endParaRPr lang="en-GB"/>
          </a:p>
        </p:txBody>
      </p:sp>
      <p:sp>
        <p:nvSpPr>
          <p:cNvPr id="5" name="Footer Placeholder 4"/>
          <p:cNvSpPr>
            <a:spLocks noGrp="1"/>
          </p:cNvSpPr>
          <p:nvPr>
            <p:ph type="ftr" idx="11"/>
          </p:nvPr>
        </p:nvSpPr>
        <p:spPr/>
        <p:txBody>
          <a:bodyPr/>
          <a:lstStyle>
            <a:lvl1pPr>
              <a:defRPr/>
            </a:lvl1pPr>
          </a:lstStyle>
          <a:p>
            <a:r>
              <a:rPr lang="en-GB" smtClean="0"/>
              <a:t>Norman Finn, Cisco Systems</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normAutofit/>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Jan 2013</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Norman Finn, Cisco Systems</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11/13-0139-00-00ak</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Word_97_-_2004_Document1.doc"/><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ieee802.org/1/files/public/docs2012/bz-nfinn-soln-architecture-0113-v01.pdf" TargetMode="External"/><Relationship Id="rId4" Type="http://schemas.openxmlformats.org/officeDocument/2006/relationships/hyperlink" Target="https://mentor.ieee.org/802.11/dcn/12/11-12-1441-01-00ak-issues-list-for-p802-1qbz-p802-11ak-point-to-point-model.pptx"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smtClean="0"/>
              <a:t>Jan 2013</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Norman Finn, Cisco Systems</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802.1Qbz–802.11ak Solutions:</a:t>
            </a:r>
            <a:br>
              <a:rPr lang="en-GB" dirty="0" smtClean="0"/>
            </a:br>
            <a:r>
              <a:rPr lang="en-GB" dirty="0" smtClean="0"/>
              <a:t>Architecture Issue</a:t>
            </a:r>
            <a:endParaRPr lang="en-GB" dirty="0"/>
          </a:p>
        </p:txBody>
      </p:sp>
      <p:sp>
        <p:nvSpPr>
          <p:cNvPr id="3074" name="Rectangle 2"/>
          <p:cNvSpPr>
            <a:spLocks noGrp="1" noChangeArrowheads="1"/>
          </p:cNvSpPr>
          <p:nvPr>
            <p:ph type="body" idx="1"/>
          </p:nvPr>
        </p:nvSpPr>
        <p:spPr>
          <a:xfrm>
            <a:off x="685800" y="1807989"/>
            <a:ext cx="7772400" cy="396875"/>
          </a:xfrm>
          <a:ln/>
        </p:spPr>
        <p:txBody>
          <a:bodyPr>
            <a:normAutofit lnSpcReduction="10000"/>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2013</a:t>
            </a:r>
            <a:r>
              <a:rPr lang="en-GB" sz="2000" b="0" dirty="0" smtClean="0"/>
              <a:t>-01-16</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655534349"/>
              </p:ext>
            </p:extLst>
          </p:nvPr>
        </p:nvGraphicFramePr>
        <p:xfrm>
          <a:off x="508000" y="2346325"/>
          <a:ext cx="8156575" cy="2365375"/>
        </p:xfrm>
        <a:graphic>
          <a:graphicData uri="http://schemas.openxmlformats.org/presentationml/2006/ole">
            <mc:AlternateContent xmlns:mc="http://schemas.openxmlformats.org/markup-compatibility/2006">
              <mc:Choice xmlns:v="urn:schemas-microsoft-com:vml" Requires="v">
                <p:oleObj spid="_x0000_s3083" name="Document" r:id="rId4" imgW="8255000" imgH="2400300" progId="Word.Document.8">
                  <p:embed/>
                </p:oleObj>
              </mc:Choice>
              <mc:Fallback>
                <p:oleObj name="Document" r:id="rId4" imgW="8255000" imgH="2400300" progId="Word.Document.8">
                  <p:embed/>
                  <p:pic>
                    <p:nvPicPr>
                      <p:cNvPr id="0" name="Picture 3"/>
                      <p:cNvPicPr>
                        <a:picLocks noChangeAspect="1" noChangeArrowheads="1"/>
                      </p:cNvPicPr>
                      <p:nvPr/>
                    </p:nvPicPr>
                    <p:blipFill>
                      <a:blip r:embed="rId5"/>
                      <a:srcRect/>
                      <a:stretch>
                        <a:fillRect/>
                      </a:stretch>
                    </p:blipFill>
                    <p:spPr bwMode="auto">
                      <a:xfrm>
                        <a:off x="508000" y="2346325"/>
                        <a:ext cx="8156575" cy="23653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Jan 2013</a:t>
            </a:r>
            <a:endParaRPr lang="en-GB"/>
          </a:p>
        </p:txBody>
      </p:sp>
      <p:sp>
        <p:nvSpPr>
          <p:cNvPr id="5" name="Footer Placeholder 4"/>
          <p:cNvSpPr>
            <a:spLocks noGrp="1"/>
          </p:cNvSpPr>
          <p:nvPr>
            <p:ph type="ftr" idx="14"/>
          </p:nvPr>
        </p:nvSpPr>
        <p:spPr>
          <a:xfrm>
            <a:off x="6215074" y="6475413"/>
            <a:ext cx="2327264" cy="180975"/>
          </a:xfrm>
        </p:spPr>
        <p:txBody>
          <a:bodyPr/>
          <a:lstStyle/>
          <a:p>
            <a:r>
              <a:rPr lang="en-GB" smtClean="0"/>
              <a:t>Norman Finn, Cisco Systems</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10</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type="body" idx="1"/>
          </p:nvPr>
        </p:nvSpPr>
        <p:spPr>
          <a:xfrm>
            <a:off x="685800" y="1981200"/>
            <a:ext cx="7772400" cy="4208463"/>
          </a:xfrm>
          <a:ln/>
        </p:spPr>
        <p:txBody>
          <a:bodyPr/>
          <a:lstStyle/>
          <a:p>
            <a:r>
              <a:rPr lang="en-US" dirty="0"/>
              <a:t>This presentation is </a:t>
            </a:r>
            <a:r>
              <a:rPr lang="en-US" dirty="0" smtClean="0"/>
              <a:t>also available </a:t>
            </a:r>
            <a:r>
              <a:rPr lang="en-US" dirty="0"/>
              <a:t>at:</a:t>
            </a:r>
            <a:br>
              <a:rPr lang="en-US" dirty="0"/>
            </a:br>
            <a:r>
              <a:rPr lang="en-US" dirty="0">
                <a:hlinkClick r:id="rId3"/>
              </a:rPr>
              <a:t>http://www.ieee802.org/1/files/public/docs2012/bz-nfinn-soln-architecture-0113-v01.pdf</a:t>
            </a:r>
            <a:endParaRPr lang="en-US" dirty="0"/>
          </a:p>
          <a:p>
            <a:r>
              <a:rPr lang="en-US" dirty="0"/>
              <a:t>It attempts to answer one of the questions raised by</a:t>
            </a:r>
            <a:r>
              <a:rPr lang="en-US" dirty="0" smtClean="0"/>
              <a:t>:</a:t>
            </a:r>
            <a:r>
              <a:rPr lang="en-US" dirty="0"/>
              <a:t> </a:t>
            </a:r>
            <a:r>
              <a:rPr lang="en-US" dirty="0" smtClean="0">
                <a:hlinkClick r:id="rId4"/>
              </a:rPr>
              <a:t>https://mentor.ieee.org/802.11/dcn/12/11-12-1441-01-00ak-issues-list-for-p802-1qbz-p802-11ak-point-to-point-model.pptx</a:t>
            </a:r>
            <a:endParaRPr lang="en-US"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smtClean="0"/>
              <a:t>Jan 2013</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smtClean="0"/>
              <a:t>Norman Finn, Cisco Systems</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A solution is presented for one problem, the architecture problem, described in Document 11/12-1441-01 (Finn).  The differences between the 802.1Q architecture and the 802.11 architecture do not seem to be an obstacle to the successful completion of P802.1Qbz or P802.11ak.</a:t>
            </a:r>
            <a:endParaRPr lang="en-GB"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Jan 2013</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Norman Finn, Cisco Systems</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pic>
        <p:nvPicPr>
          <p:cNvPr id="7" name="Picture 6"/>
          <p:cNvPicPr>
            <a:picLocks noChangeAspect="1"/>
          </p:cNvPicPr>
          <p:nvPr/>
        </p:nvPicPr>
        <p:blipFill>
          <a:blip r:embed="rId3"/>
          <a:stretch>
            <a:fillRect/>
          </a:stretch>
        </p:blipFill>
        <p:spPr>
          <a:xfrm>
            <a:off x="1143000" y="1066799"/>
            <a:ext cx="7098975" cy="5715001"/>
          </a:xfrm>
          <a:prstGeom prst="rect">
            <a:avLst/>
          </a:prstGeom>
        </p:spPr>
      </p:pic>
      <p:sp>
        <p:nvSpPr>
          <p:cNvPr id="9217" name="Rectangle 1"/>
          <p:cNvSpPr>
            <a:spLocks noGrp="1" noChangeArrowheads="1"/>
          </p:cNvSpPr>
          <p:nvPr>
            <p:ph type="title"/>
          </p:nvPr>
        </p:nvSpPr>
        <p:spPr>
          <a:xfrm>
            <a:off x="685800" y="260648"/>
            <a:ext cx="7772400" cy="1160462"/>
          </a:xfrm>
          <a:ln/>
        </p:spPr>
        <p:txBody>
          <a:bodyPr lIns="90000" tIns="46800" rIns="90000" bIns="46800"/>
          <a:lstStyle/>
          <a:p>
            <a:r>
              <a:rPr lang="en-US" sz="3600" b="0" kern="1200" dirty="0" smtClean="0">
                <a:solidFill>
                  <a:schemeClr val="tx1"/>
                </a:solidFill>
              </a:rPr>
              <a:t>IEEE </a:t>
            </a:r>
            <a:r>
              <a:rPr lang="en-US" sz="3600" b="0" kern="1200" dirty="0" err="1" smtClean="0">
                <a:solidFill>
                  <a:schemeClr val="tx1"/>
                </a:solidFill>
              </a:rPr>
              <a:t>Std</a:t>
            </a:r>
            <a:r>
              <a:rPr lang="en-US" sz="3600" b="0" kern="1200" dirty="0" smtClean="0">
                <a:solidFill>
                  <a:schemeClr val="tx1"/>
                </a:solidFill>
              </a:rPr>
              <a:t> 802.1Q-2011 Figure 8-2</a:t>
            </a:r>
            <a:endParaRPr lang="en-US" dirty="0">
              <a:solidFill>
                <a:schemeClr val="tx1"/>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Footer Placeholder 4"/>
          <p:cNvSpPr>
            <a:spLocks noGrp="1"/>
          </p:cNvSpPr>
          <p:nvPr>
            <p:ph type="ftr" idx="14"/>
          </p:nvPr>
        </p:nvSpPr>
        <p:spPr/>
        <p:txBody>
          <a:bodyPr/>
          <a:lstStyle/>
          <a:p>
            <a:r>
              <a:rPr lang="en-GB" smtClean="0"/>
              <a:t>Norman Finn, Cisco Systems</a:t>
            </a:r>
            <a:endParaRPr lang="en-GB" dirty="0"/>
          </a:p>
        </p:txBody>
      </p:sp>
      <p:sp>
        <p:nvSpPr>
          <p:cNvPr id="6" name="Date Placeholder 5"/>
          <p:cNvSpPr>
            <a:spLocks noGrp="1"/>
          </p:cNvSpPr>
          <p:nvPr>
            <p:ph type="dt" idx="15"/>
          </p:nvPr>
        </p:nvSpPr>
        <p:spPr/>
        <p:txBody>
          <a:bodyPr/>
          <a:lstStyle/>
          <a:p>
            <a:r>
              <a:rPr lang="en-US" smtClean="0"/>
              <a:t>Jan 2013</a:t>
            </a:r>
            <a:endParaRPr lang="en-GB" dirty="0"/>
          </a:p>
        </p:txBody>
      </p:sp>
      <p:pic>
        <p:nvPicPr>
          <p:cNvPr id="7" name="Picture 6"/>
          <p:cNvPicPr>
            <a:picLocks noChangeAspect="1"/>
          </p:cNvPicPr>
          <p:nvPr/>
        </p:nvPicPr>
        <p:blipFill>
          <a:blip r:embed="rId2"/>
          <a:stretch>
            <a:fillRect/>
          </a:stretch>
        </p:blipFill>
        <p:spPr>
          <a:xfrm>
            <a:off x="1602317" y="914400"/>
            <a:ext cx="5408083" cy="5867400"/>
          </a:xfrm>
          <a:prstGeom prst="rect">
            <a:avLst/>
          </a:prstGeom>
        </p:spPr>
      </p:pic>
      <p:sp>
        <p:nvSpPr>
          <p:cNvPr id="8" name="TextBox 7"/>
          <p:cNvSpPr txBox="1"/>
          <p:nvPr/>
        </p:nvSpPr>
        <p:spPr>
          <a:xfrm>
            <a:off x="3048000" y="3276600"/>
            <a:ext cx="2431124" cy="1200328"/>
          </a:xfrm>
          <a:prstGeom prst="rect">
            <a:avLst/>
          </a:prstGeom>
          <a:noFill/>
        </p:spPr>
        <p:txBody>
          <a:bodyPr wrap="none" rtlCol="0">
            <a:spAutoFit/>
          </a:bodyPr>
          <a:lstStyle/>
          <a:p>
            <a:r>
              <a:rPr lang="en-US" sz="2400" b="1" dirty="0" smtClean="0">
                <a:solidFill>
                  <a:srgbClr val="000000"/>
                </a:solidFill>
              </a:rPr>
              <a:t>What exactly are</a:t>
            </a:r>
            <a:br>
              <a:rPr lang="en-US" sz="2400" b="1" dirty="0" smtClean="0">
                <a:solidFill>
                  <a:srgbClr val="000000"/>
                </a:solidFill>
              </a:rPr>
            </a:br>
            <a:r>
              <a:rPr lang="en-US" sz="2400" b="1" dirty="0" smtClean="0">
                <a:solidFill>
                  <a:srgbClr val="000000"/>
                </a:solidFill>
              </a:rPr>
              <a:t>these unlabeled</a:t>
            </a:r>
            <a:br>
              <a:rPr lang="en-US" sz="2400" b="1" dirty="0" smtClean="0">
                <a:solidFill>
                  <a:srgbClr val="000000"/>
                </a:solidFill>
              </a:rPr>
            </a:br>
            <a:r>
              <a:rPr lang="en-US" sz="2400" b="1" dirty="0" smtClean="0">
                <a:solidFill>
                  <a:srgbClr val="000000"/>
                </a:solidFill>
              </a:rPr>
              <a:t>boxes?</a:t>
            </a:r>
            <a:endParaRPr lang="en-US" sz="2400" b="1" dirty="0">
              <a:solidFill>
                <a:srgbClr val="000000"/>
              </a:solidFill>
            </a:endParaRPr>
          </a:p>
        </p:txBody>
      </p:sp>
      <p:cxnSp>
        <p:nvCxnSpPr>
          <p:cNvPr id="9" name="Straight Arrow Connector 8"/>
          <p:cNvCxnSpPr/>
          <p:nvPr/>
        </p:nvCxnSpPr>
        <p:spPr>
          <a:xfrm flipH="1" flipV="1">
            <a:off x="2478617" y="2133600"/>
            <a:ext cx="1255183" cy="1143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5029200" y="2286000"/>
            <a:ext cx="1143000"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5800" y="216247"/>
            <a:ext cx="7770813" cy="1065213"/>
          </a:xfrm>
        </p:spPr>
        <p:txBody>
          <a:bodyPr/>
          <a:lstStyle/>
          <a:p>
            <a:r>
              <a:rPr lang="en-US" dirty="0"/>
              <a:t>IEEE </a:t>
            </a:r>
            <a:r>
              <a:rPr lang="en-US" dirty="0" err="1"/>
              <a:t>Std</a:t>
            </a:r>
            <a:r>
              <a:rPr lang="en-US" dirty="0"/>
              <a:t> 802.11-2011 Figure 5-1</a:t>
            </a:r>
          </a:p>
        </p:txBody>
      </p:sp>
    </p:spTree>
    <p:extLst>
      <p:ext uri="{BB962C8B-B14F-4D97-AF65-F5344CB8AC3E}">
        <p14:creationId xmlns:p14="http://schemas.microsoft.com/office/powerpoint/2010/main" val="25502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a:off x="2195736" y="1340768"/>
            <a:ext cx="1800200" cy="25922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stretch>
            <a:fillRect/>
          </a:stretch>
        </p:blipFill>
        <p:spPr>
          <a:xfrm>
            <a:off x="152400" y="2711151"/>
            <a:ext cx="8991600" cy="3622209"/>
          </a:xfrm>
          <a:prstGeom prst="rect">
            <a:avLst/>
          </a:prstGeom>
        </p:spPr>
      </p:pic>
      <p:pic>
        <p:nvPicPr>
          <p:cNvPr id="9" name="Picture 8"/>
          <p:cNvPicPr>
            <a:picLocks noChangeAspect="1"/>
          </p:cNvPicPr>
          <p:nvPr/>
        </p:nvPicPr>
        <p:blipFill>
          <a:blip r:embed="rId3"/>
          <a:stretch>
            <a:fillRect/>
          </a:stretch>
        </p:blipFill>
        <p:spPr>
          <a:xfrm>
            <a:off x="143130" y="6274079"/>
            <a:ext cx="222251" cy="323273"/>
          </a:xfrm>
          <a:prstGeom prst="rect">
            <a:avLst/>
          </a:prstGeom>
        </p:spPr>
      </p:pic>
      <p:pic>
        <p:nvPicPr>
          <p:cNvPr id="10" name="Picture 9"/>
          <p:cNvPicPr>
            <a:picLocks noChangeAspect="1"/>
          </p:cNvPicPr>
          <p:nvPr/>
        </p:nvPicPr>
        <p:blipFill>
          <a:blip r:embed="rId4"/>
          <a:stretch>
            <a:fillRect/>
          </a:stretch>
        </p:blipFill>
        <p:spPr>
          <a:xfrm>
            <a:off x="0" y="4082752"/>
            <a:ext cx="215900" cy="1899920"/>
          </a:xfrm>
          <a:prstGeom prst="rect">
            <a:avLst/>
          </a:prstGeom>
        </p:spPr>
      </p:pic>
      <p:pic>
        <p:nvPicPr>
          <p:cNvPr id="11" name="Picture 10"/>
          <p:cNvPicPr>
            <a:picLocks noChangeAspect="1"/>
          </p:cNvPicPr>
          <p:nvPr/>
        </p:nvPicPr>
        <p:blipFill>
          <a:blip r:embed="rId5"/>
          <a:stretch>
            <a:fillRect/>
          </a:stretch>
        </p:blipFill>
        <p:spPr>
          <a:xfrm>
            <a:off x="8818563" y="3930352"/>
            <a:ext cx="215900" cy="1727200"/>
          </a:xfrm>
          <a:prstGeom prst="rect">
            <a:avLst/>
          </a:prstGeom>
        </p:spPr>
      </p:pic>
      <p:sp>
        <p:nvSpPr>
          <p:cNvPr id="12" name="Oval 11"/>
          <p:cNvSpPr/>
          <p:nvPr/>
        </p:nvSpPr>
        <p:spPr>
          <a:xfrm>
            <a:off x="6934200" y="4387552"/>
            <a:ext cx="304800" cy="304800"/>
          </a:xfrm>
          <a:prstGeom prst="ellipse">
            <a:avLst/>
          </a:prstGeom>
          <a:noFill/>
          <a:ln w="38100" cmpd="sng">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Oval 12"/>
          <p:cNvSpPr/>
          <p:nvPr/>
        </p:nvSpPr>
        <p:spPr>
          <a:xfrm>
            <a:off x="2133600" y="4602787"/>
            <a:ext cx="304800" cy="304800"/>
          </a:xfrm>
          <a:prstGeom prst="ellipse">
            <a:avLst/>
          </a:prstGeom>
          <a:noFill/>
          <a:ln w="38100" cmpd="sng">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685800" y="260648"/>
            <a:ext cx="7770813" cy="1065213"/>
          </a:xfrm>
        </p:spPr>
        <p:txBody>
          <a:bodyPr/>
          <a:lstStyle/>
          <a:p>
            <a:r>
              <a:rPr lang="en-US" dirty="0"/>
              <a:t>Is .11ad Fig 5-2 a “baggy pants”? Or not?</a:t>
            </a:r>
          </a:p>
        </p:txBody>
      </p:sp>
      <p:sp>
        <p:nvSpPr>
          <p:cNvPr id="3" name="Content Placeholder 2"/>
          <p:cNvSpPr>
            <a:spLocks noGrp="1"/>
          </p:cNvSpPr>
          <p:nvPr>
            <p:ph idx="1"/>
          </p:nvPr>
        </p:nvSpPr>
        <p:spPr>
          <a:xfrm>
            <a:off x="685800" y="980728"/>
            <a:ext cx="7770813" cy="4113213"/>
          </a:xfrm>
        </p:spPr>
        <p:txBody>
          <a:bodyPr/>
          <a:lstStyle/>
          <a:p>
            <a:r>
              <a:rPr lang="en-US" dirty="0"/>
              <a:t>This arrow shows a flow from AP through 802.1 relay back to AP.  An 802.1 relay cannot do this unless it sees different stations as different ports.  Arrow makes no sense if this is not baggy pants.</a:t>
            </a:r>
          </a:p>
          <a:p>
            <a:r>
              <a:rPr lang="en-US" dirty="0"/>
              <a:t>Also, without mesh, 802.1 is the only relay for an RSNA AP.</a:t>
            </a:r>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Footer Placeholder 4"/>
          <p:cNvSpPr>
            <a:spLocks noGrp="1"/>
          </p:cNvSpPr>
          <p:nvPr>
            <p:ph type="ftr" idx="14"/>
          </p:nvPr>
        </p:nvSpPr>
        <p:spPr/>
        <p:txBody>
          <a:bodyPr/>
          <a:lstStyle/>
          <a:p>
            <a:r>
              <a:rPr lang="en-GB" smtClean="0"/>
              <a:t>Norman Finn, Cisco Systems</a:t>
            </a:r>
            <a:endParaRPr lang="en-GB" dirty="0"/>
          </a:p>
        </p:txBody>
      </p:sp>
      <p:sp>
        <p:nvSpPr>
          <p:cNvPr id="6" name="Date Placeholder 5"/>
          <p:cNvSpPr>
            <a:spLocks noGrp="1"/>
          </p:cNvSpPr>
          <p:nvPr>
            <p:ph type="dt" idx="15"/>
          </p:nvPr>
        </p:nvSpPr>
        <p:spPr/>
        <p:txBody>
          <a:bodyPr/>
          <a:lstStyle/>
          <a:p>
            <a:r>
              <a:rPr lang="en-US" smtClean="0"/>
              <a:t>Jan 2013</a:t>
            </a:r>
            <a:endParaRPr lang="en-GB" dirty="0"/>
          </a:p>
        </p:txBody>
      </p:sp>
    </p:spTree>
    <p:extLst>
      <p:ext uri="{BB962C8B-B14F-4D97-AF65-F5344CB8AC3E}">
        <p14:creationId xmlns:p14="http://schemas.microsoft.com/office/powerpoint/2010/main" val="3686759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1907704" y="5517232"/>
            <a:ext cx="533400" cy="533400"/>
          </a:xfrm>
          <a:prstGeom prst="ellipse">
            <a:avLst/>
          </a:prstGeom>
          <a:noFill/>
          <a:ln w="38100" cmpd="sng">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7" name="Picture 6"/>
          <p:cNvPicPr>
            <a:picLocks noChangeAspect="1"/>
          </p:cNvPicPr>
          <p:nvPr/>
        </p:nvPicPr>
        <p:blipFill>
          <a:blip r:embed="rId2"/>
          <a:stretch>
            <a:fillRect/>
          </a:stretch>
        </p:blipFill>
        <p:spPr>
          <a:xfrm>
            <a:off x="152400" y="914399"/>
            <a:ext cx="8991600" cy="3622209"/>
          </a:xfrm>
          <a:prstGeom prst="rect">
            <a:avLst/>
          </a:prstGeom>
        </p:spPr>
      </p:pic>
      <p:pic>
        <p:nvPicPr>
          <p:cNvPr id="8" name="Picture 7"/>
          <p:cNvPicPr>
            <a:picLocks noChangeAspect="1"/>
          </p:cNvPicPr>
          <p:nvPr/>
        </p:nvPicPr>
        <p:blipFill>
          <a:blip r:embed="rId3"/>
          <a:stretch>
            <a:fillRect/>
          </a:stretch>
        </p:blipFill>
        <p:spPr>
          <a:xfrm>
            <a:off x="143130" y="4477327"/>
            <a:ext cx="222251" cy="323273"/>
          </a:xfrm>
          <a:prstGeom prst="rect">
            <a:avLst/>
          </a:prstGeom>
        </p:spPr>
      </p:pic>
      <p:pic>
        <p:nvPicPr>
          <p:cNvPr id="9" name="Picture 8"/>
          <p:cNvPicPr>
            <a:picLocks noChangeAspect="1"/>
          </p:cNvPicPr>
          <p:nvPr/>
        </p:nvPicPr>
        <p:blipFill>
          <a:blip r:embed="rId4"/>
          <a:stretch>
            <a:fillRect/>
          </a:stretch>
        </p:blipFill>
        <p:spPr>
          <a:xfrm>
            <a:off x="0" y="2286000"/>
            <a:ext cx="215900" cy="1899920"/>
          </a:xfrm>
          <a:prstGeom prst="rect">
            <a:avLst/>
          </a:prstGeom>
        </p:spPr>
      </p:pic>
      <p:pic>
        <p:nvPicPr>
          <p:cNvPr id="10" name="Picture 9"/>
          <p:cNvPicPr>
            <a:picLocks noChangeAspect="1"/>
          </p:cNvPicPr>
          <p:nvPr/>
        </p:nvPicPr>
        <p:blipFill>
          <a:blip r:embed="rId5"/>
          <a:stretch>
            <a:fillRect/>
          </a:stretch>
        </p:blipFill>
        <p:spPr>
          <a:xfrm>
            <a:off x="8818563" y="2133600"/>
            <a:ext cx="215900" cy="1727200"/>
          </a:xfrm>
          <a:prstGeom prst="rect">
            <a:avLst/>
          </a:prstGeom>
        </p:spPr>
      </p:pic>
      <p:sp>
        <p:nvSpPr>
          <p:cNvPr id="11" name="Oval 10"/>
          <p:cNvSpPr/>
          <p:nvPr/>
        </p:nvSpPr>
        <p:spPr>
          <a:xfrm>
            <a:off x="6934200" y="2590800"/>
            <a:ext cx="304800" cy="304800"/>
          </a:xfrm>
          <a:prstGeom prst="ellipse">
            <a:avLst/>
          </a:prstGeom>
          <a:noFill/>
          <a:ln w="38100" cmpd="sng">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Oval 11"/>
          <p:cNvSpPr/>
          <p:nvPr/>
        </p:nvSpPr>
        <p:spPr>
          <a:xfrm>
            <a:off x="2133600" y="2806035"/>
            <a:ext cx="304800" cy="304800"/>
          </a:xfrm>
          <a:prstGeom prst="ellipse">
            <a:avLst/>
          </a:prstGeom>
          <a:noFill/>
          <a:ln w="38100" cmpd="sng">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685800" y="332656"/>
            <a:ext cx="7770813" cy="1065213"/>
          </a:xfrm>
        </p:spPr>
        <p:txBody>
          <a:bodyPr/>
          <a:lstStyle/>
          <a:p>
            <a:r>
              <a:rPr lang="en-US" dirty="0"/>
              <a:t>IEEE </a:t>
            </a:r>
            <a:r>
              <a:rPr lang="en-US" dirty="0" err="1"/>
              <a:t>Std</a:t>
            </a:r>
            <a:r>
              <a:rPr lang="en-US" dirty="0"/>
              <a:t> 802.11ad-2012 Figure 5-2</a:t>
            </a:r>
          </a:p>
        </p:txBody>
      </p:sp>
      <p:sp>
        <p:nvSpPr>
          <p:cNvPr id="3" name="Content Placeholder 2"/>
          <p:cNvSpPr>
            <a:spLocks noGrp="1"/>
          </p:cNvSpPr>
          <p:nvPr>
            <p:ph idx="1"/>
          </p:nvPr>
        </p:nvSpPr>
        <p:spPr>
          <a:xfrm>
            <a:off x="685800" y="4581128"/>
            <a:ext cx="7770813" cy="1800200"/>
          </a:xfrm>
        </p:spPr>
        <p:txBody>
          <a:bodyPr>
            <a:normAutofit fontScale="92500" lnSpcReduction="10000"/>
          </a:bodyPr>
          <a:lstStyle/>
          <a:p>
            <a:r>
              <a:rPr lang="en-US" dirty="0"/>
              <a:t>The FST (Fast Session Transfer) diagram clarifies this.  The empty box in 5-1 is three entities all accessing the MAC-SAP.</a:t>
            </a:r>
          </a:p>
          <a:p>
            <a:r>
              <a:rPr lang="en-US" dirty="0"/>
              <a:t>The double-ended arrows </a:t>
            </a:r>
            <a:r>
              <a:rPr lang="en-US" dirty="0" smtClean="0">
                <a:solidFill>
                  <a:schemeClr val="accent6"/>
                </a:solidFill>
              </a:rPr>
              <a:t>confuse</a:t>
            </a:r>
            <a:r>
              <a:rPr lang="en-US" dirty="0" smtClean="0"/>
              <a:t> this author, </a:t>
            </a:r>
            <a:r>
              <a:rPr lang="en-US" dirty="0"/>
              <a:t>given the one-way port representation, but the meaning seems clear.</a:t>
            </a:r>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Footer Placeholder 4"/>
          <p:cNvSpPr>
            <a:spLocks noGrp="1"/>
          </p:cNvSpPr>
          <p:nvPr>
            <p:ph type="ftr" idx="14"/>
          </p:nvPr>
        </p:nvSpPr>
        <p:spPr/>
        <p:txBody>
          <a:bodyPr/>
          <a:lstStyle/>
          <a:p>
            <a:r>
              <a:rPr lang="en-GB" smtClean="0"/>
              <a:t>Norman Finn, Cisco Systems</a:t>
            </a:r>
            <a:endParaRPr lang="en-GB" dirty="0"/>
          </a:p>
        </p:txBody>
      </p:sp>
      <p:sp>
        <p:nvSpPr>
          <p:cNvPr id="6" name="Date Placeholder 5"/>
          <p:cNvSpPr>
            <a:spLocks noGrp="1"/>
          </p:cNvSpPr>
          <p:nvPr>
            <p:ph type="dt" idx="15"/>
          </p:nvPr>
        </p:nvSpPr>
        <p:spPr/>
        <p:txBody>
          <a:bodyPr/>
          <a:lstStyle/>
          <a:p>
            <a:r>
              <a:rPr lang="en-US" smtClean="0"/>
              <a:t>Jan 2013</a:t>
            </a:r>
            <a:endParaRPr lang="en-GB" dirty="0"/>
          </a:p>
        </p:txBody>
      </p:sp>
    </p:spTree>
    <p:extLst>
      <p:ext uri="{BB962C8B-B14F-4D97-AF65-F5344CB8AC3E}">
        <p14:creationId xmlns:p14="http://schemas.microsoft.com/office/powerpoint/2010/main" val="61624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MACsec</a:t>
            </a:r>
            <a:r>
              <a:rPr lang="en-US" dirty="0" smtClean="0"/>
              <a:t> layer difference resolution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t>In </a:t>
            </a:r>
            <a:r>
              <a:rPr lang="en-US" dirty="0">
                <a:solidFill>
                  <a:srgbClr val="652D89"/>
                </a:solidFill>
              </a:rPr>
              <a:t>802.11</a:t>
            </a:r>
            <a:r>
              <a:rPr lang="en-US" dirty="0"/>
              <a:t> a good deal of 802.11-specific processing (queuing, fragmentation/defragmentation, etc.) is above the encryption/decryption layers and the </a:t>
            </a:r>
            <a:r>
              <a:rPr lang="en-US" dirty="0" err="1"/>
              <a:t>SecY</a:t>
            </a:r>
            <a:r>
              <a:rPr lang="en-US" dirty="0"/>
              <a:t> (controlled/uncontrolled port split) in the stack.  The </a:t>
            </a:r>
            <a:r>
              <a:rPr lang="en-US" dirty="0" err="1"/>
              <a:t>SecY</a:t>
            </a:r>
            <a:r>
              <a:rPr lang="en-US" dirty="0"/>
              <a:t> is several layers </a:t>
            </a:r>
            <a:r>
              <a:rPr lang="en-US" dirty="0">
                <a:solidFill>
                  <a:srgbClr val="652D89"/>
                </a:solidFill>
              </a:rPr>
              <a:t>below the MAC-SAP</a:t>
            </a:r>
            <a:r>
              <a:rPr lang="en-US" dirty="0"/>
              <a:t>.</a:t>
            </a:r>
          </a:p>
          <a:p>
            <a:r>
              <a:rPr lang="en-US" dirty="0"/>
              <a:t>In </a:t>
            </a:r>
            <a:r>
              <a:rPr lang="en-US" dirty="0">
                <a:solidFill>
                  <a:srgbClr val="652D89"/>
                </a:solidFill>
              </a:rPr>
              <a:t>802.1Q</a:t>
            </a:r>
            <a:r>
              <a:rPr lang="en-US" dirty="0"/>
              <a:t>, encryption/decryption (MAC security) and the </a:t>
            </a:r>
            <a:r>
              <a:rPr lang="en-US" dirty="0" err="1"/>
              <a:t>SecY</a:t>
            </a:r>
            <a:r>
              <a:rPr lang="en-US" dirty="0"/>
              <a:t> are just </a:t>
            </a:r>
            <a:r>
              <a:rPr lang="en-US" dirty="0">
                <a:solidFill>
                  <a:srgbClr val="652D89"/>
                </a:solidFill>
              </a:rPr>
              <a:t>above the MAC-SAP</a:t>
            </a:r>
            <a:r>
              <a:rPr lang="en-US" dirty="0"/>
              <a:t>.</a:t>
            </a:r>
          </a:p>
          <a:p>
            <a:r>
              <a:rPr lang="en-US" dirty="0"/>
              <a:t>Hence, between the empty box serving the LLC/SNAP port “baggy pants pocket” and the </a:t>
            </a:r>
            <a:r>
              <a:rPr lang="en-US" dirty="0" err="1"/>
              <a:t>SecY</a:t>
            </a:r>
            <a:r>
              <a:rPr lang="en-US" dirty="0"/>
              <a:t>, frames must be marked (using the equivalent of an extra ISS parameter) as belonging to the “controlled” or “uncontrolled” port.</a:t>
            </a:r>
          </a:p>
          <a:p>
            <a:r>
              <a:rPr lang="en-US" dirty="0"/>
              <a:t>Putting the controlled/uncontrolled filtering as a Y at the top of the 802.11 stack (below the blank box) is equivalent to having the </a:t>
            </a:r>
            <a:r>
              <a:rPr lang="en-US" dirty="0" err="1"/>
              <a:t>SecY</a:t>
            </a:r>
            <a:r>
              <a:rPr lang="en-US" dirty="0"/>
              <a:t> at that location, and that architectural gap is bridged.</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Footer Placeholder 4"/>
          <p:cNvSpPr>
            <a:spLocks noGrp="1"/>
          </p:cNvSpPr>
          <p:nvPr>
            <p:ph type="ftr" idx="14"/>
          </p:nvPr>
        </p:nvSpPr>
        <p:spPr/>
        <p:txBody>
          <a:bodyPr/>
          <a:lstStyle/>
          <a:p>
            <a:r>
              <a:rPr lang="en-GB" smtClean="0"/>
              <a:t>Norman Finn, Cisco Systems</a:t>
            </a:r>
            <a:endParaRPr lang="en-GB" dirty="0"/>
          </a:p>
        </p:txBody>
      </p:sp>
      <p:sp>
        <p:nvSpPr>
          <p:cNvPr id="6" name="Date Placeholder 5"/>
          <p:cNvSpPr>
            <a:spLocks noGrp="1"/>
          </p:cNvSpPr>
          <p:nvPr>
            <p:ph type="dt" idx="15"/>
          </p:nvPr>
        </p:nvSpPr>
        <p:spPr/>
        <p:txBody>
          <a:bodyPr/>
          <a:lstStyle/>
          <a:p>
            <a:r>
              <a:rPr lang="en-US" smtClean="0"/>
              <a:t>Jan 2013</a:t>
            </a:r>
            <a:endParaRPr lang="en-GB" dirty="0"/>
          </a:p>
        </p:txBody>
      </p:sp>
    </p:spTree>
    <p:extLst>
      <p:ext uri="{BB962C8B-B14F-4D97-AF65-F5344CB8AC3E}">
        <p14:creationId xmlns:p14="http://schemas.microsoft.com/office/powerpoint/2010/main" val="1530147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Bridge Port per attached station</a:t>
            </a:r>
          </a:p>
        </p:txBody>
      </p:sp>
      <p:sp>
        <p:nvSpPr>
          <p:cNvPr id="3" name="Content Placeholder 2"/>
          <p:cNvSpPr>
            <a:spLocks noGrp="1"/>
          </p:cNvSpPr>
          <p:nvPr>
            <p:ph idx="1"/>
          </p:nvPr>
        </p:nvSpPr>
        <p:spPr/>
        <p:txBody>
          <a:bodyPr>
            <a:normAutofit fontScale="85000" lnSpcReduction="20000"/>
          </a:bodyPr>
          <a:lstStyle/>
          <a:p>
            <a:r>
              <a:rPr lang="en-US" dirty="0"/>
              <a:t>The Bridge relay needs a separate instance of the MAC service for each connection to a station attached to this AP (whether AP or non-AP).</a:t>
            </a:r>
          </a:p>
          <a:p>
            <a:r>
              <a:rPr lang="en-US" dirty="0"/>
              <a:t>Right now, AP offers one instance, the Portal.</a:t>
            </a:r>
          </a:p>
          <a:p>
            <a:r>
              <a:rPr lang="en-US" dirty="0"/>
              <a:t>What can we do?</a:t>
            </a:r>
          </a:p>
          <a:p>
            <a:pPr lvl="1"/>
            <a:r>
              <a:rPr lang="en-US" dirty="0"/>
              <a:t>On ingress, the Transmitter Address can be used to drive a multiplexer that selects an ingress Bridge Port.  Or, what should be the same thing, the security association ID can drive it.</a:t>
            </a:r>
          </a:p>
          <a:p>
            <a:pPr lvl="1"/>
            <a:r>
              <a:rPr lang="en-US" dirty="0"/>
              <a:t>On egress, the choice of output Bridge Port(s) drives the selection of Receiver Address, and thus the security association ID.</a:t>
            </a:r>
          </a:p>
          <a:p>
            <a:pPr lvl="1"/>
            <a:r>
              <a:rPr lang="en-US" dirty="0"/>
              <a:t>Of course, the real issue is, “What parameters go up and down the stack in the current AP specification.”  If the answer is that the Destination Address feeds the egress stack, there could be a problem.</a:t>
            </a:r>
          </a:p>
          <a:p>
            <a:pPr lvl="1"/>
            <a:r>
              <a:rPr lang="en-US" dirty="0"/>
              <a:t>Of course, the bridge’s Filtering Database can be used to select the security association ID.</a:t>
            </a:r>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Footer Placeholder 4"/>
          <p:cNvSpPr>
            <a:spLocks noGrp="1"/>
          </p:cNvSpPr>
          <p:nvPr>
            <p:ph type="ftr" idx="14"/>
          </p:nvPr>
        </p:nvSpPr>
        <p:spPr/>
        <p:txBody>
          <a:bodyPr/>
          <a:lstStyle/>
          <a:p>
            <a:r>
              <a:rPr lang="en-GB" smtClean="0"/>
              <a:t>Norman Finn, Cisco Systems</a:t>
            </a:r>
            <a:endParaRPr lang="en-GB" dirty="0"/>
          </a:p>
        </p:txBody>
      </p:sp>
      <p:sp>
        <p:nvSpPr>
          <p:cNvPr id="6" name="Date Placeholder 5"/>
          <p:cNvSpPr>
            <a:spLocks noGrp="1"/>
          </p:cNvSpPr>
          <p:nvPr>
            <p:ph type="dt" idx="15"/>
          </p:nvPr>
        </p:nvSpPr>
        <p:spPr/>
        <p:txBody>
          <a:bodyPr/>
          <a:lstStyle/>
          <a:p>
            <a:r>
              <a:rPr lang="en-US" smtClean="0"/>
              <a:t>Jan 2013</a:t>
            </a:r>
            <a:endParaRPr lang="en-GB" dirty="0"/>
          </a:p>
        </p:txBody>
      </p:sp>
    </p:spTree>
    <p:extLst>
      <p:ext uri="{BB962C8B-B14F-4D97-AF65-F5344CB8AC3E}">
        <p14:creationId xmlns:p14="http://schemas.microsoft.com/office/powerpoint/2010/main" val="2328766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Emulation of Fat Yellow Coax?</a:t>
            </a:r>
          </a:p>
        </p:txBody>
      </p:sp>
      <p:sp>
        <p:nvSpPr>
          <p:cNvPr id="3" name="Content Placeholder 2"/>
          <p:cNvSpPr>
            <a:spLocks noGrp="1"/>
          </p:cNvSpPr>
          <p:nvPr>
            <p:ph idx="1"/>
          </p:nvPr>
        </p:nvSpPr>
        <p:spPr>
          <a:xfrm>
            <a:off x="685800" y="1556792"/>
            <a:ext cx="7770813" cy="4824536"/>
          </a:xfrm>
        </p:spPr>
        <p:txBody>
          <a:bodyPr>
            <a:normAutofit fontScale="92500" lnSpcReduction="10000"/>
          </a:bodyPr>
          <a:lstStyle/>
          <a:p>
            <a:r>
              <a:rPr lang="en-US" dirty="0"/>
              <a:t>If the AP and its associated non-AP stations emulate a shared medium (fat yellow coax), the need for a separate MAC interface per associated non-AP station is not a problem.</a:t>
            </a:r>
          </a:p>
          <a:p>
            <a:r>
              <a:rPr lang="en-US" dirty="0"/>
              <a:t>It would not be acceptable for the AP to broadcast every bridged frame to all bridges, whether the destination address was known to the AP, or not.  So, presumably, </a:t>
            </a:r>
            <a:r>
              <a:rPr lang="en-US" dirty="0">
                <a:solidFill>
                  <a:schemeClr val="accent6"/>
                </a:solidFill>
              </a:rPr>
              <a:t>the AP has a MAC address table large enough to contain addresses for the whole network</a:t>
            </a:r>
            <a:r>
              <a:rPr lang="en-US" dirty="0"/>
              <a:t>, and can select the station / bridge to which a frame should be sent.  But, that is all the point-to-point model asks for.</a:t>
            </a:r>
          </a:p>
          <a:p>
            <a:r>
              <a:rPr lang="en-US" dirty="0"/>
              <a:t>In other words, unless the AP really is flooding every bridged frame everywhere, the data-plane requirements to be a “smart” implementation of a fat yellow coax are pretty much the same as that required to be a combined AP/bridge in the point-to-point model.</a:t>
            </a:r>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ooter Placeholder 4"/>
          <p:cNvSpPr>
            <a:spLocks noGrp="1"/>
          </p:cNvSpPr>
          <p:nvPr>
            <p:ph type="ftr" idx="14"/>
          </p:nvPr>
        </p:nvSpPr>
        <p:spPr/>
        <p:txBody>
          <a:bodyPr/>
          <a:lstStyle/>
          <a:p>
            <a:r>
              <a:rPr lang="en-GB" smtClean="0"/>
              <a:t>Norman Finn, Cisco Systems</a:t>
            </a:r>
            <a:endParaRPr lang="en-GB" dirty="0"/>
          </a:p>
        </p:txBody>
      </p:sp>
      <p:sp>
        <p:nvSpPr>
          <p:cNvPr id="6" name="Date Placeholder 5"/>
          <p:cNvSpPr>
            <a:spLocks noGrp="1"/>
          </p:cNvSpPr>
          <p:nvPr>
            <p:ph type="dt" idx="15"/>
          </p:nvPr>
        </p:nvSpPr>
        <p:spPr/>
        <p:txBody>
          <a:bodyPr/>
          <a:lstStyle/>
          <a:p>
            <a:r>
              <a:rPr lang="en-US" smtClean="0"/>
              <a:t>Jan 2013</a:t>
            </a:r>
            <a:endParaRPr lang="en-GB" dirty="0"/>
          </a:p>
        </p:txBody>
      </p:sp>
    </p:spTree>
    <p:extLst>
      <p:ext uri="{BB962C8B-B14F-4D97-AF65-F5344CB8AC3E}">
        <p14:creationId xmlns:p14="http://schemas.microsoft.com/office/powerpoint/2010/main" val="1539302336"/>
      </p:ext>
    </p:extLst>
  </p:cSld>
  <p:clrMapOvr>
    <a:masterClrMapping/>
  </p:clrMapOvr>
</p:sld>
</file>

<file path=ppt/theme/theme1.xml><?xml version="1.0" encoding="utf-8"?>
<a:theme xmlns:a="http://schemas.openxmlformats.org/drawingml/2006/main" name="802-11-templat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802-11-template.potx</Template>
  <TotalTime>141</TotalTime>
  <Words>925</Words>
  <Application>Microsoft Macintosh PowerPoint</Application>
  <PresentationFormat>On-screen Show (4:3)</PresentationFormat>
  <Paragraphs>80</Paragraphs>
  <Slides>10</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802-11-template</vt:lpstr>
      <vt:lpstr>Microsoft Word 97 - 2004 Document</vt:lpstr>
      <vt:lpstr>802.1Qbz–802.11ak Solutions: Architecture Issue</vt:lpstr>
      <vt:lpstr>Abstract</vt:lpstr>
      <vt:lpstr>IEEE Std 802.1Q-2011 Figure 8-2</vt:lpstr>
      <vt:lpstr>IEEE Std 802.11-2011 Figure 5-1</vt:lpstr>
      <vt:lpstr>Is .11ad Fig 5-2 a “baggy pants”? Or not?</vt:lpstr>
      <vt:lpstr>IEEE Std 802.11ad-2012 Figure 5-2</vt:lpstr>
      <vt:lpstr>MACsec layer difference resolution</vt:lpstr>
      <vt:lpstr>One Bridge Port per attached station</vt:lpstr>
      <vt:lpstr>Emulation of Fat Yellow Coax?</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Adrian Stephens</dc:creator>
  <cp:lastModifiedBy>Norman Finn</cp:lastModifiedBy>
  <cp:revision>26</cp:revision>
  <cp:lastPrinted>1601-01-01T00:00:00Z</cp:lastPrinted>
  <dcterms:created xsi:type="dcterms:W3CDTF">2010-02-15T12:38:41Z</dcterms:created>
  <dcterms:modified xsi:type="dcterms:W3CDTF">2013-01-16T22:21:26Z</dcterms:modified>
</cp:coreProperties>
</file>