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57" r:id="rId3"/>
    <p:sldId id="359" r:id="rId4"/>
    <p:sldId id="360" r:id="rId5"/>
    <p:sldId id="348" r:id="rId6"/>
    <p:sldId id="361" r:id="rId7"/>
    <p:sldId id="362" r:id="rId8"/>
    <p:sldId id="363" r:id="rId9"/>
    <p:sldId id="364" r:id="rId10"/>
    <p:sldId id="365" r:id="rId11"/>
    <p:sldId id="366" r:id="rId12"/>
    <p:sldId id="369" r:id="rId13"/>
    <p:sldId id="368" r:id="rId14"/>
    <p:sldId id="367" r:id="rId15"/>
    <p:sldId id="347" r:id="rId16"/>
    <p:sldId id="354" r:id="rId17"/>
    <p:sldId id="355" r:id="rId18"/>
    <p:sldId id="35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2D5EC"/>
    <a:srgbClr val="ECBBCA"/>
    <a:srgbClr val="FF717A"/>
    <a:srgbClr val="7394FF"/>
    <a:srgbClr val="FFA264"/>
    <a:srgbClr val="FFFA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4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02D56815-9000-E546-ABA4-FF40A1E5446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86ADF5D0-7AFF-7A41-A694-BD30783C561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2567CC49-5FB3-9D44-B729-C2E1E7C4A16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6567C5DF-C3DE-C24B-9BE3-A6190AB5C75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7CE431E3-74DC-4E97-8679-4499F749FB9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34604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7CE431E3-74DC-4E97-8679-4499F749FB9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433071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7C4031-7F9F-544A-AF6E-872DBF3FC96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A8EBFC3-83FD-624D-90EA-D2F00581A9A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5CF9B97-0B25-C940-B4EB-5D64D908E8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E08B891-CD86-EC4E-B145-C6AA955FEF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0339AA7-76CC-4D46-84DC-68529080A8C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4EFB3166-3E2F-404D-9E80-00D47478CA6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C17D460B-C6A1-C84D-B999-2E80A795E54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7E38082-2016-8848-8E61-3A6B04B6B2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89C77ADA-7A51-2149-B3EC-4AAA2C6684C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C8CBFC3-90F4-C940-834C-FA2815788A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375BEEA-B635-4A44-872C-CD3C94360F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January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85830" y="6475413"/>
            <a:ext cx="758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2CDE9618-F3A2-1648-A765-0B12C9EF180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802.11</a:t>
            </a:r>
            <a:r>
              <a:rPr lang="en-US" altLang="ja-JP" sz="1800" b="1" dirty="0" smtClean="0"/>
              <a:t>-13/</a:t>
            </a:r>
            <a:r>
              <a:rPr lang="en-US" altLang="ja-JP" sz="1800" b="1" dirty="0" smtClean="0"/>
              <a:t>0133r3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609600" y="2362200"/>
          <a:ext cx="7924800" cy="311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Name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Affiliations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Address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Phone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email</a:t>
                      </a:r>
                      <a:endParaRPr kumimoji="1" lang="ja-JP" alt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Hitoshi MORIOKA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Allied Telesis R&amp;D Center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2-14-38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Tenjin</a:t>
                      </a:r>
                      <a:r>
                        <a:rPr kumimoji="1" lang="en-US" altLang="ja-JP" sz="1200" baseline="0" dirty="0" smtClean="0"/>
                        <a:t>, Chuo-</a:t>
                      </a:r>
                      <a:r>
                        <a:rPr kumimoji="1" lang="en-US" altLang="ja-JP" sz="1200" baseline="0" dirty="0" err="1" smtClean="0"/>
                        <a:t>ku</a:t>
                      </a:r>
                      <a:r>
                        <a:rPr kumimoji="1" lang="en-US" altLang="ja-JP" sz="1200" baseline="0" dirty="0" smtClean="0"/>
                        <a:t>, Fukuoka 810-0001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+81-92-771-7630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hmorioka@root-hq.com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George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Cherian</a:t>
                      </a:r>
                      <a:endParaRPr kumimoji="1"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Qualcomm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5775 Morehouse Dr, San Diego, CA, USA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+1 858 651 6645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gcherian@qti.qualcomm.com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Rene </a:t>
                      </a:r>
                      <a:r>
                        <a:rPr kumimoji="1" lang="en-US" altLang="ja-JP" sz="1200" dirty="0" err="1" smtClean="0"/>
                        <a:t>Struik</a:t>
                      </a:r>
                      <a:endParaRPr kumimoji="1"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/>
                        <a:t>Struik</a:t>
                      </a:r>
                      <a:r>
                        <a:rPr kumimoji="1" lang="en-US" altLang="ja-JP" sz="1200" dirty="0" smtClean="0"/>
                        <a:t> Security</a:t>
                      </a:r>
                      <a:r>
                        <a:rPr kumimoji="1" lang="en-US" altLang="ja-JP" sz="1200" baseline="0" dirty="0" smtClean="0"/>
                        <a:t> Consultancy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Toronto,</a:t>
                      </a:r>
                      <a:r>
                        <a:rPr kumimoji="1" lang="en-US" altLang="ja-JP" sz="1200" baseline="0" dirty="0" smtClean="0"/>
                        <a:t> ON, Canada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Cell: +1 (647) 867-5658</a:t>
                      </a:r>
                    </a:p>
                    <a:p>
                      <a:r>
                        <a:rPr kumimoji="1" lang="en-US" altLang="ja-JP" sz="1200" dirty="0" smtClean="0"/>
                        <a:t>Skype: </a:t>
                      </a:r>
                      <a:r>
                        <a:rPr kumimoji="1" lang="en-US" altLang="ja-JP" sz="1200" dirty="0" err="1" smtClean="0"/>
                        <a:t>rstruik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Rstruik.ext@gmail.com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Nehru </a:t>
                      </a:r>
                      <a:r>
                        <a:rPr kumimoji="1" lang="en-US" altLang="ja-JP" sz="1200" dirty="0" err="1" smtClean="0"/>
                        <a:t>Bhandaru</a:t>
                      </a:r>
                      <a:endParaRPr kumimoji="1"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Broadcom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nehru@broadcom.com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Hiroki Nakano</a:t>
                      </a:r>
                      <a:endParaRPr kumimoji="1"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Trans New Technology, Inc.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8F,</a:t>
                      </a:r>
                      <a:r>
                        <a:rPr kumimoji="1" lang="en-US" altLang="ja-JP" sz="1200" baseline="0" dirty="0" smtClean="0"/>
                        <a:t> 62 </a:t>
                      </a:r>
                      <a:r>
                        <a:rPr kumimoji="1" lang="en-US" altLang="ja-JP" sz="1200" baseline="0" dirty="0" err="1" smtClean="0"/>
                        <a:t>Tukiboko-cho</a:t>
                      </a:r>
                      <a:r>
                        <a:rPr kumimoji="1" lang="en-US" altLang="ja-JP" sz="1200" baseline="0" dirty="0" smtClean="0"/>
                        <a:t>,</a:t>
                      </a:r>
                    </a:p>
                    <a:p>
                      <a:r>
                        <a:rPr kumimoji="1" lang="en-US" altLang="ja-JP" sz="1200" baseline="0" dirty="0" smtClean="0"/>
                        <a:t>Shimogyo,</a:t>
                      </a:r>
                    </a:p>
                    <a:p>
                      <a:r>
                        <a:rPr kumimoji="1" lang="en-US" altLang="ja-JP" sz="1200" baseline="0" dirty="0" smtClean="0"/>
                        <a:t>Kyoto 600-8492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+81-75-213-1200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cas@gmail4.trans-nt.com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F31C4CD-D4D1-184B-BDA5-0562A02D1EB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Higher Layer Setup Ad-hoc Summary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2013-01-17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Detailed Encryption Sequence (1)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10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304800" y="35052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DATA2</a:t>
            </a:r>
          </a:p>
        </p:txBody>
      </p:sp>
      <p:sp>
        <p:nvSpPr>
          <p:cNvPr id="8" name="右矢印 7"/>
          <p:cNvSpPr/>
          <p:nvPr/>
        </p:nvSpPr>
        <p:spPr bwMode="auto">
          <a:xfrm>
            <a:off x="1981200" y="2362200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304800" y="20574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DATA1</a:t>
            </a:r>
          </a:p>
        </p:txBody>
      </p:sp>
      <p:sp>
        <p:nvSpPr>
          <p:cNvPr id="10" name="正方形/長方形 9"/>
          <p:cNvSpPr/>
          <p:nvPr/>
        </p:nvSpPr>
        <p:spPr bwMode="auto">
          <a:xfrm>
            <a:off x="2590800" y="18288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Tag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3352800" y="18288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Len1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590800" y="20574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DATA1</a:t>
            </a: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2590800" y="32766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Tag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3352800" y="32766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Len2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2590800" y="35052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DATA2</a:t>
            </a:r>
          </a:p>
        </p:txBody>
      </p:sp>
      <p:sp>
        <p:nvSpPr>
          <p:cNvPr id="16" name="右矢印 15"/>
          <p:cNvSpPr/>
          <p:nvPr/>
        </p:nvSpPr>
        <p:spPr bwMode="auto">
          <a:xfrm>
            <a:off x="1981200" y="3810000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90800" y="4800600"/>
            <a:ext cx="141678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STEP 1:</a:t>
            </a:r>
          </a:p>
          <a:p>
            <a:r>
              <a:rPr kumimoji="1" lang="en-US" altLang="ja-JP" sz="1400" b="1" dirty="0" smtClean="0"/>
              <a:t>Construct </a:t>
            </a:r>
            <a:r>
              <a:rPr kumimoji="1" lang="en-US" altLang="ja-JP" sz="1400" b="1" dirty="0" err="1" smtClean="0"/>
              <a:t>TLVs</a:t>
            </a:r>
            <a:endParaRPr kumimoji="1" lang="en-US" altLang="ja-JP" sz="1400" b="1" dirty="0" smtClean="0"/>
          </a:p>
          <a:p>
            <a:r>
              <a:rPr kumimoji="1" lang="en-US" altLang="ja-JP" sz="1400" b="1" dirty="0" smtClean="0"/>
              <a:t>for each data.</a:t>
            </a:r>
            <a:endParaRPr kumimoji="1" lang="ja-JP" altLang="en-US" sz="1400" b="1" dirty="0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4876800" y="19812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Tag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5638800" y="19812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Len1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4876800" y="22098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DATA1</a:t>
            </a: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4876800" y="32766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Tag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5638800" y="32766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Len2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4876800" y="35052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DATA2</a:t>
            </a:r>
          </a:p>
        </p:txBody>
      </p:sp>
      <p:sp>
        <p:nvSpPr>
          <p:cNvPr id="24" name="右矢印 23"/>
          <p:cNvSpPr/>
          <p:nvPr/>
        </p:nvSpPr>
        <p:spPr bwMode="auto">
          <a:xfrm rot="1148675">
            <a:off x="4267200" y="2438400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右矢印 24"/>
          <p:cNvSpPr/>
          <p:nvPr/>
        </p:nvSpPr>
        <p:spPr bwMode="auto">
          <a:xfrm rot="20451325" flipV="1">
            <a:off x="4257826" y="3795369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876800" y="4800600"/>
            <a:ext cx="210758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STEP 2:</a:t>
            </a:r>
          </a:p>
          <a:p>
            <a:r>
              <a:rPr kumimoji="1" lang="en-US" altLang="ja-JP" sz="1400" b="1" dirty="0" smtClean="0"/>
              <a:t>Concatenate all TLVs</a:t>
            </a:r>
          </a:p>
          <a:p>
            <a:r>
              <a:rPr kumimoji="1" lang="en-US" altLang="ja-JP" sz="1400" b="1" dirty="0" smtClean="0"/>
              <a:t>to a single bundle.</a:t>
            </a:r>
          </a:p>
          <a:p>
            <a:endParaRPr kumimoji="1" lang="en-US" altLang="ja-JP" sz="1400" b="1" dirty="0" smtClean="0"/>
          </a:p>
          <a:p>
            <a:r>
              <a:rPr kumimoji="1" lang="en-US" altLang="ja-JP" sz="1400" b="1" dirty="0" smtClean="0"/>
              <a:t>Len=Len1 + Len2+</a:t>
            </a:r>
            <a:r>
              <a:rPr kumimoji="1" lang="en-US" altLang="ja-JP" sz="1400" b="1" dirty="0" smtClean="0"/>
              <a:t>2x2x2</a:t>
            </a:r>
            <a:endParaRPr kumimoji="1" lang="ja-JP" altLang="en-US" sz="1400" b="1" dirty="0"/>
          </a:p>
        </p:txBody>
      </p:sp>
      <p:sp>
        <p:nvSpPr>
          <p:cNvPr id="27" name="右矢印 26"/>
          <p:cNvSpPr/>
          <p:nvPr/>
        </p:nvSpPr>
        <p:spPr bwMode="auto">
          <a:xfrm>
            <a:off x="6553200" y="3048000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7162800" y="2895600"/>
            <a:ext cx="1524000" cy="10668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7162800" y="2209800"/>
            <a:ext cx="1524000" cy="6858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7162800" y="3962400"/>
            <a:ext cx="1524000" cy="7620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162800" y="4800600"/>
            <a:ext cx="1920654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STEP </a:t>
            </a:r>
            <a:r>
              <a:rPr kumimoji="1" lang="en-US" altLang="ja-JP" sz="1400" b="1" dirty="0" smtClean="0"/>
              <a:t>3:</a:t>
            </a:r>
            <a:endParaRPr kumimoji="1" lang="en-US" altLang="ja-JP" sz="1400" b="1" dirty="0" smtClean="0"/>
          </a:p>
          <a:p>
            <a:r>
              <a:rPr kumimoji="1" lang="en-US" altLang="ja-JP" sz="1400" b="1" dirty="0" smtClean="0"/>
              <a:t>Encrypt  entire bundle</a:t>
            </a:r>
          </a:p>
          <a:p>
            <a:r>
              <a:rPr kumimoji="1" lang="en-US" altLang="ja-JP" sz="1400" b="1" dirty="0" smtClean="0"/>
              <a:t>As part of AEAD</a:t>
            </a:r>
          </a:p>
          <a:p>
            <a:r>
              <a:rPr kumimoji="1" lang="en-US" altLang="ja-JP" sz="1400" b="1" dirty="0" smtClean="0"/>
              <a:t>Forward operation</a:t>
            </a:r>
          </a:p>
          <a:p>
            <a:endParaRPr kumimoji="1" lang="ja-JP" altLang="en-US" sz="1400" b="1" dirty="0"/>
          </a:p>
        </p:txBody>
      </p:sp>
      <p:sp>
        <p:nvSpPr>
          <p:cNvPr id="42" name="右矢印 41"/>
          <p:cNvSpPr/>
          <p:nvPr/>
        </p:nvSpPr>
        <p:spPr bwMode="auto">
          <a:xfrm rot="5400000">
            <a:off x="7481316" y="5701284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781800" y="6172200"/>
            <a:ext cx="21514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For details, see next slide</a:t>
            </a:r>
            <a:endParaRPr kumimoji="1" lang="ja-JP" altLang="en-US" sz="1400" b="1" dirty="0"/>
          </a:p>
        </p:txBody>
      </p:sp>
      <p:sp>
        <p:nvSpPr>
          <p:cNvPr id="43" name="正方形/長方形 27"/>
          <p:cNvSpPr/>
          <p:nvPr/>
        </p:nvSpPr>
        <p:spPr bwMode="auto">
          <a:xfrm>
            <a:off x="4876800" y="1752600"/>
            <a:ext cx="457200" cy="228600"/>
          </a:xfrm>
          <a:prstGeom prst="rect">
            <a:avLst/>
          </a:prstGeom>
          <a:ln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正方形/長方形 28"/>
          <p:cNvSpPr/>
          <p:nvPr/>
        </p:nvSpPr>
        <p:spPr bwMode="auto">
          <a:xfrm>
            <a:off x="5334000" y="1752600"/>
            <a:ext cx="762000" cy="228600"/>
          </a:xfrm>
          <a:prstGeom prst="rect">
            <a:avLst/>
          </a:prstGeom>
          <a:ln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正方形/長方形 27"/>
          <p:cNvSpPr/>
          <p:nvPr/>
        </p:nvSpPr>
        <p:spPr bwMode="auto">
          <a:xfrm>
            <a:off x="7162800" y="1981200"/>
            <a:ext cx="457200" cy="228600"/>
          </a:xfrm>
          <a:prstGeom prst="rect">
            <a:avLst/>
          </a:prstGeom>
          <a:ln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正方形/長方形 28"/>
          <p:cNvSpPr/>
          <p:nvPr/>
        </p:nvSpPr>
        <p:spPr bwMode="auto">
          <a:xfrm>
            <a:off x="7620000" y="1981200"/>
            <a:ext cx="762000" cy="228600"/>
          </a:xfrm>
          <a:prstGeom prst="rect">
            <a:avLst/>
          </a:prstGeom>
          <a:ln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Detailed Encryption Sequence (2)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11</a:t>
            </a:fld>
            <a:endParaRPr lang="en-US" altLang="ja-JP"/>
          </a:p>
        </p:txBody>
      </p:sp>
      <p:sp>
        <p:nvSpPr>
          <p:cNvPr id="8" name="右矢印 7"/>
          <p:cNvSpPr/>
          <p:nvPr/>
        </p:nvSpPr>
        <p:spPr bwMode="auto">
          <a:xfrm>
            <a:off x="2895600" y="3048000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81000" y="4648200"/>
            <a:ext cx="357491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STEP </a:t>
            </a:r>
            <a:r>
              <a:rPr kumimoji="1" lang="en-US" altLang="ja-JP" sz="1400" b="1" dirty="0" smtClean="0"/>
              <a:t>3 </a:t>
            </a:r>
            <a:r>
              <a:rPr kumimoji="1" lang="en-US" altLang="ja-JP" sz="1400" b="1" dirty="0" smtClean="0"/>
              <a:t>(detail):</a:t>
            </a:r>
          </a:p>
          <a:p>
            <a:r>
              <a:rPr kumimoji="1" lang="en-US" altLang="ja-JP" sz="1400" b="1" dirty="0" smtClean="0"/>
              <a:t>Encrypt the </a:t>
            </a:r>
            <a:r>
              <a:rPr kumimoji="1" lang="en-US" altLang="ja-JP" sz="1400" b="1" dirty="0" err="1" smtClean="0"/>
              <a:t>TLVs</a:t>
            </a:r>
            <a:r>
              <a:rPr kumimoji="1" lang="en-US" altLang="ja-JP" sz="1400" b="1" dirty="0" smtClean="0"/>
              <a:t>.</a:t>
            </a:r>
          </a:p>
          <a:p>
            <a:r>
              <a:rPr kumimoji="1" lang="en-US" altLang="ja-JP" b="1" dirty="0" smtClean="0">
                <a:latin typeface="Arial"/>
                <a:cs typeface="Arial"/>
              </a:rPr>
              <a:t>Key: KEK2</a:t>
            </a:r>
          </a:p>
          <a:p>
            <a:r>
              <a:rPr kumimoji="1" lang="en-US" altLang="ja-JP" b="1" dirty="0" smtClean="0">
                <a:latin typeface="Arial"/>
                <a:cs typeface="Arial"/>
              </a:rPr>
              <a:t>Plaintext: </a:t>
            </a:r>
            <a:r>
              <a:rPr kumimoji="1" lang="en-US" altLang="ja-JP" b="1" dirty="0" err="1" smtClean="0">
                <a:latin typeface="Arial"/>
                <a:cs typeface="Arial"/>
              </a:rPr>
              <a:t>TLVs</a:t>
            </a:r>
            <a:endParaRPr kumimoji="1" lang="en-US" altLang="ja-JP" b="1" dirty="0" smtClean="0">
              <a:latin typeface="Arial"/>
              <a:cs typeface="Arial"/>
            </a:endParaRPr>
          </a:p>
          <a:p>
            <a:r>
              <a:rPr kumimoji="1" lang="en-US" altLang="ja-JP" b="1" dirty="0" smtClean="0">
                <a:latin typeface="Arial"/>
                <a:cs typeface="Arial"/>
              </a:rPr>
              <a:t>AAD: BSSID, STA </a:t>
            </a:r>
            <a:r>
              <a:rPr kumimoji="1" lang="en-US" altLang="ja-JP" b="1" dirty="0" err="1" smtClean="0">
                <a:latin typeface="Arial"/>
                <a:cs typeface="Arial"/>
              </a:rPr>
              <a:t>addr</a:t>
            </a:r>
            <a:r>
              <a:rPr kumimoji="1" lang="en-US" altLang="ja-JP" b="1" dirty="0" smtClean="0">
                <a:latin typeface="Arial"/>
                <a:cs typeface="Arial"/>
              </a:rPr>
              <a:t>, AP Nonce, STA Nonce,</a:t>
            </a:r>
          </a:p>
          <a:p>
            <a:r>
              <a:rPr kumimoji="1" lang="en-US" altLang="ja-JP" b="1" dirty="0" smtClean="0">
                <a:latin typeface="Arial"/>
                <a:cs typeface="Arial"/>
              </a:rPr>
              <a:t>           Capability, </a:t>
            </a:r>
            <a:r>
              <a:rPr kumimoji="1" lang="en-US" altLang="ja-JP" b="1" dirty="0" err="1" smtClean="0">
                <a:latin typeface="Arial"/>
                <a:cs typeface="Arial"/>
              </a:rPr>
              <a:t>IEs</a:t>
            </a:r>
            <a:r>
              <a:rPr kumimoji="1" lang="en-US" altLang="ja-JP" b="1" dirty="0" smtClean="0">
                <a:latin typeface="Arial"/>
                <a:cs typeface="Arial"/>
              </a:rPr>
              <a:t> (not to encrypt),</a:t>
            </a:r>
          </a:p>
          <a:p>
            <a:r>
              <a:rPr kumimoji="1" lang="en-US" altLang="ja-JP" b="1" dirty="0" smtClean="0">
                <a:latin typeface="Arial"/>
                <a:cs typeface="Arial"/>
              </a:rPr>
              <a:t>           IE headers computed in STEP </a:t>
            </a:r>
            <a:r>
              <a:rPr kumimoji="1" lang="en-US" altLang="ja-JP" b="1" dirty="0" smtClean="0">
                <a:latin typeface="Arial"/>
                <a:cs typeface="Arial"/>
              </a:rPr>
              <a:t>3.</a:t>
            </a:r>
            <a:endParaRPr kumimoji="1" lang="en-US" altLang="ja-JP" b="1" dirty="0" smtClean="0">
              <a:latin typeface="Arial"/>
              <a:cs typeface="Arial"/>
            </a:endParaRPr>
          </a:p>
          <a:p>
            <a:r>
              <a:rPr kumimoji="1" lang="en-US" altLang="ja-JP" b="1" dirty="0" smtClean="0">
                <a:latin typeface="Arial"/>
                <a:cs typeface="Arial"/>
              </a:rPr>
              <a:t>Nonce: (AP-&gt;STA) 0, (STA-&gt;AP) 1</a:t>
            </a: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4038600" y="20574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4419600" y="20574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LenA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4038600" y="28194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4419600" y="28194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LenB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4038600" y="38100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4419600" y="38100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LenC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7" name="正方形/長方形 56"/>
          <p:cNvSpPr/>
          <p:nvPr/>
        </p:nvSpPr>
        <p:spPr bwMode="auto">
          <a:xfrm>
            <a:off x="4038600" y="3048000"/>
            <a:ext cx="1524000" cy="7620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正方形/長方形 57"/>
          <p:cNvSpPr/>
          <p:nvPr/>
        </p:nvSpPr>
        <p:spPr bwMode="auto">
          <a:xfrm>
            <a:off x="4038600" y="2286000"/>
            <a:ext cx="1524000" cy="5334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正方形/長方形 58"/>
          <p:cNvSpPr/>
          <p:nvPr/>
        </p:nvSpPr>
        <p:spPr bwMode="auto">
          <a:xfrm>
            <a:off x="4038600" y="4038600"/>
            <a:ext cx="1524000" cy="7620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038600" y="4876800"/>
            <a:ext cx="25484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STEP 4:</a:t>
            </a:r>
          </a:p>
          <a:p>
            <a:r>
              <a:rPr kumimoji="1" lang="en-US" altLang="ja-JP" sz="1400" b="1" dirty="0" smtClean="0"/>
              <a:t>Fragment the encrypted </a:t>
            </a:r>
            <a:r>
              <a:rPr kumimoji="1" lang="en-US" altLang="ja-JP" sz="1400" b="1" dirty="0" err="1" smtClean="0"/>
              <a:t>TLVs</a:t>
            </a:r>
            <a:r>
              <a:rPr kumimoji="1" lang="en-US" altLang="ja-JP" sz="1400" b="1" dirty="0" smtClean="0"/>
              <a:t>.</a:t>
            </a:r>
          </a:p>
          <a:p>
            <a:r>
              <a:rPr kumimoji="1" lang="en-US" altLang="ja-JP" sz="1400" b="1" dirty="0" smtClean="0"/>
              <a:t>Confirm the headers are same</a:t>
            </a:r>
          </a:p>
          <a:p>
            <a:r>
              <a:rPr kumimoji="1" lang="en-US" altLang="ja-JP" sz="1400" b="1" dirty="0" smtClean="0"/>
              <a:t>as computed in STEP 3a.</a:t>
            </a:r>
            <a:endParaRPr kumimoji="1" lang="ja-JP" altLang="en-US" sz="1400" b="1" dirty="0"/>
          </a:p>
        </p:txBody>
      </p:sp>
      <p:grpSp>
        <p:nvGrpSpPr>
          <p:cNvPr id="63" name="図形グループ 62"/>
          <p:cNvGrpSpPr/>
          <p:nvPr/>
        </p:nvGrpSpPr>
        <p:grpSpPr>
          <a:xfrm>
            <a:off x="6781800" y="1600200"/>
            <a:ext cx="1524000" cy="4267200"/>
            <a:chOff x="2057400" y="1828800"/>
            <a:chExt cx="2819400" cy="4343400"/>
          </a:xfrm>
        </p:grpSpPr>
        <p:sp>
          <p:nvSpPr>
            <p:cNvPr id="64" name="正方形/長方形 63"/>
            <p:cNvSpPr/>
            <p:nvPr/>
          </p:nvSpPr>
          <p:spPr bwMode="auto">
            <a:xfrm>
              <a:off x="2057400" y="1828800"/>
              <a:ext cx="28194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MAC Header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5" name="正方形/長方形 64"/>
            <p:cNvSpPr/>
            <p:nvPr/>
          </p:nvSpPr>
          <p:spPr bwMode="auto">
            <a:xfrm>
              <a:off x="2057400" y="2209800"/>
              <a:ext cx="28194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Capability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6" name="正方形/長方形 65"/>
            <p:cNvSpPr/>
            <p:nvPr/>
          </p:nvSpPr>
          <p:spPr bwMode="auto">
            <a:xfrm>
              <a:off x="2057400" y="2514600"/>
              <a:ext cx="2819400" cy="9906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7" name="正方形/長方形 66"/>
            <p:cNvSpPr/>
            <p:nvPr/>
          </p:nvSpPr>
          <p:spPr bwMode="auto">
            <a:xfrm>
              <a:off x="2057400" y="3505200"/>
              <a:ext cx="2819400" cy="1676400"/>
            </a:xfrm>
            <a:prstGeom prst="rect">
              <a:avLst/>
            </a:prstGeom>
            <a:solidFill>
              <a:srgbClr val="ECBBCA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Secure Container </a:t>
              </a:r>
              <a:r>
                <a:rPr kumimoji="0" lang="en-US" altLang="ja-JP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IE(s</a:t>
              </a: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)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8" name="正方形/長方形 67"/>
            <p:cNvSpPr/>
            <p:nvPr/>
          </p:nvSpPr>
          <p:spPr bwMode="auto">
            <a:xfrm>
              <a:off x="2057400" y="5867400"/>
              <a:ext cx="2819400" cy="3048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 smtClean="0"/>
                <a:t>MAC Tag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9" name="正方形/長方形 68"/>
            <p:cNvSpPr/>
            <p:nvPr/>
          </p:nvSpPr>
          <p:spPr bwMode="auto">
            <a:xfrm>
              <a:off x="2057400" y="5181600"/>
              <a:ext cx="2819400" cy="685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(future </a:t>
              </a:r>
              <a:r>
                <a:rPr kumimoji="0" lang="en-US" altLang="ja-JP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and Vendor Specific </a:t>
              </a:r>
              <a:r>
                <a:rPr kumimoji="0" lang="en-US" altLang="ja-JP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)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70" name="テキスト ボックス 69"/>
          <p:cNvSpPr txBox="1"/>
          <p:nvPr/>
        </p:nvSpPr>
        <p:spPr>
          <a:xfrm>
            <a:off x="6019800" y="5943600"/>
            <a:ext cx="2548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/>
              <a:t>STEP 5:</a:t>
            </a:r>
          </a:p>
          <a:p>
            <a:r>
              <a:rPr kumimoji="1" lang="en-US" altLang="ja-JP" sz="1400" b="1" dirty="0" smtClean="0"/>
              <a:t>Prepare the frame to transmit.</a:t>
            </a:r>
          </a:p>
        </p:txBody>
      </p:sp>
      <p:sp>
        <p:nvSpPr>
          <p:cNvPr id="71" name="右矢印 70"/>
          <p:cNvSpPr/>
          <p:nvPr/>
        </p:nvSpPr>
        <p:spPr bwMode="auto">
          <a:xfrm rot="1148675">
            <a:off x="5934225" y="3414368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正方形/長方形 27"/>
          <p:cNvSpPr/>
          <p:nvPr/>
        </p:nvSpPr>
        <p:spPr bwMode="auto">
          <a:xfrm>
            <a:off x="533400" y="1828800"/>
            <a:ext cx="685800" cy="228600"/>
          </a:xfrm>
          <a:prstGeom prst="rect">
            <a:avLst/>
          </a:prstGeom>
          <a:ln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正方形/長方形 28"/>
          <p:cNvSpPr/>
          <p:nvPr/>
        </p:nvSpPr>
        <p:spPr bwMode="auto">
          <a:xfrm>
            <a:off x="1219200" y="1828800"/>
            <a:ext cx="838200" cy="228600"/>
          </a:xfrm>
          <a:prstGeom prst="rect">
            <a:avLst/>
          </a:prstGeom>
          <a:ln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正方形/長方形 37"/>
          <p:cNvSpPr/>
          <p:nvPr/>
        </p:nvSpPr>
        <p:spPr bwMode="auto">
          <a:xfrm>
            <a:off x="533400" y="2743200"/>
            <a:ext cx="1524000" cy="10668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38" name="正方形/長方形 38"/>
          <p:cNvSpPr/>
          <p:nvPr/>
        </p:nvSpPr>
        <p:spPr bwMode="auto">
          <a:xfrm>
            <a:off x="533400" y="2057400"/>
            <a:ext cx="1524000" cy="6858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39" name="正方形/長方形 39"/>
          <p:cNvSpPr/>
          <p:nvPr/>
        </p:nvSpPr>
        <p:spPr bwMode="auto">
          <a:xfrm>
            <a:off x="533400" y="3810000"/>
            <a:ext cx="1524000" cy="7620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40" name="正方形/長方形 67"/>
          <p:cNvSpPr/>
          <p:nvPr/>
        </p:nvSpPr>
        <p:spPr bwMode="auto">
          <a:xfrm>
            <a:off x="6781800" y="5867400"/>
            <a:ext cx="1524000" cy="2994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FCS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Start of decryption Sequence (1)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12</a:t>
            </a:fld>
            <a:endParaRPr lang="en-US" altLang="ja-JP"/>
          </a:p>
        </p:txBody>
      </p:sp>
      <p:sp>
        <p:nvSpPr>
          <p:cNvPr id="8" name="右矢印 7"/>
          <p:cNvSpPr/>
          <p:nvPr/>
        </p:nvSpPr>
        <p:spPr bwMode="auto">
          <a:xfrm rot="10800000">
            <a:off x="4419600" y="3200400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4953000" y="21336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5334000" y="21336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LenA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4953000" y="28956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5334000" y="28956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LenB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4953000" y="38862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5334000" y="38862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LenC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7" name="正方形/長方形 56"/>
          <p:cNvSpPr/>
          <p:nvPr/>
        </p:nvSpPr>
        <p:spPr bwMode="auto">
          <a:xfrm>
            <a:off x="4953000" y="3124200"/>
            <a:ext cx="1524000" cy="7620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正方形/長方形 57"/>
          <p:cNvSpPr/>
          <p:nvPr/>
        </p:nvSpPr>
        <p:spPr bwMode="auto">
          <a:xfrm>
            <a:off x="4953000" y="2362200"/>
            <a:ext cx="1524000" cy="5334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正方形/長方形 58"/>
          <p:cNvSpPr/>
          <p:nvPr/>
        </p:nvSpPr>
        <p:spPr bwMode="auto">
          <a:xfrm>
            <a:off x="4953000" y="4114800"/>
            <a:ext cx="1524000" cy="7620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3" name="図形グループ 62"/>
          <p:cNvGrpSpPr/>
          <p:nvPr/>
        </p:nvGrpSpPr>
        <p:grpSpPr>
          <a:xfrm>
            <a:off x="7086600" y="1600200"/>
            <a:ext cx="1524000" cy="4267200"/>
            <a:chOff x="2057400" y="1828800"/>
            <a:chExt cx="2819400" cy="4343400"/>
          </a:xfrm>
        </p:grpSpPr>
        <p:sp>
          <p:nvSpPr>
            <p:cNvPr id="64" name="正方形/長方形 63"/>
            <p:cNvSpPr/>
            <p:nvPr/>
          </p:nvSpPr>
          <p:spPr bwMode="auto">
            <a:xfrm>
              <a:off x="2057400" y="1828800"/>
              <a:ext cx="28194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MAC Header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5" name="正方形/長方形 64"/>
            <p:cNvSpPr/>
            <p:nvPr/>
          </p:nvSpPr>
          <p:spPr bwMode="auto">
            <a:xfrm>
              <a:off x="2057400" y="2209800"/>
              <a:ext cx="28194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Capability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6" name="正方形/長方形 65"/>
            <p:cNvSpPr/>
            <p:nvPr/>
          </p:nvSpPr>
          <p:spPr bwMode="auto">
            <a:xfrm>
              <a:off x="2057400" y="2514600"/>
              <a:ext cx="2819400" cy="9906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7" name="正方形/長方形 66"/>
            <p:cNvSpPr/>
            <p:nvPr/>
          </p:nvSpPr>
          <p:spPr bwMode="auto">
            <a:xfrm>
              <a:off x="2057400" y="3505200"/>
              <a:ext cx="2819400" cy="1676400"/>
            </a:xfrm>
            <a:prstGeom prst="rect">
              <a:avLst/>
            </a:prstGeom>
            <a:solidFill>
              <a:srgbClr val="ECBBCA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Secure Container </a:t>
              </a:r>
              <a:r>
                <a:rPr kumimoji="0" lang="en-US" altLang="ja-JP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IE(s</a:t>
              </a: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)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8" name="正方形/長方形 67"/>
            <p:cNvSpPr/>
            <p:nvPr/>
          </p:nvSpPr>
          <p:spPr bwMode="auto">
            <a:xfrm>
              <a:off x="2057400" y="5867400"/>
              <a:ext cx="2819400" cy="3048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 smtClean="0"/>
                <a:t>MAC Tag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9" name="正方形/長方形 68"/>
            <p:cNvSpPr/>
            <p:nvPr/>
          </p:nvSpPr>
          <p:spPr bwMode="auto">
            <a:xfrm>
              <a:off x="2057400" y="5181600"/>
              <a:ext cx="2819400" cy="685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(future </a:t>
              </a:r>
              <a:r>
                <a:rPr kumimoji="0" lang="en-US" altLang="ja-JP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and Vendor Specific </a:t>
              </a:r>
              <a:r>
                <a:rPr kumimoji="0" lang="en-US" altLang="ja-JP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)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71" name="右矢印 70"/>
          <p:cNvSpPr/>
          <p:nvPr/>
        </p:nvSpPr>
        <p:spPr bwMode="auto">
          <a:xfrm rot="10800000">
            <a:off x="6553200" y="3352800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正方形/長方形 27"/>
          <p:cNvSpPr/>
          <p:nvPr/>
        </p:nvSpPr>
        <p:spPr bwMode="auto">
          <a:xfrm>
            <a:off x="2819400" y="2133600"/>
            <a:ext cx="685800" cy="228600"/>
          </a:xfrm>
          <a:prstGeom prst="rect">
            <a:avLst/>
          </a:prstGeom>
          <a:ln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正方形/長方形 28"/>
          <p:cNvSpPr/>
          <p:nvPr/>
        </p:nvSpPr>
        <p:spPr bwMode="auto">
          <a:xfrm>
            <a:off x="3505200" y="2133600"/>
            <a:ext cx="838200" cy="228600"/>
          </a:xfrm>
          <a:prstGeom prst="rect">
            <a:avLst/>
          </a:prstGeom>
          <a:ln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正方形/長方形 37"/>
          <p:cNvSpPr/>
          <p:nvPr/>
        </p:nvSpPr>
        <p:spPr bwMode="auto">
          <a:xfrm>
            <a:off x="2819400" y="3048000"/>
            <a:ext cx="1524000" cy="10668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38" name="正方形/長方形 38"/>
          <p:cNvSpPr/>
          <p:nvPr/>
        </p:nvSpPr>
        <p:spPr bwMode="auto">
          <a:xfrm>
            <a:off x="2819400" y="2362200"/>
            <a:ext cx="1524000" cy="6858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39" name="正方形/長方形 39"/>
          <p:cNvSpPr/>
          <p:nvPr/>
        </p:nvSpPr>
        <p:spPr bwMode="auto">
          <a:xfrm>
            <a:off x="2819400" y="4114800"/>
            <a:ext cx="1524000" cy="7620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40" name="正方形/長方形 67"/>
          <p:cNvSpPr/>
          <p:nvPr/>
        </p:nvSpPr>
        <p:spPr bwMode="auto">
          <a:xfrm>
            <a:off x="7086600" y="5867400"/>
            <a:ext cx="1524000" cy="2994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FCS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41" name="図形グループ 62"/>
          <p:cNvGrpSpPr/>
          <p:nvPr/>
        </p:nvGrpSpPr>
        <p:grpSpPr>
          <a:xfrm>
            <a:off x="533400" y="1524000"/>
            <a:ext cx="1524000" cy="4267200"/>
            <a:chOff x="2057400" y="1828800"/>
            <a:chExt cx="2819400" cy="4343400"/>
          </a:xfrm>
        </p:grpSpPr>
        <p:sp>
          <p:nvSpPr>
            <p:cNvPr id="42" name="正方形/長方形 63"/>
            <p:cNvSpPr/>
            <p:nvPr/>
          </p:nvSpPr>
          <p:spPr bwMode="auto">
            <a:xfrm>
              <a:off x="2057400" y="1828800"/>
              <a:ext cx="28194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MAC Header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3" name="正方形/長方形 64"/>
            <p:cNvSpPr/>
            <p:nvPr/>
          </p:nvSpPr>
          <p:spPr bwMode="auto">
            <a:xfrm>
              <a:off x="2057400" y="2209800"/>
              <a:ext cx="28194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Capability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4" name="正方形/長方形 65"/>
            <p:cNvSpPr/>
            <p:nvPr/>
          </p:nvSpPr>
          <p:spPr bwMode="auto">
            <a:xfrm>
              <a:off x="2057400" y="2514600"/>
              <a:ext cx="2819400" cy="9906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5" name="正方形/長方形 66"/>
            <p:cNvSpPr/>
            <p:nvPr/>
          </p:nvSpPr>
          <p:spPr bwMode="auto">
            <a:xfrm>
              <a:off x="2057400" y="3505200"/>
              <a:ext cx="2819400" cy="1676400"/>
            </a:xfrm>
            <a:prstGeom prst="rect">
              <a:avLst/>
            </a:prstGeom>
            <a:solidFill>
              <a:srgbClr val="ECBBCA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Secure Container IE(s)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 smtClean="0"/>
                <a:t>Without fragmentation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0" name="正方形/長方形 67"/>
            <p:cNvSpPr/>
            <p:nvPr/>
          </p:nvSpPr>
          <p:spPr bwMode="auto">
            <a:xfrm>
              <a:off x="2057400" y="5867400"/>
              <a:ext cx="2819400" cy="3048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 smtClean="0"/>
                <a:t>MAC Tag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0" name="正方形/長方形 68"/>
            <p:cNvSpPr/>
            <p:nvPr/>
          </p:nvSpPr>
          <p:spPr bwMode="auto">
            <a:xfrm>
              <a:off x="2057400" y="5181600"/>
              <a:ext cx="2819400" cy="685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(future </a:t>
              </a:r>
              <a:r>
                <a:rPr kumimoji="0" lang="en-US" altLang="ja-JP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and Vendor Specific </a:t>
              </a:r>
              <a:r>
                <a:rPr kumimoji="0" lang="en-US" altLang="ja-JP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)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63" name="右矢印 7"/>
          <p:cNvSpPr/>
          <p:nvPr/>
        </p:nvSpPr>
        <p:spPr bwMode="auto">
          <a:xfrm rot="10800000">
            <a:off x="2209800" y="3429000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962400" y="5638800"/>
            <a:ext cx="429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support the suggested changes to the encryption and authentication process by which portions of Association Request/Response frame are authenticated and/or encrypted, as described on these slides? </a:t>
            </a:r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Result </a:t>
            </a:r>
          </a:p>
          <a:p>
            <a:pPr lvl="1"/>
            <a:r>
              <a:rPr lang="en-US" altLang="ja-JP" dirty="0" smtClean="0"/>
              <a:t>Yes: </a:t>
            </a:r>
          </a:p>
          <a:p>
            <a:pPr lvl="1"/>
            <a:r>
              <a:rPr lang="en-US" altLang="ja-JP" dirty="0" smtClean="0"/>
              <a:t>No: </a:t>
            </a:r>
          </a:p>
          <a:p>
            <a:pPr lvl="1"/>
            <a:r>
              <a:rPr lang="en-US" altLang="ja-JP" dirty="0" smtClean="0"/>
              <a:t>Need more info: </a:t>
            </a:r>
          </a:p>
          <a:p>
            <a:pPr lvl="1"/>
            <a:r>
              <a:rPr lang="en-US" altLang="ja-JP" dirty="0" smtClean="0"/>
              <a:t>Don’t Care: 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Backup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F7C4031-7F9F-544A-AF6E-872DBF3FC968}" type="slidenum">
              <a:rPr lang="en-US" altLang="ja-JP" smtClean="0"/>
              <a:pPr/>
              <a:t>14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support to modify the encryption of Association Request/Response? </a:t>
            </a:r>
          </a:p>
          <a:p>
            <a:pPr>
              <a:buNone/>
            </a:pP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Result (Y/N/A):  10/2/24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support to create container IE for encryption and fragmentation? </a:t>
            </a:r>
          </a:p>
          <a:p>
            <a:pPr>
              <a:buNone/>
            </a:pP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Result (Y/N/Need more info):  8/2/24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Generic Fragmentation Container IE Concept</a:t>
            </a:r>
            <a:endParaRPr lang="ja-JP" altLang="en-US" sz="2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17</a:t>
            </a:fld>
            <a:endParaRPr lang="en-US" altLang="ja-JP"/>
          </a:p>
        </p:txBody>
      </p:sp>
      <p:sp>
        <p:nvSpPr>
          <p:cNvPr id="8" name="正方形/長方形 7"/>
          <p:cNvSpPr/>
          <p:nvPr/>
        </p:nvSpPr>
        <p:spPr bwMode="auto">
          <a:xfrm>
            <a:off x="685800" y="3048000"/>
            <a:ext cx="1981200" cy="2362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&gt; 255 octets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9600" y="1905000"/>
            <a:ext cx="520316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Single IE CANNOT carry data larger than 255 octets.</a:t>
            </a:r>
          </a:p>
          <a:p>
            <a:r>
              <a:rPr kumimoji="1" lang="en-US" altLang="ja-JP" sz="1600" b="1" dirty="0" smtClean="0"/>
              <a:t>So we’d like to provide generic framework for large data.</a:t>
            </a:r>
            <a:endParaRPr kumimoji="1" lang="ja-JP" altLang="en-US" sz="1600" b="1" dirty="0"/>
          </a:p>
        </p:txBody>
      </p:sp>
      <p:sp>
        <p:nvSpPr>
          <p:cNvPr id="10" name="右矢印 9"/>
          <p:cNvSpPr/>
          <p:nvPr/>
        </p:nvSpPr>
        <p:spPr bwMode="auto">
          <a:xfrm>
            <a:off x="2819400" y="4038600"/>
            <a:ext cx="6096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3581400" y="3048000"/>
            <a:ext cx="1981200" cy="2362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&gt; 255 octets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3581400" y="2819400"/>
            <a:ext cx="9906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Tag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4572000" y="2819400"/>
            <a:ext cx="9906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Length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24200" y="5486400"/>
            <a:ext cx="305724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TLV is not IE.</a:t>
            </a:r>
          </a:p>
          <a:p>
            <a:r>
              <a:rPr kumimoji="1" lang="en-US" altLang="ja-JP" sz="1400" dirty="0" smtClean="0"/>
              <a:t>Length field is 2 octets to accommodate</a:t>
            </a:r>
          </a:p>
          <a:p>
            <a:r>
              <a:rPr kumimoji="1" lang="en-US" altLang="ja-JP" sz="1400" dirty="0" smtClean="0"/>
              <a:t>large data.</a:t>
            </a:r>
          </a:p>
        </p:txBody>
      </p:sp>
      <p:sp>
        <p:nvSpPr>
          <p:cNvPr id="15" name="右矢印 14"/>
          <p:cNvSpPr/>
          <p:nvPr/>
        </p:nvSpPr>
        <p:spPr bwMode="auto">
          <a:xfrm>
            <a:off x="5715000" y="3810000"/>
            <a:ext cx="6096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6553200" y="2895600"/>
            <a:ext cx="9906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Tag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7543800" y="2895600"/>
            <a:ext cx="9906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Length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6553200" y="2667000"/>
            <a:ext cx="5334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EID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7010400" y="2667000"/>
            <a:ext cx="5334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7543800" y="2667000"/>
            <a:ext cx="9906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6553200" y="3124200"/>
            <a:ext cx="1981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</a:t>
            </a: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6553200" y="3581400"/>
            <a:ext cx="5334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EID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7010400" y="3581400"/>
            <a:ext cx="5334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7543800" y="3581400"/>
            <a:ext cx="9906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6553200" y="3810000"/>
            <a:ext cx="1981200" cy="685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</a:t>
            </a: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6553200" y="4495800"/>
            <a:ext cx="5334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EID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7010400" y="4495800"/>
            <a:ext cx="5334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7543800" y="4495800"/>
            <a:ext cx="9906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6553200" y="4724400"/>
            <a:ext cx="1981200" cy="685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629400" y="5638800"/>
            <a:ext cx="2278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Fragment into Container </a:t>
            </a:r>
            <a:r>
              <a:rPr kumimoji="1" lang="en-US" altLang="ja-JP" sz="1400" dirty="0" err="1" smtClean="0"/>
              <a:t>IEs</a:t>
            </a:r>
            <a:r>
              <a:rPr kumimoji="1" lang="en-US" altLang="ja-JP" sz="1400" dirty="0" smtClean="0"/>
              <a:t>.</a:t>
            </a:r>
          </a:p>
        </p:txBody>
      </p:sp>
      <p:sp>
        <p:nvSpPr>
          <p:cNvPr id="33" name="右矢印 32"/>
          <p:cNvSpPr/>
          <p:nvPr/>
        </p:nvSpPr>
        <p:spPr bwMode="auto">
          <a:xfrm rot="1832331">
            <a:off x="5719646" y="4617063"/>
            <a:ext cx="6096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右矢印 33"/>
          <p:cNvSpPr/>
          <p:nvPr/>
        </p:nvSpPr>
        <p:spPr bwMode="auto">
          <a:xfrm rot="19767669" flipV="1">
            <a:off x="5719645" y="3016863"/>
            <a:ext cx="6096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角丸四角形 34"/>
          <p:cNvSpPr/>
          <p:nvPr/>
        </p:nvSpPr>
        <p:spPr bwMode="auto">
          <a:xfrm>
            <a:off x="3352800" y="2590800"/>
            <a:ext cx="2438400" cy="2971800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971800" y="2514600"/>
            <a:ext cx="469675" cy="276999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FF"/>
                </a:solidFill>
              </a:rPr>
              <a:t>TLV</a:t>
            </a:r>
            <a:endParaRPr kumimoji="1" lang="ja-JP" altLang="en-US" dirty="0">
              <a:solidFill>
                <a:srgbClr val="FFFFFF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219200" y="2895600"/>
            <a:ext cx="5951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DHCP</a:t>
            </a:r>
            <a:endParaRPr kumimoji="1" lang="ja-JP" altLang="en-US" dirty="0"/>
          </a:p>
        </p:txBody>
      </p:sp>
      <p:sp>
        <p:nvSpPr>
          <p:cNvPr id="38" name="角丸四角形 37"/>
          <p:cNvSpPr/>
          <p:nvPr/>
        </p:nvSpPr>
        <p:spPr bwMode="auto">
          <a:xfrm>
            <a:off x="6400800" y="2514600"/>
            <a:ext cx="2286000" cy="3048000"/>
          </a:xfrm>
          <a:prstGeom prst="roundRect">
            <a:avLst/>
          </a:prstGeom>
          <a:noFill/>
          <a:ln w="25400" cap="flat" cmpd="sng" algn="ctr">
            <a:solidFill>
              <a:srgbClr val="FF66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010400" y="2209800"/>
            <a:ext cx="1176223" cy="276999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FF"/>
                </a:solidFill>
              </a:rPr>
              <a:t>In Single Frame</a:t>
            </a:r>
            <a:endParaRPr kumimoji="1" lang="ja-JP" alt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Generic Encryption Container IE Concept</a:t>
            </a:r>
            <a:endParaRPr lang="ja-JP" altLang="en-US" sz="2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040188" y="6475413"/>
            <a:ext cx="530225" cy="182562"/>
          </a:xfrm>
        </p:spPr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18</a:t>
            </a:fld>
            <a:endParaRPr lang="en-US" altLang="ja-JP"/>
          </a:p>
        </p:txBody>
      </p:sp>
      <p:sp>
        <p:nvSpPr>
          <p:cNvPr id="8" name="正方形/長方形 7"/>
          <p:cNvSpPr/>
          <p:nvPr/>
        </p:nvSpPr>
        <p:spPr bwMode="auto">
          <a:xfrm>
            <a:off x="381000" y="43434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DATA2</a:t>
            </a:r>
          </a:p>
        </p:txBody>
      </p:sp>
      <p:sp>
        <p:nvSpPr>
          <p:cNvPr id="10" name="右矢印 9"/>
          <p:cNvSpPr/>
          <p:nvPr/>
        </p:nvSpPr>
        <p:spPr bwMode="auto">
          <a:xfrm>
            <a:off x="1981200" y="3962400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667000" y="28194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Tag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3429000" y="28194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Length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38400" y="5562600"/>
            <a:ext cx="201456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TLV is not IE.</a:t>
            </a:r>
          </a:p>
          <a:p>
            <a:r>
              <a:rPr kumimoji="1" lang="en-US" altLang="ja-JP" sz="1400" dirty="0" smtClean="0"/>
              <a:t>Length field is 2 octets to</a:t>
            </a:r>
          </a:p>
          <a:p>
            <a:r>
              <a:rPr kumimoji="1" lang="en-US" altLang="ja-JP" sz="1400" dirty="0" smtClean="0"/>
              <a:t>accommodate large data.</a:t>
            </a:r>
          </a:p>
        </p:txBody>
      </p:sp>
      <p:sp>
        <p:nvSpPr>
          <p:cNvPr id="15" name="右矢印 14"/>
          <p:cNvSpPr/>
          <p:nvPr/>
        </p:nvSpPr>
        <p:spPr bwMode="auto">
          <a:xfrm>
            <a:off x="6553199" y="3733801"/>
            <a:ext cx="457201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7086600" y="24384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7467600" y="24384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7848600" y="2438400"/>
            <a:ext cx="762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629400" y="5638800"/>
            <a:ext cx="2278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Fragment into Container </a:t>
            </a:r>
            <a:r>
              <a:rPr kumimoji="1" lang="en-US" altLang="ja-JP" sz="1400" dirty="0" err="1" smtClean="0"/>
              <a:t>IEs</a:t>
            </a:r>
            <a:r>
              <a:rPr kumimoji="1" lang="en-US" altLang="ja-JP" sz="1400" dirty="0" smtClean="0"/>
              <a:t>.</a:t>
            </a:r>
          </a:p>
        </p:txBody>
      </p:sp>
      <p:sp>
        <p:nvSpPr>
          <p:cNvPr id="33" name="右矢印 32"/>
          <p:cNvSpPr/>
          <p:nvPr/>
        </p:nvSpPr>
        <p:spPr bwMode="auto">
          <a:xfrm rot="1832331">
            <a:off x="6535430" y="4576349"/>
            <a:ext cx="46993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右矢印 33"/>
          <p:cNvSpPr/>
          <p:nvPr/>
        </p:nvSpPr>
        <p:spPr bwMode="auto">
          <a:xfrm rot="19767669" flipV="1">
            <a:off x="6518954" y="2909677"/>
            <a:ext cx="487632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角丸四角形 34"/>
          <p:cNvSpPr/>
          <p:nvPr/>
        </p:nvSpPr>
        <p:spPr bwMode="auto">
          <a:xfrm>
            <a:off x="2514600" y="2590800"/>
            <a:ext cx="1828800" cy="2971800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133600" y="2514600"/>
            <a:ext cx="529562" cy="276999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solidFill>
                  <a:srgbClr val="FFFFFF"/>
                </a:solidFill>
              </a:rPr>
              <a:t>TLVs</a:t>
            </a:r>
            <a:endParaRPr kumimoji="1" lang="ja-JP" altLang="en-US" dirty="0">
              <a:solidFill>
                <a:srgbClr val="FFFFFF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7086600" y="2667000"/>
            <a:ext cx="1524000" cy="228600"/>
          </a:xfrm>
          <a:prstGeom prst="rect">
            <a:avLst/>
          </a:prstGeom>
          <a:solidFill>
            <a:srgbClr val="7394FF"/>
          </a:solidFill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7086600" y="34290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7467600" y="34290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7848600" y="3429000"/>
            <a:ext cx="762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7086600" y="44196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7467600" y="44196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7848600" y="4419600"/>
            <a:ext cx="762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381000" y="28956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DATA1</a:t>
            </a: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2667000" y="30480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DATA1</a:t>
            </a: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2667000" y="41148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Tag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3429000" y="41148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Length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2667000" y="43434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DATA2</a:t>
            </a:r>
          </a:p>
        </p:txBody>
      </p:sp>
      <p:sp>
        <p:nvSpPr>
          <p:cNvPr id="59" name="正方形/長方形 58"/>
          <p:cNvSpPr/>
          <p:nvPr/>
        </p:nvSpPr>
        <p:spPr bwMode="auto">
          <a:xfrm>
            <a:off x="4800600" y="2590800"/>
            <a:ext cx="1524000" cy="228600"/>
          </a:xfrm>
          <a:prstGeom prst="rect">
            <a:avLst/>
          </a:prstGeom>
          <a:solidFill>
            <a:srgbClr val="7394FF"/>
          </a:solidFill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正方形/長方形 59"/>
          <p:cNvSpPr/>
          <p:nvPr/>
        </p:nvSpPr>
        <p:spPr bwMode="auto">
          <a:xfrm>
            <a:off x="4800600" y="2819400"/>
            <a:ext cx="1524000" cy="25908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(may larger than 255 octets)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右矢印 61"/>
          <p:cNvSpPr/>
          <p:nvPr/>
        </p:nvSpPr>
        <p:spPr bwMode="auto">
          <a:xfrm>
            <a:off x="4267200" y="3886200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正方形/長方形 62"/>
          <p:cNvSpPr/>
          <p:nvPr/>
        </p:nvSpPr>
        <p:spPr bwMode="auto">
          <a:xfrm>
            <a:off x="7086600" y="3657600"/>
            <a:ext cx="1524000" cy="7620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7086600" y="2895600"/>
            <a:ext cx="1524000" cy="5334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5" name="正方形/長方形 64"/>
          <p:cNvSpPr/>
          <p:nvPr/>
        </p:nvSpPr>
        <p:spPr bwMode="auto">
          <a:xfrm>
            <a:off x="7086600" y="4648200"/>
            <a:ext cx="1524000" cy="7620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6" name="角丸四角形 65"/>
          <p:cNvSpPr/>
          <p:nvPr/>
        </p:nvSpPr>
        <p:spPr bwMode="auto">
          <a:xfrm>
            <a:off x="7010400" y="2362200"/>
            <a:ext cx="1676400" cy="3124200"/>
          </a:xfrm>
          <a:prstGeom prst="roundRect">
            <a:avLst/>
          </a:prstGeom>
          <a:noFill/>
          <a:ln w="25400" cap="flat" cmpd="sng" algn="ctr">
            <a:solidFill>
              <a:srgbClr val="FF66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315200" y="2057400"/>
            <a:ext cx="1176223" cy="276999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FF"/>
                </a:solidFill>
              </a:rPr>
              <a:t>In Single Frame</a:t>
            </a:r>
            <a:endParaRPr kumimoji="1" lang="ja-JP" alt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FFD51ED6-2E65-F848-96D6-987BCE485E7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/>
              <a:t>This document is the summary of higher layer setup ad-hoc held on Tue. PM2, Wed. PM1 and Thu. AM1.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角丸四角形 34"/>
          <p:cNvSpPr/>
          <p:nvPr/>
        </p:nvSpPr>
        <p:spPr bwMode="auto">
          <a:xfrm>
            <a:off x="2438400" y="3886200"/>
            <a:ext cx="3581400" cy="11430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FILS Authentication/Association (D0.3)</a:t>
            </a:r>
            <a:endParaRPr lang="ja-JP" altLang="en-US" sz="28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3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22875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54109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696494" y="4228306"/>
            <a:ext cx="41910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573882" y="4226718"/>
            <a:ext cx="41910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 bwMode="auto">
          <a:xfrm flipV="1">
            <a:off x="2667794" y="2818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 bwMode="auto">
          <a:xfrm rot="10800000">
            <a:off x="2668588" y="3427412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 bwMode="auto">
          <a:xfrm flipV="1">
            <a:off x="2667794" y="41140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 bwMode="auto">
          <a:xfrm rot="10800000">
            <a:off x="2667794" y="4723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3505994" y="2513806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505994" y="3123406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353594" y="3809206"/>
            <a:ext cx="1865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Request</a:t>
            </a:r>
            <a:endParaRPr kumimoji="1" lang="ja-JP" altLang="en-US" sz="1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353594" y="4418806"/>
            <a:ext cx="19912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Response</a:t>
            </a:r>
            <a:endParaRPr kumimoji="1" lang="ja-JP" altLang="en-US" sz="1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24000" y="3505200"/>
            <a:ext cx="1137601" cy="27699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Key Derivation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791200" y="2895600"/>
            <a:ext cx="1137601" cy="27699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Key Derivation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096000" y="4343400"/>
            <a:ext cx="2069797" cy="27699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Part of the Frame is Encrypted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581400" y="4191000"/>
            <a:ext cx="1313180" cy="27699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Key Confirmation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Encryption Part in Assoc. Req./</a:t>
            </a:r>
            <a:r>
              <a:rPr lang="en-US" altLang="ja-JP" sz="2800" dirty="0" err="1" smtClean="0"/>
              <a:t>Resp</a:t>
            </a:r>
            <a:r>
              <a:rPr lang="en-US" altLang="ja-JP" sz="2800" dirty="0" smtClean="0"/>
              <a:t>. in D0.3</a:t>
            </a:r>
            <a:endParaRPr lang="ja-JP" altLang="en-US" sz="2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2057400" y="1828800"/>
            <a:ext cx="2819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 Header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2057400" y="2209800"/>
            <a:ext cx="2819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Capability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2057400" y="2514600"/>
            <a:ext cx="2819400" cy="1676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IEs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2057400" y="3886200"/>
            <a:ext cx="2819400" cy="304800"/>
          </a:xfrm>
          <a:prstGeom prst="rect">
            <a:avLst/>
          </a:prstGeom>
          <a:solidFill>
            <a:schemeClr val="bg1">
              <a:alpha val="57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FILS Session IE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057400" y="4191000"/>
            <a:ext cx="2819400" cy="16764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IEs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2057400" y="5867400"/>
            <a:ext cx="2819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FCS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右中かっこ 13"/>
          <p:cNvSpPr/>
          <p:nvPr/>
        </p:nvSpPr>
        <p:spPr bwMode="auto">
          <a:xfrm>
            <a:off x="4953000" y="4191000"/>
            <a:ext cx="231648" cy="1676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57800" y="4724400"/>
            <a:ext cx="34877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u="sng" dirty="0" smtClean="0"/>
              <a:t>All </a:t>
            </a:r>
            <a:r>
              <a:rPr kumimoji="1" lang="en-US" altLang="ja-JP" sz="1800" b="1" u="sng" dirty="0" err="1" smtClean="0"/>
              <a:t>IEs</a:t>
            </a:r>
            <a:r>
              <a:rPr kumimoji="1" lang="en-US" altLang="ja-JP" sz="1800" b="1" u="sng" dirty="0" smtClean="0"/>
              <a:t> following FILS Session IE</a:t>
            </a:r>
          </a:p>
          <a:p>
            <a:r>
              <a:rPr kumimoji="1" lang="en-US" altLang="ja-JP" sz="1800" b="1" u="sng" dirty="0" smtClean="0"/>
              <a:t>shall be encrypted.</a:t>
            </a:r>
            <a:endParaRPr kumimoji="1" lang="ja-JP" altLang="en-US" sz="1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Draft 0.2, section 11.11.2.4 says: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The input </a:t>
            </a:r>
            <a:r>
              <a:rPr lang="en-US" dirty="0" err="1"/>
              <a:t>ciphertext</a:t>
            </a:r>
            <a:r>
              <a:rPr lang="en-US" dirty="0"/>
              <a:t> shall be the contents of the Association Response frame that follow the </a:t>
            </a:r>
            <a:r>
              <a:rPr lang="en-US" dirty="0" smtClean="0"/>
              <a:t>FILS Session element”</a:t>
            </a:r>
          </a:p>
          <a:p>
            <a:r>
              <a:rPr lang="en-US" dirty="0" smtClean="0"/>
              <a:t>What does it mean?</a:t>
            </a:r>
          </a:p>
          <a:p>
            <a:pPr lvl="1"/>
            <a:r>
              <a:rPr lang="en-US" dirty="0" smtClean="0"/>
              <a:t>All vendor specific IEs will need to be encrypted</a:t>
            </a:r>
          </a:p>
          <a:p>
            <a:pPr lvl="1"/>
            <a:r>
              <a:rPr lang="en-US" dirty="0" smtClean="0"/>
              <a:t>All IEs added in the future will need to be encrypted</a:t>
            </a:r>
          </a:p>
          <a:p>
            <a:pPr lvl="1"/>
            <a:r>
              <a:rPr lang="en-US" dirty="0" smtClean="0"/>
              <a:t>We should remain the ability to add unencrypted, but authenticated IEs in the future.</a:t>
            </a:r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99108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a new IE in Association </a:t>
            </a:r>
            <a:r>
              <a:rPr lang="en-US" dirty="0" err="1" smtClean="0"/>
              <a:t>Req/Resp</a:t>
            </a:r>
            <a:r>
              <a:rPr lang="en-US" dirty="0" smtClean="0"/>
              <a:t> that can be used to carry a set of </a:t>
            </a:r>
            <a:r>
              <a:rPr lang="en-US" dirty="0" err="1" smtClean="0"/>
              <a:t>TLVs</a:t>
            </a:r>
            <a:r>
              <a:rPr lang="en-US" dirty="0" smtClean="0"/>
              <a:t> (that include higher layer information etc.)</a:t>
            </a:r>
          </a:p>
          <a:p>
            <a:pPr lvl="1"/>
            <a:r>
              <a:rPr lang="en-US" dirty="0" smtClean="0"/>
              <a:t>Will need the ability to encrypt the content</a:t>
            </a:r>
          </a:p>
          <a:p>
            <a:pPr lvl="1"/>
            <a:r>
              <a:rPr lang="en-US" dirty="0" smtClean="0"/>
              <a:t>Will need the ability to fragment the content</a:t>
            </a:r>
          </a:p>
          <a:p>
            <a:r>
              <a:rPr lang="en-US" dirty="0" smtClean="0"/>
              <a:t>Because</a:t>
            </a:r>
          </a:p>
          <a:p>
            <a:pPr lvl="1"/>
            <a:r>
              <a:rPr lang="en-US" dirty="0" smtClean="0"/>
              <a:t>Higher Layer Information shall be protected.</a:t>
            </a:r>
          </a:p>
          <a:p>
            <a:pPr lvl="1"/>
            <a:r>
              <a:rPr lang="en-US" dirty="0" smtClean="0"/>
              <a:t>Higher Layer Information</a:t>
            </a:r>
            <a:r>
              <a:rPr lang="en-US" dirty="0" smtClean="0"/>
              <a:t> </a:t>
            </a:r>
            <a:r>
              <a:rPr lang="en-US" dirty="0" smtClean="0"/>
              <a:t>may be</a:t>
            </a:r>
            <a:r>
              <a:rPr lang="en-US" dirty="0" smtClean="0"/>
              <a:t> </a:t>
            </a:r>
            <a:r>
              <a:rPr lang="en-US" dirty="0" smtClean="0"/>
              <a:t>larger than 255 octets.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83464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 smtClean="0"/>
              <a:t>Encryption Part in Assoc. Req./</a:t>
            </a:r>
            <a:r>
              <a:rPr lang="en-US" altLang="ja-JP" sz="2400" dirty="0" err="1" smtClean="0"/>
              <a:t>Resp</a:t>
            </a:r>
            <a:r>
              <a:rPr lang="en-US" altLang="ja-JP" sz="2400" dirty="0" smtClean="0"/>
              <a:t>. of the Proposal</a:t>
            </a:r>
            <a:endParaRPr lang="ja-JP" altLang="en-US" sz="24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7</a:t>
            </a:fld>
            <a:endParaRPr lang="en-US" altLang="ja-JP"/>
          </a:p>
        </p:txBody>
      </p:sp>
      <p:sp>
        <p:nvSpPr>
          <p:cNvPr id="14" name="右中かっこ 13"/>
          <p:cNvSpPr/>
          <p:nvPr/>
        </p:nvSpPr>
        <p:spPr bwMode="auto">
          <a:xfrm>
            <a:off x="6629400" y="3657600"/>
            <a:ext cx="231648" cy="1676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858000" y="3962400"/>
            <a:ext cx="231345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u="sng" dirty="0" smtClean="0"/>
              <a:t>Only the value of the</a:t>
            </a:r>
          </a:p>
          <a:p>
            <a:r>
              <a:rPr kumimoji="1" lang="en-US" altLang="ja-JP" sz="1800" b="1" u="sng" dirty="0" smtClean="0"/>
              <a:t>Secure Container </a:t>
            </a:r>
          </a:p>
          <a:p>
            <a:r>
              <a:rPr kumimoji="1" lang="en-US" altLang="ja-JP" sz="1800" b="1" u="sng" dirty="0" smtClean="0"/>
              <a:t>IE(s) is(are) </a:t>
            </a:r>
          </a:p>
          <a:p>
            <a:r>
              <a:rPr kumimoji="1" lang="en-US" altLang="ja-JP" sz="1800" b="1" u="sng" dirty="0" smtClean="0"/>
              <a:t>Encrypted (type</a:t>
            </a:r>
          </a:p>
          <a:p>
            <a:r>
              <a:rPr kumimoji="1" lang="en-US" altLang="ja-JP" sz="1800" b="1" u="sng" dirty="0" smtClean="0"/>
              <a:t>and length info is not</a:t>
            </a:r>
          </a:p>
          <a:p>
            <a:r>
              <a:rPr kumimoji="1" lang="en-US" altLang="ja-JP" sz="1800" b="1" u="sng" dirty="0" smtClean="0"/>
              <a:t>Encrypted)</a:t>
            </a:r>
            <a:endParaRPr kumimoji="1" lang="ja-JP" altLang="en-US" sz="1800" b="1" u="sng" dirty="0"/>
          </a:p>
        </p:txBody>
      </p:sp>
      <p:grpSp>
        <p:nvGrpSpPr>
          <p:cNvPr id="17" name="図形グループ 16"/>
          <p:cNvGrpSpPr/>
          <p:nvPr/>
        </p:nvGrpSpPr>
        <p:grpSpPr>
          <a:xfrm>
            <a:off x="4495800" y="1981200"/>
            <a:ext cx="2057400" cy="4343400"/>
            <a:chOff x="2057400" y="1828800"/>
            <a:chExt cx="2819400" cy="4343400"/>
          </a:xfrm>
        </p:grpSpPr>
        <p:sp>
          <p:nvSpPr>
            <p:cNvPr id="7" name="正方形/長方形 6"/>
            <p:cNvSpPr/>
            <p:nvPr/>
          </p:nvSpPr>
          <p:spPr bwMode="auto">
            <a:xfrm>
              <a:off x="2057400" y="1828800"/>
              <a:ext cx="28194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MAC Header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正方形/長方形 7"/>
            <p:cNvSpPr/>
            <p:nvPr/>
          </p:nvSpPr>
          <p:spPr bwMode="auto">
            <a:xfrm>
              <a:off x="2057400" y="2209800"/>
              <a:ext cx="28194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Capability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2057400" y="2514600"/>
              <a:ext cx="2819400" cy="9906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" name="正方形/長方形 11"/>
            <p:cNvSpPr/>
            <p:nvPr/>
          </p:nvSpPr>
          <p:spPr bwMode="auto">
            <a:xfrm>
              <a:off x="2057400" y="3505200"/>
              <a:ext cx="2819400" cy="1676400"/>
            </a:xfrm>
            <a:prstGeom prst="rect">
              <a:avLst/>
            </a:prstGeom>
            <a:solidFill>
              <a:srgbClr val="ECBBCA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Secure Container </a:t>
              </a:r>
              <a:r>
                <a:rPr kumimoji="0" lang="en-US" altLang="ja-JP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IE(s</a:t>
              </a: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)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正方形/長方形 12"/>
            <p:cNvSpPr/>
            <p:nvPr/>
          </p:nvSpPr>
          <p:spPr bwMode="auto">
            <a:xfrm>
              <a:off x="2057400" y="5867400"/>
              <a:ext cx="28194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FCS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6" name="正方形/長方形 15"/>
            <p:cNvSpPr/>
            <p:nvPr/>
          </p:nvSpPr>
          <p:spPr bwMode="auto">
            <a:xfrm>
              <a:off x="2057400" y="5181600"/>
              <a:ext cx="2819400" cy="685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(future </a:t>
              </a:r>
              <a:r>
                <a:rPr kumimoji="0" lang="en-US" altLang="ja-JP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and Vendor Specific </a:t>
              </a:r>
              <a:r>
                <a:rPr kumimoji="0" lang="en-US" altLang="ja-JP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)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24" name="図形グループ 23"/>
          <p:cNvGrpSpPr/>
          <p:nvPr/>
        </p:nvGrpSpPr>
        <p:grpSpPr>
          <a:xfrm>
            <a:off x="990600" y="1981200"/>
            <a:ext cx="2057400" cy="4343400"/>
            <a:chOff x="2057400" y="1828800"/>
            <a:chExt cx="2819400" cy="4343400"/>
          </a:xfrm>
        </p:grpSpPr>
        <p:sp>
          <p:nvSpPr>
            <p:cNvPr id="18" name="正方形/長方形 17"/>
            <p:cNvSpPr/>
            <p:nvPr/>
          </p:nvSpPr>
          <p:spPr bwMode="auto">
            <a:xfrm>
              <a:off x="2057400" y="1828800"/>
              <a:ext cx="28194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MAC Header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9" name="正方形/長方形 18"/>
            <p:cNvSpPr/>
            <p:nvPr/>
          </p:nvSpPr>
          <p:spPr bwMode="auto">
            <a:xfrm>
              <a:off x="2057400" y="2209800"/>
              <a:ext cx="28194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Capability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0" name="正方形/長方形 19"/>
            <p:cNvSpPr/>
            <p:nvPr/>
          </p:nvSpPr>
          <p:spPr bwMode="auto">
            <a:xfrm>
              <a:off x="2057400" y="2514600"/>
              <a:ext cx="2819400" cy="1676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1" name="正方形/長方形 20"/>
            <p:cNvSpPr/>
            <p:nvPr/>
          </p:nvSpPr>
          <p:spPr bwMode="auto">
            <a:xfrm>
              <a:off x="2057400" y="3886200"/>
              <a:ext cx="2819400" cy="304800"/>
            </a:xfrm>
            <a:prstGeom prst="rect">
              <a:avLst/>
            </a:prstGeom>
            <a:solidFill>
              <a:schemeClr val="bg1">
                <a:alpha val="57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FILS Session IE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2" name="正方形/長方形 21"/>
            <p:cNvSpPr/>
            <p:nvPr/>
          </p:nvSpPr>
          <p:spPr bwMode="auto">
            <a:xfrm>
              <a:off x="2057400" y="4191000"/>
              <a:ext cx="2819400" cy="1676400"/>
            </a:xfrm>
            <a:prstGeom prst="rect">
              <a:avLst/>
            </a:prstGeom>
            <a:solidFill>
              <a:srgbClr val="ECBBCA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3" name="正方形/長方形 22"/>
            <p:cNvSpPr/>
            <p:nvPr/>
          </p:nvSpPr>
          <p:spPr bwMode="auto">
            <a:xfrm>
              <a:off x="2057400" y="5867400"/>
              <a:ext cx="28194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FCS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25" name="右矢印 24"/>
          <p:cNvSpPr/>
          <p:nvPr/>
        </p:nvSpPr>
        <p:spPr bwMode="auto">
          <a:xfrm>
            <a:off x="3581400" y="4114800"/>
            <a:ext cx="5334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676400" y="1600200"/>
            <a:ext cx="63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/>
              <a:t>D0.3</a:t>
            </a:r>
            <a:endParaRPr kumimoji="1" lang="ja-JP" altLang="en-US" sz="1800" b="1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029200" y="1600200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/>
              <a:t>Proposal</a:t>
            </a:r>
            <a:endParaRPr kumimoji="1" lang="ja-JP" altLang="en-US" sz="1800" b="1" dirty="0"/>
          </a:p>
        </p:txBody>
      </p:sp>
      <p:sp>
        <p:nvSpPr>
          <p:cNvPr id="28" name="正方形/長方形 27"/>
          <p:cNvSpPr/>
          <p:nvPr/>
        </p:nvSpPr>
        <p:spPr bwMode="auto">
          <a:xfrm>
            <a:off x="4495800" y="3352800"/>
            <a:ext cx="2057400" cy="304800"/>
          </a:xfrm>
          <a:prstGeom prst="rect">
            <a:avLst/>
          </a:prstGeom>
          <a:solidFill>
            <a:schemeClr val="bg1">
              <a:alpha val="57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FILS Session IE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Secure Container IE Concept</a:t>
            </a:r>
            <a:endParaRPr lang="ja-JP" altLang="en-US" sz="2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040188" y="6475413"/>
            <a:ext cx="530225" cy="182562"/>
          </a:xfrm>
        </p:spPr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8</a:t>
            </a:fld>
            <a:endParaRPr lang="en-US" altLang="ja-JP"/>
          </a:p>
        </p:txBody>
      </p:sp>
      <p:sp>
        <p:nvSpPr>
          <p:cNvPr id="8" name="正方形/長方形 7"/>
          <p:cNvSpPr/>
          <p:nvPr/>
        </p:nvSpPr>
        <p:spPr bwMode="auto">
          <a:xfrm>
            <a:off x="381000" y="43434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DATA2</a:t>
            </a:r>
          </a:p>
        </p:txBody>
      </p:sp>
      <p:sp>
        <p:nvSpPr>
          <p:cNvPr id="10" name="右矢印 9"/>
          <p:cNvSpPr/>
          <p:nvPr/>
        </p:nvSpPr>
        <p:spPr bwMode="auto">
          <a:xfrm>
            <a:off x="1981200" y="3962400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667000" y="28194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Tag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3429000" y="28194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Length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38400" y="5562600"/>
            <a:ext cx="201456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u="sng" dirty="0" smtClean="0">
                <a:solidFill>
                  <a:srgbClr val="FF0000"/>
                </a:solidFill>
              </a:rPr>
              <a:t>TLV is not IE.</a:t>
            </a:r>
          </a:p>
          <a:p>
            <a:r>
              <a:rPr kumimoji="1" lang="en-US" altLang="ja-JP" sz="1400" dirty="0" smtClean="0"/>
              <a:t>Length field is 2 octets to</a:t>
            </a:r>
          </a:p>
          <a:p>
            <a:r>
              <a:rPr kumimoji="1" lang="en-US" altLang="ja-JP" sz="1400" dirty="0" smtClean="0"/>
              <a:t>accommodate large data.</a:t>
            </a:r>
          </a:p>
        </p:txBody>
      </p:sp>
      <p:sp>
        <p:nvSpPr>
          <p:cNvPr id="15" name="右矢印 14"/>
          <p:cNvSpPr/>
          <p:nvPr/>
        </p:nvSpPr>
        <p:spPr bwMode="auto">
          <a:xfrm>
            <a:off x="6553199" y="3733801"/>
            <a:ext cx="457201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7086600" y="26670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7467600" y="26670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7848600" y="2667000"/>
            <a:ext cx="762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629400" y="5638800"/>
            <a:ext cx="2278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Fragment into Container </a:t>
            </a:r>
            <a:r>
              <a:rPr kumimoji="1" lang="en-US" altLang="ja-JP" sz="1400" dirty="0" err="1" smtClean="0"/>
              <a:t>IEs</a:t>
            </a:r>
            <a:r>
              <a:rPr kumimoji="1" lang="en-US" altLang="ja-JP" sz="1400" dirty="0" smtClean="0"/>
              <a:t>.</a:t>
            </a:r>
          </a:p>
        </p:txBody>
      </p:sp>
      <p:sp>
        <p:nvSpPr>
          <p:cNvPr id="33" name="右矢印 32"/>
          <p:cNvSpPr/>
          <p:nvPr/>
        </p:nvSpPr>
        <p:spPr bwMode="auto">
          <a:xfrm rot="1832331">
            <a:off x="6535430" y="4576349"/>
            <a:ext cx="46993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右矢印 33"/>
          <p:cNvSpPr/>
          <p:nvPr/>
        </p:nvSpPr>
        <p:spPr bwMode="auto">
          <a:xfrm rot="19767669" flipV="1">
            <a:off x="6518954" y="2909677"/>
            <a:ext cx="487632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角丸四角形 34"/>
          <p:cNvSpPr/>
          <p:nvPr/>
        </p:nvSpPr>
        <p:spPr bwMode="auto">
          <a:xfrm>
            <a:off x="2514600" y="2590800"/>
            <a:ext cx="1828800" cy="2971800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133600" y="2514600"/>
            <a:ext cx="529562" cy="276999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solidFill>
                  <a:srgbClr val="FFFFFF"/>
                </a:solidFill>
              </a:rPr>
              <a:t>TLVs</a:t>
            </a:r>
            <a:endParaRPr kumimoji="1" lang="ja-JP" altLang="en-US" dirty="0">
              <a:solidFill>
                <a:srgbClr val="FFFFFF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7086600" y="34290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7467600" y="34290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7848600" y="3429000"/>
            <a:ext cx="762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7086600" y="44196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7467600" y="44196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7848600" y="4419600"/>
            <a:ext cx="762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381000" y="28956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DATA1</a:t>
            </a: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2667000" y="30480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DATA1</a:t>
            </a: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2667000" y="41148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Tag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3429000" y="41148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Length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2667000" y="43434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DATA2</a:t>
            </a:r>
          </a:p>
        </p:txBody>
      </p:sp>
      <p:sp>
        <p:nvSpPr>
          <p:cNvPr id="59" name="正方形/長方形 58"/>
          <p:cNvSpPr/>
          <p:nvPr/>
        </p:nvSpPr>
        <p:spPr bwMode="auto">
          <a:xfrm>
            <a:off x="4800600" y="2590800"/>
            <a:ext cx="762000" cy="2286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EID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正方形/長方形 59"/>
          <p:cNvSpPr/>
          <p:nvPr/>
        </p:nvSpPr>
        <p:spPr bwMode="auto">
          <a:xfrm>
            <a:off x="4800600" y="2819400"/>
            <a:ext cx="1524000" cy="25908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(may larger than 255 octets)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右矢印 61"/>
          <p:cNvSpPr/>
          <p:nvPr/>
        </p:nvSpPr>
        <p:spPr bwMode="auto">
          <a:xfrm>
            <a:off x="4267200" y="3886200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正方形/長方形 62"/>
          <p:cNvSpPr/>
          <p:nvPr/>
        </p:nvSpPr>
        <p:spPr bwMode="auto">
          <a:xfrm>
            <a:off x="7086600" y="3657600"/>
            <a:ext cx="1524000" cy="7620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7086600" y="2895600"/>
            <a:ext cx="1524000" cy="5334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5" name="正方形/長方形 64"/>
          <p:cNvSpPr/>
          <p:nvPr/>
        </p:nvSpPr>
        <p:spPr bwMode="auto">
          <a:xfrm>
            <a:off x="7086600" y="4648200"/>
            <a:ext cx="1524000" cy="7620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6" name="角丸四角形 65"/>
          <p:cNvSpPr/>
          <p:nvPr/>
        </p:nvSpPr>
        <p:spPr bwMode="auto">
          <a:xfrm>
            <a:off x="7010400" y="2362200"/>
            <a:ext cx="1676400" cy="3124200"/>
          </a:xfrm>
          <a:prstGeom prst="roundRect">
            <a:avLst/>
          </a:prstGeom>
          <a:noFill/>
          <a:ln w="25400" cap="flat" cmpd="sng" algn="ctr">
            <a:solidFill>
              <a:srgbClr val="FF66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162800" y="2057400"/>
            <a:ext cx="1282998" cy="276999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FF"/>
                </a:solidFill>
              </a:rPr>
              <a:t>In a Single Frame</a:t>
            </a:r>
            <a:endParaRPr kumimoji="1" lang="ja-JP" altLang="en-US" dirty="0">
              <a:solidFill>
                <a:srgbClr val="FFFFFF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962400" y="1828800"/>
            <a:ext cx="28408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Encipher entire value of container IE</a:t>
            </a:r>
            <a:endParaRPr kumimoji="1" lang="ja-JP" altLang="en-US" sz="1400" dirty="0"/>
          </a:p>
        </p:txBody>
      </p:sp>
      <p:cxnSp>
        <p:nvCxnSpPr>
          <p:cNvPr id="54" name="直線矢印コネクタ 53"/>
          <p:cNvCxnSpPr/>
          <p:nvPr/>
        </p:nvCxnSpPr>
        <p:spPr bwMode="auto">
          <a:xfrm>
            <a:off x="5486400" y="2133600"/>
            <a:ext cx="103580" cy="3018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3" name="正方形/長方形 58"/>
          <p:cNvSpPr/>
          <p:nvPr/>
        </p:nvSpPr>
        <p:spPr bwMode="auto">
          <a:xfrm>
            <a:off x="5562600" y="2590800"/>
            <a:ext cx="762000" cy="2286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テキスト ボックス 43"/>
          <p:cNvSpPr txBox="1"/>
          <p:nvPr/>
        </p:nvSpPr>
        <p:spPr>
          <a:xfrm>
            <a:off x="6303158" y="1447800"/>
            <a:ext cx="24620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Subsequently, do fragmentation</a:t>
            </a:r>
          </a:p>
          <a:p>
            <a:endParaRPr kumimoji="1" lang="ja-JP" altLang="en-US" sz="1400" dirty="0"/>
          </a:p>
        </p:txBody>
      </p:sp>
      <p:cxnSp>
        <p:nvCxnSpPr>
          <p:cNvPr id="56" name="直線矢印コネクタ 53"/>
          <p:cNvCxnSpPr/>
          <p:nvPr/>
        </p:nvCxnSpPr>
        <p:spPr bwMode="auto">
          <a:xfrm>
            <a:off x="7772400" y="1752600"/>
            <a:ext cx="103580" cy="3018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More Requirements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following information MUST be authenticated</a:t>
            </a:r>
          </a:p>
          <a:p>
            <a:pPr lvl="1"/>
            <a:r>
              <a:rPr lang="en-US" altLang="ja-JP" dirty="0" smtClean="0"/>
              <a:t>BSSID</a:t>
            </a:r>
          </a:p>
          <a:p>
            <a:pPr lvl="1"/>
            <a:r>
              <a:rPr lang="en-US" altLang="ja-JP" dirty="0" err="1" smtClean="0"/>
              <a:t>STA’s</a:t>
            </a:r>
            <a:r>
              <a:rPr lang="en-US" altLang="ja-JP" dirty="0" smtClean="0"/>
              <a:t> MAC Address</a:t>
            </a:r>
          </a:p>
          <a:p>
            <a:pPr lvl="1"/>
            <a:r>
              <a:rPr lang="en-US" altLang="ja-JP" dirty="0" smtClean="0"/>
              <a:t>AP Nonce</a:t>
            </a:r>
          </a:p>
          <a:p>
            <a:pPr lvl="1"/>
            <a:r>
              <a:rPr lang="en-US" altLang="ja-JP" dirty="0" smtClean="0"/>
              <a:t>STA Nonce</a:t>
            </a:r>
          </a:p>
          <a:p>
            <a:pPr lvl="1"/>
            <a:r>
              <a:rPr lang="en-US" altLang="ja-JP" dirty="0" smtClean="0"/>
              <a:t>Capability field</a:t>
            </a:r>
          </a:p>
          <a:p>
            <a:pPr lvl="1"/>
            <a:r>
              <a:rPr lang="en-US" altLang="ja-JP" dirty="0" smtClean="0"/>
              <a:t>All </a:t>
            </a:r>
            <a:r>
              <a:rPr lang="en-US" altLang="ja-JP" dirty="0" err="1" smtClean="0"/>
              <a:t>IEs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65767</TotalTime>
  <Words>1347</Words>
  <Application>Microsoft Macintosh PowerPoint</Application>
  <PresentationFormat>画面に合わせる (4:3)</PresentationFormat>
  <Paragraphs>372</Paragraphs>
  <Slides>18</Slides>
  <Notes>4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802-11-Submission</vt:lpstr>
      <vt:lpstr>Higher Layer Setup Ad-hoc Summary</vt:lpstr>
      <vt:lpstr>Abstract</vt:lpstr>
      <vt:lpstr>FILS Authentication/Association (D0.3)</vt:lpstr>
      <vt:lpstr>Encryption Part in Assoc. Req./Resp. in D0.3</vt:lpstr>
      <vt:lpstr>Problem Description</vt:lpstr>
      <vt:lpstr>Proposal</vt:lpstr>
      <vt:lpstr>Encryption Part in Assoc. Req./Resp. of the Proposal</vt:lpstr>
      <vt:lpstr>Secure Container IE Concept</vt:lpstr>
      <vt:lpstr>More Requirements</vt:lpstr>
      <vt:lpstr>Detailed Encryption Sequence (1)</vt:lpstr>
      <vt:lpstr>Detailed Encryption Sequence (2)</vt:lpstr>
      <vt:lpstr>Start of decryption Sequence (1)</vt:lpstr>
      <vt:lpstr>Straw poll</vt:lpstr>
      <vt:lpstr>Backup</vt:lpstr>
      <vt:lpstr>Straw poll 1</vt:lpstr>
      <vt:lpstr>Straw poll 2</vt:lpstr>
      <vt:lpstr>Generic Fragmentation Container IE Concept</vt:lpstr>
      <vt:lpstr>Generic Encryption Container IE Concept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Morioka Hitoshi</dc:creator>
  <cp:lastModifiedBy>Morioka Hitoshi</cp:lastModifiedBy>
  <cp:revision>158</cp:revision>
  <cp:lastPrinted>1998-02-10T13:28:06Z</cp:lastPrinted>
  <dcterms:created xsi:type="dcterms:W3CDTF">2013-01-17T22:27:20Z</dcterms:created>
  <dcterms:modified xsi:type="dcterms:W3CDTF">2013-01-18T00:34:32Z</dcterms:modified>
</cp:coreProperties>
</file>