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doc" ContentType="application/msword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4" r:id="rId4"/>
  </p:sldMasterIdLst>
  <p:notesMasterIdLst>
    <p:notesMasterId r:id="rId17"/>
  </p:notesMasterIdLst>
  <p:sldIdLst>
    <p:sldId id="256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64" r:id="rId16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ki Beluri" initials="MB" lastIdx="3" clrIdx="0"/>
  <p:cmAuthor id="1" name="Alpaslan Demir" initials="AD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EEF"/>
    <a:srgbClr val="F36C21"/>
    <a:srgbClr val="716C6B"/>
    <a:srgbClr val="D94D20"/>
    <a:srgbClr val="6C6864"/>
    <a:srgbClr val="63615D"/>
    <a:srgbClr val="54524E"/>
    <a:srgbClr val="0087C3"/>
    <a:srgbClr val="C6D742"/>
    <a:srgbClr val="44A43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14" autoAdjust="0"/>
    <p:restoredTop sz="94660"/>
  </p:normalViewPr>
  <p:slideViewPr>
    <p:cSldViewPr snapToObjects="1">
      <p:cViewPr varScale="1">
        <p:scale>
          <a:sx n="55" d="100"/>
          <a:sy n="55" d="100"/>
        </p:scale>
        <p:origin x="-105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42" d="100"/>
          <a:sy n="42" d="100"/>
        </p:scale>
        <p:origin x="-2141" y="-106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inzx\My%20Documents\Work\work_12\DSM\Internal_Document\SINR_2TVWSChannel_simulation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http://idccrandd/sites/acn/dsm/shareddocs/WiFi%20innovations%20-Interband%20Aggregation/References/WiFi_Throughput_Analysis/SimultionResults/SINR_2TVWSChannel_simulat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inzx\My%20Documents\Work\work_12\DSM\Internal_Document\SINR_2TVWSChannel_simulatio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http://idccrandd/sites/acn/dsm/shareddocs/WiFi%20innovations%20-Interband%20Aggregation/References/WiFi_Throughput_Analysis/SimultionResults/SINR_2TVWSChannel_simulatio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http://idccrandd/sites/acn/dsm/shareddocs/WiFi%20innovations%20-Interband%20Aggregation/References/WiFi_Throughput_Analysis/SimultionResults/SINR_2TVWSChannel_simulatio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http://idccrandd/sites/acn/dsm/shareddocs/WiFi%20innovations%20-Interband%20Aggregation/References/WiFi_Throughput_Analysis/SimultionResults/SINR_2TVWSChannel_simulation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http://idccrandd/sites/acn/dsm/shareddocs/WiFi%20innovations%20-Interband%20Aggregation/References/WiFi_Throughput_Analysis/SimultionResults/SINR_2TVWSChannel_simulation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http://idccrandd/sites/acn/dsm/shareddocs/WiFi%20innovations%20-Interband%20Aggregation/References/WiFi_Throughput_Analysis/SimultionResults/SINR_2TVWSChannel_simulation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http://idccrandd/sites/acn/dsm/shareddocs/WiFi%20innovations%20-Interband%20Aggregation/References/WiFi_Throughput_Analysis/SimultionResults/SINR_2TVWSChannel_simulation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http://idccrandd/sites/acn/dsm/shareddocs/WiFi%20innovations%20-Interband%20Aggregation/References/WiFi_Throughput_Analysis/SimultionResults/SINR_2TVWSChannel_simula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ctr">
              <a:defRPr/>
            </a:pPr>
            <a:r>
              <a:rPr lang="en-US" sz="1000" b="1" i="0" baseline="0" dirty="0" smtClean="0"/>
              <a:t>Fig.4 </a:t>
            </a:r>
            <a:r>
              <a:rPr lang="en-US" sz="1000" b="1" i="0" baseline="0" dirty="0" err="1" smtClean="0"/>
              <a:t>CaseA</a:t>
            </a:r>
            <a:r>
              <a:rPr lang="en-US" sz="1000" b="1" i="0" baseline="0" dirty="0" smtClean="0"/>
              <a:t>: SNIRs </a:t>
            </a:r>
            <a:r>
              <a:rPr lang="en-US" sz="1000" b="1" i="0" baseline="0" dirty="0"/>
              <a:t>and MCS's on two </a:t>
            </a:r>
            <a:r>
              <a:rPr lang="en-US" sz="1000" b="1" i="0" baseline="0" dirty="0" smtClean="0"/>
              <a:t>channels  </a:t>
            </a:r>
            <a:r>
              <a:rPr lang="en-US" sz="1000" b="1" i="0" baseline="0" dirty="0"/>
              <a:t>for </a:t>
            </a:r>
            <a:r>
              <a:rPr lang="en-US" sz="1000" b="1" i="0" baseline="0" dirty="0" err="1"/>
              <a:t>TxPowDiff</a:t>
            </a:r>
            <a:r>
              <a:rPr lang="en-US" sz="1000" b="1" i="0" baseline="0" dirty="0"/>
              <a:t>=4dB and </a:t>
            </a:r>
            <a:r>
              <a:rPr lang="en-US" sz="1000" b="1" i="0" baseline="0" dirty="0" smtClean="0"/>
              <a:t>no interference on both channels (MCS mapping is based on Fig. 1 on Slide 4) - InterDigital</a:t>
            </a:r>
            <a:endParaRPr lang="en-US" sz="1000" b="1" i="0" baseline="0" dirty="0"/>
          </a:p>
        </c:rich>
      </c:tx>
      <c:layout>
        <c:manualLayout>
          <c:xMode val="edge"/>
          <c:yMode val="edge"/>
          <c:x val="0.11812015503875994"/>
          <c:y val="2.5963530874430197E-2"/>
        </c:manualLayout>
      </c:layout>
    </c:title>
    <c:plotArea>
      <c:layout/>
      <c:barChart>
        <c:barDir val="col"/>
        <c:grouping val="clustered"/>
        <c:ser>
          <c:idx val="2"/>
          <c:order val="0"/>
          <c:tx>
            <c:v>SINR for Channel N+1</c:v>
          </c:tx>
          <c:spPr>
            <a:solidFill>
              <a:schemeClr val="accent3">
                <a:lumMod val="60000"/>
                <a:lumOff val="40000"/>
              </a:schemeClr>
            </a:solidFill>
          </c:spPr>
          <c:cat>
            <c:numRef>
              <c:f>TxPowDiff4dB!$B$3:$AD$3</c:f>
              <c:numCache>
                <c:formatCode>General</c:formatCode>
                <c:ptCount val="2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110</c:v>
                </c:pt>
                <c:pt idx="9">
                  <c:v>130</c:v>
                </c:pt>
                <c:pt idx="10">
                  <c:v>150</c:v>
                </c:pt>
                <c:pt idx="11">
                  <c:v>170</c:v>
                </c:pt>
                <c:pt idx="12">
                  <c:v>190</c:v>
                </c:pt>
                <c:pt idx="13">
                  <c:v>210</c:v>
                </c:pt>
                <c:pt idx="14">
                  <c:v>230</c:v>
                </c:pt>
                <c:pt idx="15">
                  <c:v>250</c:v>
                </c:pt>
                <c:pt idx="16">
                  <c:v>270</c:v>
                </c:pt>
                <c:pt idx="17">
                  <c:v>290</c:v>
                </c:pt>
                <c:pt idx="18">
                  <c:v>310</c:v>
                </c:pt>
                <c:pt idx="19">
                  <c:v>330</c:v>
                </c:pt>
                <c:pt idx="20">
                  <c:v>350</c:v>
                </c:pt>
                <c:pt idx="21">
                  <c:v>370</c:v>
                </c:pt>
                <c:pt idx="22">
                  <c:v>390</c:v>
                </c:pt>
                <c:pt idx="23">
                  <c:v>410</c:v>
                </c:pt>
                <c:pt idx="24">
                  <c:v>430</c:v>
                </c:pt>
                <c:pt idx="25">
                  <c:v>450</c:v>
                </c:pt>
                <c:pt idx="26">
                  <c:v>470</c:v>
                </c:pt>
                <c:pt idx="27">
                  <c:v>490</c:v>
                </c:pt>
                <c:pt idx="28">
                  <c:v>510</c:v>
                </c:pt>
              </c:numCache>
            </c:numRef>
          </c:cat>
          <c:val>
            <c:numRef>
              <c:f>TxPowDiff4dB!$B$8:$AH$8</c:f>
              <c:numCache>
                <c:formatCode>General</c:formatCode>
                <c:ptCount val="33"/>
                <c:pt idx="0">
                  <c:v>42.721000000000011</c:v>
                </c:pt>
                <c:pt idx="1">
                  <c:v>41.272000000000013</c:v>
                </c:pt>
                <c:pt idx="2">
                  <c:v>39.949999999999996</c:v>
                </c:pt>
                <c:pt idx="3">
                  <c:v>38.733000000000011</c:v>
                </c:pt>
                <c:pt idx="4">
                  <c:v>37.607000000000006</c:v>
                </c:pt>
                <c:pt idx="5">
                  <c:v>36.558</c:v>
                </c:pt>
                <c:pt idx="6">
                  <c:v>35.577000000000005</c:v>
                </c:pt>
                <c:pt idx="7">
                  <c:v>33.787000000000006</c:v>
                </c:pt>
                <c:pt idx="8">
                  <c:v>30.736000000000001</c:v>
                </c:pt>
                <c:pt idx="9">
                  <c:v>28.196999999999999</c:v>
                </c:pt>
                <c:pt idx="10">
                  <c:v>26.021999999999988</c:v>
                </c:pt>
                <c:pt idx="11">
                  <c:v>24.119000000000035</c:v>
                </c:pt>
                <c:pt idx="12">
                  <c:v>22.428999999999913</c:v>
                </c:pt>
                <c:pt idx="13">
                  <c:v>20.907</c:v>
                </c:pt>
                <c:pt idx="14">
                  <c:v>19.524999999999999</c:v>
                </c:pt>
                <c:pt idx="15">
                  <c:v>18.257000000000001</c:v>
                </c:pt>
                <c:pt idx="16">
                  <c:v>17.087</c:v>
                </c:pt>
                <c:pt idx="17">
                  <c:v>16.001000000000001</c:v>
                </c:pt>
                <c:pt idx="18">
                  <c:v>14.987</c:v>
                </c:pt>
                <c:pt idx="19">
                  <c:v>14.037000000000001</c:v>
                </c:pt>
                <c:pt idx="20">
                  <c:v>13.143000000000001</c:v>
                </c:pt>
                <c:pt idx="21">
                  <c:v>12.297999999999998</c:v>
                </c:pt>
                <c:pt idx="22">
                  <c:v>11.498000000000001</c:v>
                </c:pt>
                <c:pt idx="23">
                  <c:v>10.737999999999998</c:v>
                </c:pt>
                <c:pt idx="24">
                  <c:v>10.014000000000001</c:v>
                </c:pt>
                <c:pt idx="25">
                  <c:v>9.3227000000000046</c:v>
                </c:pt>
                <c:pt idx="26">
                  <c:v>8.6617000000000015</c:v>
                </c:pt>
                <c:pt idx="27">
                  <c:v>8.0282999999999998</c:v>
                </c:pt>
                <c:pt idx="28">
                  <c:v>7.4202000000000004</c:v>
                </c:pt>
              </c:numCache>
            </c:numRef>
          </c:val>
        </c:ser>
        <c:ser>
          <c:idx val="3"/>
          <c:order val="1"/>
          <c:tx>
            <c:v>SINR for Channel N+4</c:v>
          </c:tx>
          <c:cat>
            <c:numRef>
              <c:f>TxPowDiff4dB!$B$3:$AD$3</c:f>
              <c:numCache>
                <c:formatCode>General</c:formatCode>
                <c:ptCount val="2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110</c:v>
                </c:pt>
                <c:pt idx="9">
                  <c:v>130</c:v>
                </c:pt>
                <c:pt idx="10">
                  <c:v>150</c:v>
                </c:pt>
                <c:pt idx="11">
                  <c:v>170</c:v>
                </c:pt>
                <c:pt idx="12">
                  <c:v>190</c:v>
                </c:pt>
                <c:pt idx="13">
                  <c:v>210</c:v>
                </c:pt>
                <c:pt idx="14">
                  <c:v>230</c:v>
                </c:pt>
                <c:pt idx="15">
                  <c:v>250</c:v>
                </c:pt>
                <c:pt idx="16">
                  <c:v>270</c:v>
                </c:pt>
                <c:pt idx="17">
                  <c:v>290</c:v>
                </c:pt>
                <c:pt idx="18">
                  <c:v>310</c:v>
                </c:pt>
                <c:pt idx="19">
                  <c:v>330</c:v>
                </c:pt>
                <c:pt idx="20">
                  <c:v>350</c:v>
                </c:pt>
                <c:pt idx="21">
                  <c:v>370</c:v>
                </c:pt>
                <c:pt idx="22">
                  <c:v>390</c:v>
                </c:pt>
                <c:pt idx="23">
                  <c:v>410</c:v>
                </c:pt>
                <c:pt idx="24">
                  <c:v>430</c:v>
                </c:pt>
                <c:pt idx="25">
                  <c:v>450</c:v>
                </c:pt>
                <c:pt idx="26">
                  <c:v>470</c:v>
                </c:pt>
                <c:pt idx="27">
                  <c:v>490</c:v>
                </c:pt>
                <c:pt idx="28">
                  <c:v>510</c:v>
                </c:pt>
              </c:numCache>
            </c:numRef>
          </c:cat>
          <c:val>
            <c:numRef>
              <c:f>TxPowDiff4dB!$B$9:$AH$9</c:f>
              <c:numCache>
                <c:formatCode>General</c:formatCode>
                <c:ptCount val="33"/>
                <c:pt idx="0">
                  <c:v>46.721000000000011</c:v>
                </c:pt>
                <c:pt idx="1">
                  <c:v>45.272000000000013</c:v>
                </c:pt>
                <c:pt idx="2">
                  <c:v>43.949999999999996</c:v>
                </c:pt>
                <c:pt idx="3">
                  <c:v>42.733000000000011</c:v>
                </c:pt>
                <c:pt idx="4">
                  <c:v>41.607000000000006</c:v>
                </c:pt>
                <c:pt idx="5">
                  <c:v>40.558</c:v>
                </c:pt>
                <c:pt idx="6">
                  <c:v>39.577000000000005</c:v>
                </c:pt>
                <c:pt idx="7">
                  <c:v>37.787000000000006</c:v>
                </c:pt>
                <c:pt idx="8">
                  <c:v>34.736000000000011</c:v>
                </c:pt>
                <c:pt idx="9">
                  <c:v>32.197000000000003</c:v>
                </c:pt>
                <c:pt idx="10">
                  <c:v>30.021999999999988</c:v>
                </c:pt>
                <c:pt idx="11">
                  <c:v>28.119000000000035</c:v>
                </c:pt>
                <c:pt idx="12">
                  <c:v>26.428999999999913</c:v>
                </c:pt>
                <c:pt idx="13">
                  <c:v>24.907</c:v>
                </c:pt>
                <c:pt idx="14">
                  <c:v>23.524999999999999</c:v>
                </c:pt>
                <c:pt idx="15">
                  <c:v>22.257000000000001</c:v>
                </c:pt>
                <c:pt idx="16">
                  <c:v>21.087</c:v>
                </c:pt>
                <c:pt idx="17">
                  <c:v>20.001000000000001</c:v>
                </c:pt>
                <c:pt idx="18">
                  <c:v>18.986999999999913</c:v>
                </c:pt>
                <c:pt idx="19">
                  <c:v>18.036999999999999</c:v>
                </c:pt>
                <c:pt idx="20">
                  <c:v>17.143000000000001</c:v>
                </c:pt>
                <c:pt idx="21">
                  <c:v>16.297999999999988</c:v>
                </c:pt>
                <c:pt idx="22">
                  <c:v>15.498000000000001</c:v>
                </c:pt>
                <c:pt idx="23">
                  <c:v>14.737999999999998</c:v>
                </c:pt>
                <c:pt idx="24">
                  <c:v>14.014000000000001</c:v>
                </c:pt>
                <c:pt idx="25">
                  <c:v>13.323</c:v>
                </c:pt>
                <c:pt idx="26">
                  <c:v>12.662000000000004</c:v>
                </c:pt>
                <c:pt idx="27">
                  <c:v>12.027999999999999</c:v>
                </c:pt>
                <c:pt idx="28">
                  <c:v>11.42</c:v>
                </c:pt>
              </c:numCache>
            </c:numRef>
          </c:val>
        </c:ser>
        <c:axId val="93656192"/>
        <c:axId val="93658112"/>
      </c:barChart>
      <c:lineChart>
        <c:grouping val="standard"/>
        <c:ser>
          <c:idx val="0"/>
          <c:order val="2"/>
          <c:tx>
            <c:v>MCS for Channel N+1</c:v>
          </c:tx>
          <c:spPr>
            <a:ln>
              <a:solidFill>
                <a:srgbClr val="00B0F0"/>
              </a:solidFill>
            </a:ln>
          </c:spPr>
          <c:marker>
            <c:symbol val="diamond"/>
            <c:size val="10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cat>
            <c:numRef>
              <c:f>TxPowDiff4dB!$B$3:$AD$3</c:f>
              <c:numCache>
                <c:formatCode>General</c:formatCode>
                <c:ptCount val="2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110</c:v>
                </c:pt>
                <c:pt idx="9">
                  <c:v>130</c:v>
                </c:pt>
                <c:pt idx="10">
                  <c:v>150</c:v>
                </c:pt>
                <c:pt idx="11">
                  <c:v>170</c:v>
                </c:pt>
                <c:pt idx="12">
                  <c:v>190</c:v>
                </c:pt>
                <c:pt idx="13">
                  <c:v>210</c:v>
                </c:pt>
                <c:pt idx="14">
                  <c:v>230</c:v>
                </c:pt>
                <c:pt idx="15">
                  <c:v>250</c:v>
                </c:pt>
                <c:pt idx="16">
                  <c:v>270</c:v>
                </c:pt>
                <c:pt idx="17">
                  <c:v>290</c:v>
                </c:pt>
                <c:pt idx="18">
                  <c:v>310</c:v>
                </c:pt>
                <c:pt idx="19">
                  <c:v>330</c:v>
                </c:pt>
                <c:pt idx="20">
                  <c:v>350</c:v>
                </c:pt>
                <c:pt idx="21">
                  <c:v>370</c:v>
                </c:pt>
                <c:pt idx="22">
                  <c:v>390</c:v>
                </c:pt>
                <c:pt idx="23">
                  <c:v>410</c:v>
                </c:pt>
                <c:pt idx="24">
                  <c:v>430</c:v>
                </c:pt>
                <c:pt idx="25">
                  <c:v>450</c:v>
                </c:pt>
                <c:pt idx="26">
                  <c:v>470</c:v>
                </c:pt>
                <c:pt idx="27">
                  <c:v>490</c:v>
                </c:pt>
                <c:pt idx="28">
                  <c:v>510</c:v>
                </c:pt>
              </c:numCache>
            </c:numRef>
          </c:cat>
          <c:val>
            <c:numRef>
              <c:f>TxPowDiff4dB!$B$5:$AH$5</c:f>
              <c:numCache>
                <c:formatCode>General</c:formatCode>
                <c:ptCount val="33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6</c:v>
                </c:pt>
                <c:pt idx="11">
                  <c:v>5</c:v>
                </c:pt>
                <c:pt idx="12">
                  <c:v>4</c:v>
                </c:pt>
                <c:pt idx="13">
                  <c:v>4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2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</c:ser>
        <c:ser>
          <c:idx val="1"/>
          <c:order val="3"/>
          <c:tx>
            <c:v>MCS for Channel N+4</c:v>
          </c:tx>
          <c:marker>
            <c:symbol val="square"/>
            <c:size val="5"/>
          </c:marker>
          <c:cat>
            <c:numRef>
              <c:f>TxPowDiff4dB!$B$3:$AD$3</c:f>
              <c:numCache>
                <c:formatCode>General</c:formatCode>
                <c:ptCount val="2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110</c:v>
                </c:pt>
                <c:pt idx="9">
                  <c:v>130</c:v>
                </c:pt>
                <c:pt idx="10">
                  <c:v>150</c:v>
                </c:pt>
                <c:pt idx="11">
                  <c:v>170</c:v>
                </c:pt>
                <c:pt idx="12">
                  <c:v>190</c:v>
                </c:pt>
                <c:pt idx="13">
                  <c:v>210</c:v>
                </c:pt>
                <c:pt idx="14">
                  <c:v>230</c:v>
                </c:pt>
                <c:pt idx="15">
                  <c:v>250</c:v>
                </c:pt>
                <c:pt idx="16">
                  <c:v>270</c:v>
                </c:pt>
                <c:pt idx="17">
                  <c:v>290</c:v>
                </c:pt>
                <c:pt idx="18">
                  <c:v>310</c:v>
                </c:pt>
                <c:pt idx="19">
                  <c:v>330</c:v>
                </c:pt>
                <c:pt idx="20">
                  <c:v>350</c:v>
                </c:pt>
                <c:pt idx="21">
                  <c:v>370</c:v>
                </c:pt>
                <c:pt idx="22">
                  <c:v>390</c:v>
                </c:pt>
                <c:pt idx="23">
                  <c:v>410</c:v>
                </c:pt>
                <c:pt idx="24">
                  <c:v>430</c:v>
                </c:pt>
                <c:pt idx="25">
                  <c:v>450</c:v>
                </c:pt>
                <c:pt idx="26">
                  <c:v>470</c:v>
                </c:pt>
                <c:pt idx="27">
                  <c:v>490</c:v>
                </c:pt>
                <c:pt idx="28">
                  <c:v>510</c:v>
                </c:pt>
              </c:numCache>
            </c:numRef>
          </c:cat>
          <c:val>
            <c:numRef>
              <c:f>TxPowDiff4dB!$B$6:$AH$6</c:f>
              <c:numCache>
                <c:formatCode>General</c:formatCode>
                <c:ptCount val="33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7</c:v>
                </c:pt>
                <c:pt idx="11">
                  <c:v>7</c:v>
                </c:pt>
                <c:pt idx="12">
                  <c:v>6</c:v>
                </c:pt>
                <c:pt idx="13">
                  <c:v>5</c:v>
                </c:pt>
                <c:pt idx="14">
                  <c:v>5</c:v>
                </c:pt>
                <c:pt idx="15">
                  <c:v>4</c:v>
                </c:pt>
                <c:pt idx="16">
                  <c:v>4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  <c:pt idx="22">
                  <c:v>2</c:v>
                </c:pt>
                <c:pt idx="23">
                  <c:v>2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</c:numCache>
            </c:numRef>
          </c:val>
        </c:ser>
        <c:marker val="1"/>
        <c:axId val="93682688"/>
        <c:axId val="93680768"/>
      </c:lineChart>
      <c:catAx>
        <c:axId val="936561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(m)</a:t>
                </a:r>
              </a:p>
            </c:rich>
          </c:tx>
          <c:layout/>
        </c:title>
        <c:numFmt formatCode="General" sourceLinked="0"/>
        <c:tickLblPos val="nextTo"/>
        <c:crossAx val="93658112"/>
        <c:crosses val="autoZero"/>
        <c:auto val="1"/>
        <c:lblAlgn val="ctr"/>
        <c:lblOffset val="100"/>
      </c:catAx>
      <c:valAx>
        <c:axId val="9365811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SNR(dB)</a:t>
                </a:r>
              </a:p>
            </c:rich>
          </c:tx>
          <c:layout/>
        </c:title>
        <c:numFmt formatCode="General" sourceLinked="1"/>
        <c:tickLblPos val="nextTo"/>
        <c:crossAx val="93656192"/>
        <c:crosses val="autoZero"/>
        <c:crossBetween val="between"/>
      </c:valAx>
      <c:valAx>
        <c:axId val="93680768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MCS Index</a:t>
                </a:r>
              </a:p>
            </c:rich>
          </c:tx>
          <c:layout/>
        </c:title>
        <c:numFmt formatCode="General" sourceLinked="1"/>
        <c:tickLblPos val="nextTo"/>
        <c:crossAx val="93682688"/>
        <c:crosses val="max"/>
        <c:crossBetween val="between"/>
      </c:valAx>
      <c:catAx>
        <c:axId val="93682688"/>
        <c:scaling>
          <c:orientation val="minMax"/>
        </c:scaling>
        <c:delete val="1"/>
        <c:axPos val="b"/>
        <c:numFmt formatCode="General" sourceLinked="1"/>
        <c:tickLblPos val="none"/>
        <c:crossAx val="93680768"/>
        <c:crosses val="autoZero"/>
        <c:auto val="1"/>
        <c:lblAlgn val="ctr"/>
        <c:lblOffset val="100"/>
      </c:catAx>
    </c:plotArea>
    <c:legend>
      <c:legendPos val="t"/>
      <c:layout/>
    </c:legend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800" b="1" dirty="0" smtClean="0"/>
              <a:t>SNR difference between two channels = 4dB</a:t>
            </a:r>
            <a:endParaRPr lang="en-US" sz="1800" b="1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v>Weak Channel Contribution</c:v>
          </c:tx>
          <c:marker>
            <c:symbol val="none"/>
          </c:marker>
          <c:cat>
            <c:numRef>
              <c:f>TxPowDiff4dB!$B$3:$AD$3</c:f>
              <c:numCache>
                <c:formatCode>General</c:formatCode>
                <c:ptCount val="2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110</c:v>
                </c:pt>
                <c:pt idx="9">
                  <c:v>130</c:v>
                </c:pt>
                <c:pt idx="10">
                  <c:v>150</c:v>
                </c:pt>
                <c:pt idx="11">
                  <c:v>170</c:v>
                </c:pt>
                <c:pt idx="12">
                  <c:v>190</c:v>
                </c:pt>
                <c:pt idx="13">
                  <c:v>210</c:v>
                </c:pt>
                <c:pt idx="14">
                  <c:v>230</c:v>
                </c:pt>
                <c:pt idx="15">
                  <c:v>250</c:v>
                </c:pt>
                <c:pt idx="16">
                  <c:v>270</c:v>
                </c:pt>
                <c:pt idx="17">
                  <c:v>290</c:v>
                </c:pt>
                <c:pt idx="18">
                  <c:v>310</c:v>
                </c:pt>
                <c:pt idx="19">
                  <c:v>330</c:v>
                </c:pt>
                <c:pt idx="20">
                  <c:v>350</c:v>
                </c:pt>
                <c:pt idx="21">
                  <c:v>370</c:v>
                </c:pt>
                <c:pt idx="22">
                  <c:v>390</c:v>
                </c:pt>
                <c:pt idx="23">
                  <c:v>410</c:v>
                </c:pt>
                <c:pt idx="24">
                  <c:v>430</c:v>
                </c:pt>
                <c:pt idx="25">
                  <c:v>450</c:v>
                </c:pt>
                <c:pt idx="26">
                  <c:v>470</c:v>
                </c:pt>
                <c:pt idx="27">
                  <c:v>490</c:v>
                </c:pt>
                <c:pt idx="28">
                  <c:v>510</c:v>
                </c:pt>
              </c:numCache>
            </c:numRef>
          </c:cat>
          <c:val>
            <c:numRef>
              <c:f>TxPowDiff4dB!$B$17:$AD$17</c:f>
              <c:numCache>
                <c:formatCode>0.00%</c:formatCode>
                <c:ptCount val="29"/>
                <c:pt idx="0">
                  <c:v>0.49998572550139181</c:v>
                </c:pt>
                <c:pt idx="1">
                  <c:v>0.49998572550139181</c:v>
                </c:pt>
                <c:pt idx="2">
                  <c:v>0.49998572550139181</c:v>
                </c:pt>
                <c:pt idx="3">
                  <c:v>0.49998572550139181</c:v>
                </c:pt>
                <c:pt idx="4">
                  <c:v>0.49998572550139181</c:v>
                </c:pt>
                <c:pt idx="5">
                  <c:v>0.49998572550139181</c:v>
                </c:pt>
                <c:pt idx="6">
                  <c:v>0.49998572550139181</c:v>
                </c:pt>
                <c:pt idx="7">
                  <c:v>0.49998572550139181</c:v>
                </c:pt>
                <c:pt idx="8">
                  <c:v>0.49998572550139181</c:v>
                </c:pt>
                <c:pt idx="9">
                  <c:v>0.47608256674893484</c:v>
                </c:pt>
                <c:pt idx="10">
                  <c:v>0.46268599478447686</c:v>
                </c:pt>
                <c:pt idx="11">
                  <c:v>0.48140408163265402</c:v>
                </c:pt>
                <c:pt idx="12">
                  <c:v>0.45602811638046148</c:v>
                </c:pt>
                <c:pt idx="13">
                  <c:v>0.45195791399817031</c:v>
                </c:pt>
                <c:pt idx="14">
                  <c:v>0.41611136238001956</c:v>
                </c:pt>
                <c:pt idx="15">
                  <c:v>0.44342494299398882</c:v>
                </c:pt>
                <c:pt idx="16">
                  <c:v>0.44441334527541432</c:v>
                </c:pt>
                <c:pt idx="17">
                  <c:v>0.48042571264396577</c:v>
                </c:pt>
                <c:pt idx="18">
                  <c:v>0.43653674909240425</c:v>
                </c:pt>
                <c:pt idx="19">
                  <c:v>0.3831389587621008</c:v>
                </c:pt>
                <c:pt idx="20">
                  <c:v>0.38554533508541439</c:v>
                </c:pt>
                <c:pt idx="21">
                  <c:v>0.38858545952497192</c:v>
                </c:pt>
                <c:pt idx="22">
                  <c:v>0.43005574372001132</c:v>
                </c:pt>
                <c:pt idx="23">
                  <c:v>0.43147901758423585</c:v>
                </c:pt>
                <c:pt idx="24">
                  <c:v>0.48356730314677432</c:v>
                </c:pt>
                <c:pt idx="25">
                  <c:v>0.35432765616519785</c:v>
                </c:pt>
                <c:pt idx="26">
                  <c:v>0.35328623197851788</c:v>
                </c:pt>
                <c:pt idx="27">
                  <c:v>0.35200801096237005</c:v>
                </c:pt>
                <c:pt idx="28">
                  <c:v>0.35049758544329135</c:v>
                </c:pt>
              </c:numCache>
            </c:numRef>
          </c:val>
        </c:ser>
        <c:marker val="1"/>
        <c:axId val="95095424"/>
        <c:axId val="95105792"/>
      </c:lineChart>
      <c:catAx>
        <c:axId val="950954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distance(m)</a:t>
                </a:r>
              </a:p>
            </c:rich>
          </c:tx>
          <c:layout/>
        </c:title>
        <c:numFmt formatCode="General" sourceLinked="1"/>
        <c:tickLblPos val="nextTo"/>
        <c:crossAx val="95105792"/>
        <c:crosses val="autoZero"/>
        <c:auto val="1"/>
        <c:lblAlgn val="ctr"/>
        <c:lblOffset val="100"/>
      </c:catAx>
      <c:valAx>
        <c:axId val="9510579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Percentage</a:t>
                </a:r>
              </a:p>
            </c:rich>
          </c:tx>
          <c:layout/>
        </c:title>
        <c:numFmt formatCode="0.00%" sourceLinked="1"/>
        <c:tickLblPos val="nextTo"/>
        <c:crossAx val="95095424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1000" dirty="0" smtClean="0"/>
              <a:t>Fig.</a:t>
            </a:r>
            <a:r>
              <a:rPr lang="en-US" sz="1000" baseline="0" dirty="0" smtClean="0"/>
              <a:t> 5 </a:t>
            </a:r>
            <a:r>
              <a:rPr lang="en-US" sz="1000" dirty="0" smtClean="0"/>
              <a:t>Case B: SNIR </a:t>
            </a:r>
            <a:r>
              <a:rPr lang="en-US" sz="1000" dirty="0"/>
              <a:t>and</a:t>
            </a:r>
            <a:r>
              <a:rPr lang="en-US" sz="1000" baseline="0" dirty="0"/>
              <a:t> MCS of two-bonded channel for </a:t>
            </a:r>
            <a:r>
              <a:rPr lang="en-US" sz="1000" baseline="0" dirty="0" err="1"/>
              <a:t>TxPower</a:t>
            </a:r>
            <a:r>
              <a:rPr lang="en-US" sz="1000" baseline="0" dirty="0"/>
              <a:t> Diff = 4dB and No Interference on CH </a:t>
            </a:r>
            <a:r>
              <a:rPr lang="en-US" sz="1000" baseline="0" dirty="0" smtClean="0"/>
              <a:t>N+1 </a:t>
            </a:r>
            <a:r>
              <a:rPr lang="en-US" sz="1000" b="1" i="0" u="none" strike="noStrike" baseline="0" dirty="0" smtClean="0"/>
              <a:t>(MCS mapping is based on Fig. 2 on Slide 5)</a:t>
            </a:r>
            <a:r>
              <a:rPr lang="en-US" sz="1000" baseline="0" dirty="0" smtClean="0"/>
              <a:t> – PHY layer bonding</a:t>
            </a:r>
            <a:endParaRPr lang="en-US" sz="1000" dirty="0"/>
          </a:p>
        </c:rich>
      </c:tx>
      <c:layout>
        <c:manualLayout>
          <c:xMode val="edge"/>
          <c:yMode val="edge"/>
          <c:x val="8.5993896847231466E-2"/>
          <c:y val="2.8571428571428591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v>SNR/SINR on Two-bonded-channel</c:v>
          </c:tx>
          <c:spPr>
            <a:solidFill>
              <a:schemeClr val="accent1">
                <a:lumMod val="60000"/>
                <a:lumOff val="40000"/>
              </a:schemeClr>
            </a:solidFill>
          </c:spPr>
          <c:cat>
            <c:numRef>
              <c:f>TxPowDiff4dB!$B$3:$AD$3</c:f>
              <c:numCache>
                <c:formatCode>General</c:formatCode>
                <c:ptCount val="2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110</c:v>
                </c:pt>
                <c:pt idx="9">
                  <c:v>130</c:v>
                </c:pt>
                <c:pt idx="10">
                  <c:v>150</c:v>
                </c:pt>
                <c:pt idx="11">
                  <c:v>170</c:v>
                </c:pt>
                <c:pt idx="12">
                  <c:v>190</c:v>
                </c:pt>
                <c:pt idx="13">
                  <c:v>210</c:v>
                </c:pt>
                <c:pt idx="14">
                  <c:v>230</c:v>
                </c:pt>
                <c:pt idx="15">
                  <c:v>250</c:v>
                </c:pt>
                <c:pt idx="16">
                  <c:v>270</c:v>
                </c:pt>
                <c:pt idx="17">
                  <c:v>290</c:v>
                </c:pt>
                <c:pt idx="18">
                  <c:v>310</c:v>
                </c:pt>
                <c:pt idx="19">
                  <c:v>330</c:v>
                </c:pt>
                <c:pt idx="20">
                  <c:v>350</c:v>
                </c:pt>
                <c:pt idx="21">
                  <c:v>370</c:v>
                </c:pt>
                <c:pt idx="22">
                  <c:v>390</c:v>
                </c:pt>
                <c:pt idx="23">
                  <c:v>410</c:v>
                </c:pt>
                <c:pt idx="24">
                  <c:v>430</c:v>
                </c:pt>
                <c:pt idx="25">
                  <c:v>450</c:v>
                </c:pt>
                <c:pt idx="26">
                  <c:v>470</c:v>
                </c:pt>
                <c:pt idx="27">
                  <c:v>490</c:v>
                </c:pt>
                <c:pt idx="28">
                  <c:v>510</c:v>
                </c:pt>
              </c:numCache>
            </c:numRef>
          </c:cat>
          <c:val>
            <c:numRef>
              <c:f>TxPowDiff4dB!$B$10:$AD$10</c:f>
              <c:numCache>
                <c:formatCode>General</c:formatCode>
                <c:ptCount val="29"/>
                <c:pt idx="0">
                  <c:v>45.166000000000011</c:v>
                </c:pt>
                <c:pt idx="1">
                  <c:v>43.718000000000011</c:v>
                </c:pt>
                <c:pt idx="2">
                  <c:v>42.395000000000003</c:v>
                </c:pt>
                <c:pt idx="3">
                  <c:v>41.178000000000011</c:v>
                </c:pt>
                <c:pt idx="4">
                  <c:v>40.052</c:v>
                </c:pt>
                <c:pt idx="5">
                  <c:v>39.003</c:v>
                </c:pt>
                <c:pt idx="6">
                  <c:v>38.022000000000013</c:v>
                </c:pt>
                <c:pt idx="7">
                  <c:v>36.232000000000063</c:v>
                </c:pt>
                <c:pt idx="8">
                  <c:v>33.182000000000002</c:v>
                </c:pt>
                <c:pt idx="9">
                  <c:v>30.641999999999999</c:v>
                </c:pt>
                <c:pt idx="10">
                  <c:v>28.466999999999917</c:v>
                </c:pt>
                <c:pt idx="11">
                  <c:v>26.564999999999987</c:v>
                </c:pt>
                <c:pt idx="12">
                  <c:v>24.873999999999999</c:v>
                </c:pt>
                <c:pt idx="13">
                  <c:v>23.353000000000005</c:v>
                </c:pt>
                <c:pt idx="14">
                  <c:v>21.97</c:v>
                </c:pt>
                <c:pt idx="15">
                  <c:v>20.702000000000002</c:v>
                </c:pt>
                <c:pt idx="16">
                  <c:v>19.533000000000001</c:v>
                </c:pt>
                <c:pt idx="17">
                  <c:v>18.446000000000002</c:v>
                </c:pt>
                <c:pt idx="18">
                  <c:v>17.433</c:v>
                </c:pt>
                <c:pt idx="19">
                  <c:v>16.481999999999989</c:v>
                </c:pt>
                <c:pt idx="20">
                  <c:v>15.588000000000001</c:v>
                </c:pt>
                <c:pt idx="21">
                  <c:v>14.742999999999999</c:v>
                </c:pt>
                <c:pt idx="22">
                  <c:v>13.943</c:v>
                </c:pt>
                <c:pt idx="23">
                  <c:v>13.183</c:v>
                </c:pt>
                <c:pt idx="24">
                  <c:v>12.459000000000024</c:v>
                </c:pt>
                <c:pt idx="25">
                  <c:v>11.768000000000001</c:v>
                </c:pt>
                <c:pt idx="26">
                  <c:v>11.107000000000001</c:v>
                </c:pt>
                <c:pt idx="27">
                  <c:v>10.473000000000004</c:v>
                </c:pt>
                <c:pt idx="28">
                  <c:v>9.8653000000000048</c:v>
                </c:pt>
              </c:numCache>
            </c:numRef>
          </c:val>
        </c:ser>
        <c:axId val="89266048"/>
        <c:axId val="89276416"/>
      </c:barChart>
      <c:lineChart>
        <c:grouping val="standard"/>
        <c:ser>
          <c:idx val="1"/>
          <c:order val="1"/>
          <c:tx>
            <c:v>MCS for two-bonded channel</c:v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TxPowDiff4dB!$B$3:$AD$3</c:f>
              <c:numCache>
                <c:formatCode>General</c:formatCode>
                <c:ptCount val="2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110</c:v>
                </c:pt>
                <c:pt idx="9">
                  <c:v>130</c:v>
                </c:pt>
                <c:pt idx="10">
                  <c:v>150</c:v>
                </c:pt>
                <c:pt idx="11">
                  <c:v>170</c:v>
                </c:pt>
                <c:pt idx="12">
                  <c:v>190</c:v>
                </c:pt>
                <c:pt idx="13">
                  <c:v>210</c:v>
                </c:pt>
                <c:pt idx="14">
                  <c:v>230</c:v>
                </c:pt>
                <c:pt idx="15">
                  <c:v>250</c:v>
                </c:pt>
                <c:pt idx="16">
                  <c:v>270</c:v>
                </c:pt>
                <c:pt idx="17">
                  <c:v>290</c:v>
                </c:pt>
                <c:pt idx="18">
                  <c:v>310</c:v>
                </c:pt>
                <c:pt idx="19">
                  <c:v>330</c:v>
                </c:pt>
                <c:pt idx="20">
                  <c:v>350</c:v>
                </c:pt>
                <c:pt idx="21">
                  <c:v>370</c:v>
                </c:pt>
                <c:pt idx="22">
                  <c:v>390</c:v>
                </c:pt>
                <c:pt idx="23">
                  <c:v>410</c:v>
                </c:pt>
                <c:pt idx="24">
                  <c:v>430</c:v>
                </c:pt>
                <c:pt idx="25">
                  <c:v>450</c:v>
                </c:pt>
                <c:pt idx="26">
                  <c:v>470</c:v>
                </c:pt>
                <c:pt idx="27">
                  <c:v>490</c:v>
                </c:pt>
                <c:pt idx="28">
                  <c:v>510</c:v>
                </c:pt>
              </c:numCache>
            </c:numRef>
          </c:cat>
          <c:val>
            <c:numRef>
              <c:f>TxPowDiff4dB!$B$7:$AD$7</c:f>
              <c:numCache>
                <c:formatCode>General</c:formatCode>
                <c:ptCount val="29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6</c:v>
                </c:pt>
                <c:pt idx="11">
                  <c:v>6</c:v>
                </c:pt>
                <c:pt idx="12">
                  <c:v>5</c:v>
                </c:pt>
                <c:pt idx="13">
                  <c:v>4</c:v>
                </c:pt>
                <c:pt idx="14">
                  <c:v>4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2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</c:numCache>
            </c:numRef>
          </c:val>
        </c:ser>
        <c:marker val="1"/>
        <c:axId val="89280512"/>
        <c:axId val="89278336"/>
      </c:lineChart>
      <c:catAx>
        <c:axId val="892660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(m)</a:t>
                </a:r>
              </a:p>
            </c:rich>
          </c:tx>
          <c:layout/>
        </c:title>
        <c:numFmt formatCode="General" sourceLinked="1"/>
        <c:tickLblPos val="nextTo"/>
        <c:crossAx val="89276416"/>
        <c:crosses val="autoZero"/>
        <c:auto val="1"/>
        <c:lblAlgn val="ctr"/>
        <c:lblOffset val="100"/>
      </c:catAx>
      <c:valAx>
        <c:axId val="89276416"/>
        <c:scaling>
          <c:orientation val="minMax"/>
          <c:max val="5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SNR(dB)</a:t>
                </a:r>
              </a:p>
            </c:rich>
          </c:tx>
          <c:layout/>
        </c:title>
        <c:numFmt formatCode="General" sourceLinked="1"/>
        <c:tickLblPos val="nextTo"/>
        <c:crossAx val="89266048"/>
        <c:crosses val="autoZero"/>
        <c:crossBetween val="between"/>
      </c:valAx>
      <c:valAx>
        <c:axId val="89278336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MCS Index</a:t>
                </a:r>
              </a:p>
            </c:rich>
          </c:tx>
          <c:layout/>
        </c:title>
        <c:numFmt formatCode="General" sourceLinked="1"/>
        <c:tickLblPos val="nextTo"/>
        <c:crossAx val="89280512"/>
        <c:crosses val="max"/>
        <c:crossBetween val="between"/>
      </c:valAx>
      <c:catAx>
        <c:axId val="89280512"/>
        <c:scaling>
          <c:orientation val="minMax"/>
        </c:scaling>
        <c:delete val="1"/>
        <c:axPos val="b"/>
        <c:numFmt formatCode="General" sourceLinked="1"/>
        <c:tickLblPos val="none"/>
        <c:crossAx val="89278336"/>
        <c:crosses val="autoZero"/>
        <c:auto val="1"/>
        <c:lblAlgn val="ctr"/>
        <c:lblOffset val="100"/>
      </c:catAx>
    </c:plotArea>
    <c:legend>
      <c:legendPos val="t"/>
      <c:layout/>
      <c:txPr>
        <a:bodyPr/>
        <a:lstStyle/>
        <a:p>
          <a:pPr>
            <a:defRPr lang="en-US" sz="1200" b="1" i="0" u="none" strike="noStrike" kern="1200" baseline="0" dirty="0" smtClean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100"/>
            </a:pPr>
            <a:r>
              <a:rPr lang="en-US" sz="1100"/>
              <a:t>Tput Performance</a:t>
            </a:r>
            <a:r>
              <a:rPr lang="en-US" sz="1100" baseline="0"/>
              <a:t> vs. Distance </a:t>
            </a:r>
            <a:r>
              <a:rPr lang="en-US" sz="1100" b="1" i="0" u="none" strike="noStrike" baseline="0"/>
              <a:t>for TxPower Diff = 4dB and No Interference on CH N+1</a:t>
            </a:r>
            <a:endParaRPr lang="en-US" sz="110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v>Tput for MAC layer aggregation</c:v>
          </c:tx>
          <c:marker>
            <c:symbol val="none"/>
          </c:marker>
          <c:cat>
            <c:numRef>
              <c:f>TxPowDiff4dB!$B$3:$AD$3</c:f>
              <c:numCache>
                <c:formatCode>General</c:formatCode>
                <c:ptCount val="2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110</c:v>
                </c:pt>
                <c:pt idx="9">
                  <c:v>130</c:v>
                </c:pt>
                <c:pt idx="10">
                  <c:v>150</c:v>
                </c:pt>
                <c:pt idx="11">
                  <c:v>170</c:v>
                </c:pt>
                <c:pt idx="12">
                  <c:v>190</c:v>
                </c:pt>
                <c:pt idx="13">
                  <c:v>210</c:v>
                </c:pt>
                <c:pt idx="14">
                  <c:v>230</c:v>
                </c:pt>
                <c:pt idx="15">
                  <c:v>250</c:v>
                </c:pt>
                <c:pt idx="16">
                  <c:v>270</c:v>
                </c:pt>
                <c:pt idx="17">
                  <c:v>290</c:v>
                </c:pt>
                <c:pt idx="18">
                  <c:v>310</c:v>
                </c:pt>
                <c:pt idx="19">
                  <c:v>330</c:v>
                </c:pt>
                <c:pt idx="20">
                  <c:v>350</c:v>
                </c:pt>
                <c:pt idx="21">
                  <c:v>370</c:v>
                </c:pt>
                <c:pt idx="22">
                  <c:v>390</c:v>
                </c:pt>
                <c:pt idx="23">
                  <c:v>410</c:v>
                </c:pt>
                <c:pt idx="24">
                  <c:v>430</c:v>
                </c:pt>
                <c:pt idx="25">
                  <c:v>450</c:v>
                </c:pt>
                <c:pt idx="26">
                  <c:v>470</c:v>
                </c:pt>
                <c:pt idx="27">
                  <c:v>490</c:v>
                </c:pt>
                <c:pt idx="28">
                  <c:v>510</c:v>
                </c:pt>
              </c:numCache>
            </c:numRef>
          </c:cat>
          <c:val>
            <c:numRef>
              <c:f>TxPowDiff4dB!$B$13:$AD$13</c:f>
              <c:numCache>
                <c:formatCode>General</c:formatCode>
                <c:ptCount val="29"/>
                <c:pt idx="0">
                  <c:v>14.011000000000001</c:v>
                </c:pt>
                <c:pt idx="1">
                  <c:v>14.011000000000001</c:v>
                </c:pt>
                <c:pt idx="2">
                  <c:v>14.011000000000001</c:v>
                </c:pt>
                <c:pt idx="3">
                  <c:v>14.011000000000001</c:v>
                </c:pt>
                <c:pt idx="4">
                  <c:v>14.011000000000001</c:v>
                </c:pt>
                <c:pt idx="5">
                  <c:v>14.011000000000001</c:v>
                </c:pt>
                <c:pt idx="6">
                  <c:v>14.011000000000001</c:v>
                </c:pt>
                <c:pt idx="7">
                  <c:v>14.011000000000001</c:v>
                </c:pt>
                <c:pt idx="8">
                  <c:v>14.011000000000001</c:v>
                </c:pt>
                <c:pt idx="9">
                  <c:v>13.371</c:v>
                </c:pt>
                <c:pt idx="10">
                  <c:v>13.037999999999998</c:v>
                </c:pt>
                <c:pt idx="11">
                  <c:v>12.25</c:v>
                </c:pt>
                <c:pt idx="12">
                  <c:v>11.239000000000001</c:v>
                </c:pt>
                <c:pt idx="13">
                  <c:v>10.93</c:v>
                </c:pt>
                <c:pt idx="14">
                  <c:v>9.9495000000000005</c:v>
                </c:pt>
                <c:pt idx="15">
                  <c:v>9.1657000000000028</c:v>
                </c:pt>
                <c:pt idx="16">
                  <c:v>8.9320000000000004</c:v>
                </c:pt>
                <c:pt idx="17">
                  <c:v>8.0054000000000158</c:v>
                </c:pt>
                <c:pt idx="18">
                  <c:v>7.2995000000000001</c:v>
                </c:pt>
                <c:pt idx="19">
                  <c:v>6.5594999999999999</c:v>
                </c:pt>
                <c:pt idx="20">
                  <c:v>6.4684999999999997</c:v>
                </c:pt>
                <c:pt idx="21">
                  <c:v>6.3532999999999999</c:v>
                </c:pt>
                <c:pt idx="22">
                  <c:v>5.6687999999999965</c:v>
                </c:pt>
                <c:pt idx="23">
                  <c:v>5.5617999999999999</c:v>
                </c:pt>
                <c:pt idx="24">
                  <c:v>4.8652999999999995</c:v>
                </c:pt>
                <c:pt idx="25">
                  <c:v>3.8693</c:v>
                </c:pt>
                <c:pt idx="26">
                  <c:v>3.8356999999999957</c:v>
                </c:pt>
                <c:pt idx="27">
                  <c:v>3.7948</c:v>
                </c:pt>
                <c:pt idx="28">
                  <c:v>3.7481000000000044</c:v>
                </c:pt>
              </c:numCache>
            </c:numRef>
          </c:val>
        </c:ser>
        <c:ser>
          <c:idx val="1"/>
          <c:order val="1"/>
          <c:tx>
            <c:v>Tput for PHY layer bonding</c:v>
          </c:tx>
          <c:marker>
            <c:symbol val="none"/>
          </c:marker>
          <c:cat>
            <c:numRef>
              <c:f>TxPowDiff4dB!$B$3:$AD$3</c:f>
              <c:numCache>
                <c:formatCode>General</c:formatCode>
                <c:ptCount val="2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110</c:v>
                </c:pt>
                <c:pt idx="9">
                  <c:v>130</c:v>
                </c:pt>
                <c:pt idx="10">
                  <c:v>150</c:v>
                </c:pt>
                <c:pt idx="11">
                  <c:v>170</c:v>
                </c:pt>
                <c:pt idx="12">
                  <c:v>190</c:v>
                </c:pt>
                <c:pt idx="13">
                  <c:v>210</c:v>
                </c:pt>
                <c:pt idx="14">
                  <c:v>230</c:v>
                </c:pt>
                <c:pt idx="15">
                  <c:v>250</c:v>
                </c:pt>
                <c:pt idx="16">
                  <c:v>270</c:v>
                </c:pt>
                <c:pt idx="17">
                  <c:v>290</c:v>
                </c:pt>
                <c:pt idx="18">
                  <c:v>310</c:v>
                </c:pt>
                <c:pt idx="19">
                  <c:v>330</c:v>
                </c:pt>
                <c:pt idx="20">
                  <c:v>350</c:v>
                </c:pt>
                <c:pt idx="21">
                  <c:v>370</c:v>
                </c:pt>
                <c:pt idx="22">
                  <c:v>390</c:v>
                </c:pt>
                <c:pt idx="23">
                  <c:v>410</c:v>
                </c:pt>
                <c:pt idx="24">
                  <c:v>430</c:v>
                </c:pt>
                <c:pt idx="25">
                  <c:v>450</c:v>
                </c:pt>
                <c:pt idx="26">
                  <c:v>470</c:v>
                </c:pt>
                <c:pt idx="27">
                  <c:v>490</c:v>
                </c:pt>
                <c:pt idx="28">
                  <c:v>510</c:v>
                </c:pt>
              </c:numCache>
            </c:numRef>
          </c:cat>
          <c:val>
            <c:numRef>
              <c:f>TxPowDiff4dB!$B$14:$AD$14</c:f>
              <c:numCache>
                <c:formatCode>General</c:formatCode>
                <c:ptCount val="29"/>
                <c:pt idx="0">
                  <c:v>14.346</c:v>
                </c:pt>
                <c:pt idx="1">
                  <c:v>14.346</c:v>
                </c:pt>
                <c:pt idx="2">
                  <c:v>14.346</c:v>
                </c:pt>
                <c:pt idx="3">
                  <c:v>14.346</c:v>
                </c:pt>
                <c:pt idx="4">
                  <c:v>14.346</c:v>
                </c:pt>
                <c:pt idx="5">
                  <c:v>14.346</c:v>
                </c:pt>
                <c:pt idx="6">
                  <c:v>14.346</c:v>
                </c:pt>
                <c:pt idx="7">
                  <c:v>14.346</c:v>
                </c:pt>
                <c:pt idx="8">
                  <c:v>14.346</c:v>
                </c:pt>
                <c:pt idx="9">
                  <c:v>13.578000000000001</c:v>
                </c:pt>
                <c:pt idx="10">
                  <c:v>13.210999999999999</c:v>
                </c:pt>
                <c:pt idx="11">
                  <c:v>12.494</c:v>
                </c:pt>
                <c:pt idx="12">
                  <c:v>12.143999999999998</c:v>
                </c:pt>
                <c:pt idx="13">
                  <c:v>10.835000000000004</c:v>
                </c:pt>
                <c:pt idx="14">
                  <c:v>10.425000000000002</c:v>
                </c:pt>
                <c:pt idx="15">
                  <c:v>8.7192999999999987</c:v>
                </c:pt>
                <c:pt idx="16">
                  <c:v>8.657</c:v>
                </c:pt>
                <c:pt idx="17">
                  <c:v>8.5276000000000014</c:v>
                </c:pt>
                <c:pt idx="18">
                  <c:v>8.3399000000000001</c:v>
                </c:pt>
                <c:pt idx="19">
                  <c:v>8.104099999999999</c:v>
                </c:pt>
                <c:pt idx="20">
                  <c:v>6.6907999999999985</c:v>
                </c:pt>
                <c:pt idx="21">
                  <c:v>5.3243999999999945</c:v>
                </c:pt>
                <c:pt idx="22">
                  <c:v>5.2764000000000024</c:v>
                </c:pt>
                <c:pt idx="23">
                  <c:v>5.2455999999999996</c:v>
                </c:pt>
                <c:pt idx="24">
                  <c:v>5.1980999999999975</c:v>
                </c:pt>
                <c:pt idx="25">
                  <c:v>5.1339999999999995</c:v>
                </c:pt>
                <c:pt idx="26">
                  <c:v>5.0627999999999975</c:v>
                </c:pt>
                <c:pt idx="27">
                  <c:v>4.9698000000000002</c:v>
                </c:pt>
                <c:pt idx="28">
                  <c:v>4.8498999999999999</c:v>
                </c:pt>
              </c:numCache>
            </c:numRef>
          </c:val>
        </c:ser>
        <c:marker val="1"/>
        <c:axId val="89301760"/>
        <c:axId val="89303680"/>
      </c:lineChart>
      <c:catAx>
        <c:axId val="893017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distance(m)</a:t>
                </a:r>
              </a:p>
            </c:rich>
          </c:tx>
          <c:layout/>
        </c:title>
        <c:numFmt formatCode="General" sourceLinked="1"/>
        <c:tickLblPos val="nextTo"/>
        <c:crossAx val="89303680"/>
        <c:crosses val="autoZero"/>
        <c:auto val="1"/>
        <c:lblAlgn val="ctr"/>
        <c:lblOffset val="100"/>
      </c:catAx>
      <c:valAx>
        <c:axId val="8930368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Tput(Mbps)</a:t>
                </a:r>
              </a:p>
            </c:rich>
          </c:tx>
          <c:layout/>
        </c:title>
        <c:numFmt formatCode="General" sourceLinked="1"/>
        <c:tickLblPos val="nextTo"/>
        <c:crossAx val="89301760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/>
            </a:pPr>
            <a:r>
              <a:rPr lang="en-US" sz="1200" baseline="0"/>
              <a:t>Tput Gain vs. Distance </a:t>
            </a:r>
            <a:r>
              <a:rPr lang="en-US" sz="1200" b="1" i="0" u="none" strike="noStrike" baseline="0"/>
              <a:t>for TxPower Diff = 4dB and No Interference on CH N+1</a:t>
            </a:r>
            <a:endParaRPr lang="en-US" sz="120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v>MAC layer Aggregation(Independent MCS Selection) over PHY Layer Bonding (Common MCS)</c:v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TxPowDiff4dB!$B$3:$AD$3</c:f>
              <c:numCache>
                <c:formatCode>General</c:formatCode>
                <c:ptCount val="2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110</c:v>
                </c:pt>
                <c:pt idx="9">
                  <c:v>130</c:v>
                </c:pt>
                <c:pt idx="10">
                  <c:v>150</c:v>
                </c:pt>
                <c:pt idx="11">
                  <c:v>170</c:v>
                </c:pt>
                <c:pt idx="12">
                  <c:v>190</c:v>
                </c:pt>
                <c:pt idx="13">
                  <c:v>210</c:v>
                </c:pt>
                <c:pt idx="14">
                  <c:v>230</c:v>
                </c:pt>
                <c:pt idx="15">
                  <c:v>250</c:v>
                </c:pt>
                <c:pt idx="16">
                  <c:v>270</c:v>
                </c:pt>
                <c:pt idx="17">
                  <c:v>290</c:v>
                </c:pt>
                <c:pt idx="18">
                  <c:v>310</c:v>
                </c:pt>
                <c:pt idx="19">
                  <c:v>330</c:v>
                </c:pt>
                <c:pt idx="20">
                  <c:v>350</c:v>
                </c:pt>
                <c:pt idx="21">
                  <c:v>370</c:v>
                </c:pt>
                <c:pt idx="22">
                  <c:v>390</c:v>
                </c:pt>
                <c:pt idx="23">
                  <c:v>410</c:v>
                </c:pt>
                <c:pt idx="24">
                  <c:v>430</c:v>
                </c:pt>
                <c:pt idx="25">
                  <c:v>450</c:v>
                </c:pt>
                <c:pt idx="26">
                  <c:v>470</c:v>
                </c:pt>
                <c:pt idx="27">
                  <c:v>490</c:v>
                </c:pt>
                <c:pt idx="28">
                  <c:v>510</c:v>
                </c:pt>
              </c:numCache>
            </c:numRef>
          </c:cat>
          <c:val>
            <c:numRef>
              <c:f>TxPowDiff4dB!$B$15:$AD$15</c:f>
              <c:numCache>
                <c:formatCode>0.00%</c:formatCode>
                <c:ptCount val="29"/>
                <c:pt idx="0">
                  <c:v>-2.3351456852084226E-2</c:v>
                </c:pt>
                <c:pt idx="1">
                  <c:v>-2.3351456852084226E-2</c:v>
                </c:pt>
                <c:pt idx="2">
                  <c:v>-2.3351456852084226E-2</c:v>
                </c:pt>
                <c:pt idx="3">
                  <c:v>-2.3351456852084226E-2</c:v>
                </c:pt>
                <c:pt idx="4">
                  <c:v>-2.3351456852084226E-2</c:v>
                </c:pt>
                <c:pt idx="5">
                  <c:v>-2.3351456852084226E-2</c:v>
                </c:pt>
                <c:pt idx="6">
                  <c:v>-2.3351456852084226E-2</c:v>
                </c:pt>
                <c:pt idx="7">
                  <c:v>-2.3351456852084226E-2</c:v>
                </c:pt>
                <c:pt idx="8">
                  <c:v>-2.3351456852084226E-2</c:v>
                </c:pt>
                <c:pt idx="9">
                  <c:v>-1.5245249668581463E-2</c:v>
                </c:pt>
                <c:pt idx="10">
                  <c:v>-1.3095147982741633E-2</c:v>
                </c:pt>
                <c:pt idx="11">
                  <c:v>-1.9529374099567842E-2</c:v>
                </c:pt>
                <c:pt idx="12">
                  <c:v>-7.4522397891963188E-2</c:v>
                </c:pt>
                <c:pt idx="13">
                  <c:v>8.7678818643284594E-3</c:v>
                </c:pt>
                <c:pt idx="14">
                  <c:v>-4.5611510791366897E-2</c:v>
                </c:pt>
                <c:pt idx="15">
                  <c:v>5.1196770382943513E-2</c:v>
                </c:pt>
                <c:pt idx="16">
                  <c:v>3.1766200762388862E-2</c:v>
                </c:pt>
                <c:pt idx="17">
                  <c:v>-6.1236455743702782E-2</c:v>
                </c:pt>
                <c:pt idx="18">
                  <c:v>-0.12474969723857612</c:v>
                </c:pt>
                <c:pt idx="19">
                  <c:v>-0.19059488407102623</c:v>
                </c:pt>
                <c:pt idx="20">
                  <c:v>-3.3224726490105903E-2</c:v>
                </c:pt>
                <c:pt idx="21">
                  <c:v>0.19324243107204619</c:v>
                </c:pt>
                <c:pt idx="22">
                  <c:v>7.4368887878098935E-2</c:v>
                </c:pt>
                <c:pt idx="23">
                  <c:v>6.0279091047735399E-2</c:v>
                </c:pt>
                <c:pt idx="24">
                  <c:v>-6.4023393162886424E-2</c:v>
                </c:pt>
                <c:pt idx="25">
                  <c:v>-0.24633813790416859</c:v>
                </c:pt>
                <c:pt idx="26">
                  <c:v>-0.24237576044876355</c:v>
                </c:pt>
                <c:pt idx="27">
                  <c:v>-0.23642802527264684</c:v>
                </c:pt>
                <c:pt idx="28">
                  <c:v>-0.22717994185447121</c:v>
                </c:pt>
              </c:numCache>
            </c:numRef>
          </c:val>
        </c:ser>
        <c:marker val="1"/>
        <c:axId val="89738240"/>
        <c:axId val="93586560"/>
      </c:lineChart>
      <c:catAx>
        <c:axId val="897382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(m)</a:t>
                </a:r>
              </a:p>
            </c:rich>
          </c:tx>
          <c:layout/>
        </c:title>
        <c:numFmt formatCode="General" sourceLinked="1"/>
        <c:tickLblPos val="nextTo"/>
        <c:crossAx val="93586560"/>
        <c:crosses val="autoZero"/>
        <c:auto val="1"/>
        <c:lblAlgn val="ctr"/>
        <c:lblOffset val="100"/>
      </c:catAx>
      <c:valAx>
        <c:axId val="93586560"/>
        <c:scaling>
          <c:orientation val="minMax"/>
          <c:max val="0.25"/>
          <c:min val="-0.25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Tput Gain</a:t>
                </a:r>
                <a:r>
                  <a:rPr lang="en-US" baseline="0"/>
                  <a:t> 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2.9279279279279476E-2"/>
              <c:y val="0.43663827004559586"/>
            </c:manualLayout>
          </c:layout>
        </c:title>
        <c:numFmt formatCode="0.00%" sourceLinked="1"/>
        <c:tickLblPos val="nextTo"/>
        <c:crossAx val="89738240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ctr">
              <a:defRPr sz="1200"/>
            </a:pPr>
            <a:r>
              <a:rPr lang="en-US" sz="1200" smtClean="0"/>
              <a:t>SNIR</a:t>
            </a:r>
            <a:r>
              <a:rPr lang="en-US" sz="1200" baseline="0" smtClean="0"/>
              <a:t> </a:t>
            </a:r>
            <a:r>
              <a:rPr lang="en-US" sz="1200" baseline="0" dirty="0" smtClean="0"/>
              <a:t>8 Case A: </a:t>
            </a:r>
            <a:r>
              <a:rPr lang="en-US" sz="1200" dirty="0" smtClean="0"/>
              <a:t>SNIRs</a:t>
            </a:r>
            <a:r>
              <a:rPr lang="en-US" sz="1200" baseline="0" dirty="0" smtClean="0"/>
              <a:t> </a:t>
            </a:r>
            <a:r>
              <a:rPr lang="en-US" sz="1200" baseline="0" dirty="0"/>
              <a:t>and MCS's on two channels</a:t>
            </a:r>
          </a:p>
          <a:p>
            <a:pPr algn="ctr">
              <a:defRPr sz="1200"/>
            </a:pPr>
            <a:r>
              <a:rPr lang="en-US" sz="1200" baseline="0" dirty="0"/>
              <a:t> for </a:t>
            </a:r>
            <a:r>
              <a:rPr lang="en-US" sz="1200" baseline="0" dirty="0" err="1"/>
              <a:t>TxPowDiff</a:t>
            </a:r>
            <a:r>
              <a:rPr lang="en-US" sz="1200" baseline="0" dirty="0"/>
              <a:t>=4dB and Interference to Noise Ratio on CH </a:t>
            </a:r>
            <a:r>
              <a:rPr lang="en-US" sz="1200" baseline="0" dirty="0" smtClean="0"/>
              <a:t>N+1=5dB (MCS mapping is based on Fig. 1 on Slide 4) - InterDigital</a:t>
            </a:r>
            <a:endParaRPr lang="en-US" sz="1200" dirty="0"/>
          </a:p>
        </c:rich>
      </c:tx>
      <c:layout>
        <c:manualLayout>
          <c:xMode val="edge"/>
          <c:yMode val="edge"/>
          <c:x val="0.19139796919324475"/>
          <c:y val="2.7604049493813359E-3"/>
        </c:manualLayout>
      </c:layout>
    </c:title>
    <c:plotArea>
      <c:layout/>
      <c:barChart>
        <c:barDir val="col"/>
        <c:grouping val="clustered"/>
        <c:ser>
          <c:idx val="2"/>
          <c:order val="0"/>
          <c:tx>
            <c:v>SINR on CH N+1</c:v>
          </c:tx>
          <c:spPr>
            <a:solidFill>
              <a:schemeClr val="tx2">
                <a:lumMod val="40000"/>
                <a:lumOff val="60000"/>
              </a:schemeClr>
            </a:solidFill>
            <a:ln w="28575">
              <a:noFill/>
            </a:ln>
          </c:spPr>
          <c:cat>
            <c:numRef>
              <c:f>TxPowDiff4dBInterDiff5dB!$B$1:$AD$1</c:f>
              <c:numCache>
                <c:formatCode>General</c:formatCode>
                <c:ptCount val="2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110</c:v>
                </c:pt>
                <c:pt idx="9">
                  <c:v>130</c:v>
                </c:pt>
                <c:pt idx="10">
                  <c:v>150</c:v>
                </c:pt>
                <c:pt idx="11">
                  <c:v>170</c:v>
                </c:pt>
                <c:pt idx="12">
                  <c:v>190</c:v>
                </c:pt>
                <c:pt idx="13">
                  <c:v>210</c:v>
                </c:pt>
                <c:pt idx="14">
                  <c:v>230</c:v>
                </c:pt>
                <c:pt idx="15">
                  <c:v>250</c:v>
                </c:pt>
                <c:pt idx="16">
                  <c:v>270</c:v>
                </c:pt>
                <c:pt idx="17">
                  <c:v>290</c:v>
                </c:pt>
                <c:pt idx="18">
                  <c:v>310</c:v>
                </c:pt>
                <c:pt idx="19">
                  <c:v>330</c:v>
                </c:pt>
                <c:pt idx="20">
                  <c:v>350</c:v>
                </c:pt>
                <c:pt idx="21">
                  <c:v>370</c:v>
                </c:pt>
                <c:pt idx="22">
                  <c:v>390</c:v>
                </c:pt>
                <c:pt idx="23">
                  <c:v>410</c:v>
                </c:pt>
                <c:pt idx="24">
                  <c:v>430</c:v>
                </c:pt>
                <c:pt idx="25">
                  <c:v>450</c:v>
                </c:pt>
                <c:pt idx="26">
                  <c:v>470</c:v>
                </c:pt>
                <c:pt idx="27">
                  <c:v>490</c:v>
                </c:pt>
                <c:pt idx="28">
                  <c:v>510</c:v>
                </c:pt>
              </c:numCache>
            </c:numRef>
          </c:cat>
          <c:val>
            <c:numRef>
              <c:f>TxPowDiff4dBInterDiff5dB!$B$5:$AD$5</c:f>
              <c:numCache>
                <c:formatCode>General</c:formatCode>
                <c:ptCount val="29"/>
                <c:pt idx="0">
                  <c:v>36.528000000000013</c:v>
                </c:pt>
                <c:pt idx="1">
                  <c:v>35.079000000000001</c:v>
                </c:pt>
                <c:pt idx="2">
                  <c:v>33.757000000000005</c:v>
                </c:pt>
                <c:pt idx="3">
                  <c:v>32.54</c:v>
                </c:pt>
                <c:pt idx="4">
                  <c:v>31.413</c:v>
                </c:pt>
                <c:pt idx="5">
                  <c:v>30.364999999999988</c:v>
                </c:pt>
                <c:pt idx="6">
                  <c:v>29.384</c:v>
                </c:pt>
                <c:pt idx="7">
                  <c:v>27.593</c:v>
                </c:pt>
                <c:pt idx="8">
                  <c:v>24.542999999999989</c:v>
                </c:pt>
                <c:pt idx="9">
                  <c:v>22.004000000000001</c:v>
                </c:pt>
                <c:pt idx="10">
                  <c:v>19.829000000000001</c:v>
                </c:pt>
                <c:pt idx="11">
                  <c:v>17.925999999999963</c:v>
                </c:pt>
                <c:pt idx="12">
                  <c:v>16.234999999999999</c:v>
                </c:pt>
                <c:pt idx="13">
                  <c:v>14.714</c:v>
                </c:pt>
                <c:pt idx="14">
                  <c:v>13.331</c:v>
                </c:pt>
                <c:pt idx="15">
                  <c:v>12.064</c:v>
                </c:pt>
                <c:pt idx="16">
                  <c:v>10.894</c:v>
                </c:pt>
                <c:pt idx="17">
                  <c:v>9.8079000000000001</c:v>
                </c:pt>
                <c:pt idx="18">
                  <c:v>8.7942</c:v>
                </c:pt>
                <c:pt idx="19">
                  <c:v>7.8438999999999997</c:v>
                </c:pt>
                <c:pt idx="20">
                  <c:v>6.9495000000000013</c:v>
                </c:pt>
                <c:pt idx="21">
                  <c:v>6.1047999999999965</c:v>
                </c:pt>
                <c:pt idx="22">
                  <c:v>5.3045999999999927</c:v>
                </c:pt>
                <c:pt idx="23">
                  <c:v>4.5443999999999996</c:v>
                </c:pt>
                <c:pt idx="24">
                  <c:v>3.8203999999999998</c:v>
                </c:pt>
                <c:pt idx="25">
                  <c:v>3.1294</c:v>
                </c:pt>
                <c:pt idx="26">
                  <c:v>2.4683999999999999</c:v>
                </c:pt>
                <c:pt idx="27">
                  <c:v>1.835</c:v>
                </c:pt>
                <c:pt idx="28">
                  <c:v>1.2268999999999981</c:v>
                </c:pt>
              </c:numCache>
            </c:numRef>
          </c:val>
        </c:ser>
        <c:ser>
          <c:idx val="3"/>
          <c:order val="1"/>
          <c:tx>
            <c:v>SINR on CH N+4</c:v>
          </c:tx>
          <c:spPr>
            <a:solidFill>
              <a:schemeClr val="accent2">
                <a:lumMod val="60000"/>
                <a:lumOff val="40000"/>
              </a:schemeClr>
            </a:solidFill>
            <a:ln w="28575">
              <a:noFill/>
            </a:ln>
          </c:spPr>
          <c:cat>
            <c:numRef>
              <c:f>TxPowDiff4dBInterDiff5dB!$B$1:$AD$1</c:f>
              <c:numCache>
                <c:formatCode>General</c:formatCode>
                <c:ptCount val="2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110</c:v>
                </c:pt>
                <c:pt idx="9">
                  <c:v>130</c:v>
                </c:pt>
                <c:pt idx="10">
                  <c:v>150</c:v>
                </c:pt>
                <c:pt idx="11">
                  <c:v>170</c:v>
                </c:pt>
                <c:pt idx="12">
                  <c:v>190</c:v>
                </c:pt>
                <c:pt idx="13">
                  <c:v>210</c:v>
                </c:pt>
                <c:pt idx="14">
                  <c:v>230</c:v>
                </c:pt>
                <c:pt idx="15">
                  <c:v>250</c:v>
                </c:pt>
                <c:pt idx="16">
                  <c:v>270</c:v>
                </c:pt>
                <c:pt idx="17">
                  <c:v>290</c:v>
                </c:pt>
                <c:pt idx="18">
                  <c:v>310</c:v>
                </c:pt>
                <c:pt idx="19">
                  <c:v>330</c:v>
                </c:pt>
                <c:pt idx="20">
                  <c:v>350</c:v>
                </c:pt>
                <c:pt idx="21">
                  <c:v>370</c:v>
                </c:pt>
                <c:pt idx="22">
                  <c:v>390</c:v>
                </c:pt>
                <c:pt idx="23">
                  <c:v>410</c:v>
                </c:pt>
                <c:pt idx="24">
                  <c:v>430</c:v>
                </c:pt>
                <c:pt idx="25">
                  <c:v>450</c:v>
                </c:pt>
                <c:pt idx="26">
                  <c:v>470</c:v>
                </c:pt>
                <c:pt idx="27">
                  <c:v>490</c:v>
                </c:pt>
                <c:pt idx="28">
                  <c:v>510</c:v>
                </c:pt>
              </c:numCache>
            </c:numRef>
          </c:cat>
          <c:val>
            <c:numRef>
              <c:f>TxPowDiff4dBInterDiff5dB!$B$6:$AD$6</c:f>
              <c:numCache>
                <c:formatCode>General</c:formatCode>
                <c:ptCount val="29"/>
                <c:pt idx="0">
                  <c:v>46.721000000000011</c:v>
                </c:pt>
                <c:pt idx="1">
                  <c:v>45.272000000000013</c:v>
                </c:pt>
                <c:pt idx="2">
                  <c:v>43.95</c:v>
                </c:pt>
                <c:pt idx="3">
                  <c:v>42.733000000000011</c:v>
                </c:pt>
                <c:pt idx="4">
                  <c:v>41.607000000000006</c:v>
                </c:pt>
                <c:pt idx="5">
                  <c:v>40.558</c:v>
                </c:pt>
                <c:pt idx="6">
                  <c:v>39.577000000000005</c:v>
                </c:pt>
                <c:pt idx="7">
                  <c:v>37.787000000000006</c:v>
                </c:pt>
                <c:pt idx="8">
                  <c:v>34.736000000000011</c:v>
                </c:pt>
                <c:pt idx="9">
                  <c:v>32.197000000000003</c:v>
                </c:pt>
                <c:pt idx="10">
                  <c:v>30.021999999999988</c:v>
                </c:pt>
                <c:pt idx="11">
                  <c:v>28.119000000000028</c:v>
                </c:pt>
                <c:pt idx="12">
                  <c:v>26.428999999999963</c:v>
                </c:pt>
                <c:pt idx="13">
                  <c:v>24.907</c:v>
                </c:pt>
                <c:pt idx="14">
                  <c:v>23.524999999999999</c:v>
                </c:pt>
                <c:pt idx="15">
                  <c:v>22.257000000000001</c:v>
                </c:pt>
                <c:pt idx="16">
                  <c:v>21.087</c:v>
                </c:pt>
                <c:pt idx="17">
                  <c:v>20.001000000000001</c:v>
                </c:pt>
                <c:pt idx="18">
                  <c:v>18.986999999999963</c:v>
                </c:pt>
                <c:pt idx="19">
                  <c:v>18.036999999999999</c:v>
                </c:pt>
                <c:pt idx="20">
                  <c:v>17.143000000000001</c:v>
                </c:pt>
                <c:pt idx="21">
                  <c:v>16.297999999999988</c:v>
                </c:pt>
                <c:pt idx="22">
                  <c:v>15.498000000000001</c:v>
                </c:pt>
                <c:pt idx="23">
                  <c:v>14.738</c:v>
                </c:pt>
                <c:pt idx="24">
                  <c:v>14.014000000000001</c:v>
                </c:pt>
                <c:pt idx="25">
                  <c:v>13.323</c:v>
                </c:pt>
                <c:pt idx="26">
                  <c:v>12.662000000000004</c:v>
                </c:pt>
                <c:pt idx="27">
                  <c:v>12.028</c:v>
                </c:pt>
                <c:pt idx="28">
                  <c:v>11.42</c:v>
                </c:pt>
              </c:numCache>
            </c:numRef>
          </c:val>
        </c:ser>
        <c:axId val="93632384"/>
        <c:axId val="93638656"/>
      </c:barChart>
      <c:lineChart>
        <c:grouping val="standard"/>
        <c:ser>
          <c:idx val="0"/>
          <c:order val="2"/>
          <c:tx>
            <c:v>MCS on CH N+1</c:v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diamond"/>
            <c:size val="8"/>
            <c:spPr>
              <a:solidFill>
                <a:schemeClr val="accent3">
                  <a:lumMod val="75000"/>
                </a:schemeClr>
              </a:solidFill>
              <a:ln>
                <a:solidFill>
                  <a:srgbClr val="009EEA">
                    <a:lumMod val="75000"/>
                  </a:srgbClr>
                </a:solidFill>
              </a:ln>
            </c:spPr>
          </c:marker>
          <c:cat>
            <c:numRef>
              <c:f>TxPowDiff4dBInterDiff5dB!$B$1:$AD$1</c:f>
              <c:numCache>
                <c:formatCode>General</c:formatCode>
                <c:ptCount val="2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110</c:v>
                </c:pt>
                <c:pt idx="9">
                  <c:v>130</c:v>
                </c:pt>
                <c:pt idx="10">
                  <c:v>150</c:v>
                </c:pt>
                <c:pt idx="11">
                  <c:v>170</c:v>
                </c:pt>
                <c:pt idx="12">
                  <c:v>190</c:v>
                </c:pt>
                <c:pt idx="13">
                  <c:v>210</c:v>
                </c:pt>
                <c:pt idx="14">
                  <c:v>230</c:v>
                </c:pt>
                <c:pt idx="15">
                  <c:v>250</c:v>
                </c:pt>
                <c:pt idx="16">
                  <c:v>270</c:v>
                </c:pt>
                <c:pt idx="17">
                  <c:v>290</c:v>
                </c:pt>
                <c:pt idx="18">
                  <c:v>310</c:v>
                </c:pt>
                <c:pt idx="19">
                  <c:v>330</c:v>
                </c:pt>
                <c:pt idx="20">
                  <c:v>350</c:v>
                </c:pt>
                <c:pt idx="21">
                  <c:v>370</c:v>
                </c:pt>
                <c:pt idx="22">
                  <c:v>390</c:v>
                </c:pt>
                <c:pt idx="23">
                  <c:v>410</c:v>
                </c:pt>
                <c:pt idx="24">
                  <c:v>430</c:v>
                </c:pt>
                <c:pt idx="25">
                  <c:v>450</c:v>
                </c:pt>
                <c:pt idx="26">
                  <c:v>470</c:v>
                </c:pt>
                <c:pt idx="27">
                  <c:v>490</c:v>
                </c:pt>
                <c:pt idx="28">
                  <c:v>510</c:v>
                </c:pt>
              </c:numCache>
            </c:numRef>
          </c:cat>
          <c:val>
            <c:numRef>
              <c:f>TxPowDiff4dBInterDiff5dB!$B$2:$AD$2</c:f>
              <c:numCache>
                <c:formatCode>General</c:formatCode>
                <c:ptCount val="29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6</c:v>
                </c:pt>
                <c:pt idx="8">
                  <c:v>5</c:v>
                </c:pt>
                <c:pt idx="9">
                  <c:v>4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</c:ser>
        <c:ser>
          <c:idx val="1"/>
          <c:order val="3"/>
          <c:tx>
            <c:v>MCS on CH N+4</c:v>
          </c:tx>
          <c:marker>
            <c:symbol val="square"/>
            <c:size val="5"/>
          </c:marker>
          <c:cat>
            <c:numRef>
              <c:f>TxPowDiff4dBInterDiff5dB!$B$1:$AD$1</c:f>
              <c:numCache>
                <c:formatCode>General</c:formatCode>
                <c:ptCount val="2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110</c:v>
                </c:pt>
                <c:pt idx="9">
                  <c:v>130</c:v>
                </c:pt>
                <c:pt idx="10">
                  <c:v>150</c:v>
                </c:pt>
                <c:pt idx="11">
                  <c:v>170</c:v>
                </c:pt>
                <c:pt idx="12">
                  <c:v>190</c:v>
                </c:pt>
                <c:pt idx="13">
                  <c:v>210</c:v>
                </c:pt>
                <c:pt idx="14">
                  <c:v>230</c:v>
                </c:pt>
                <c:pt idx="15">
                  <c:v>250</c:v>
                </c:pt>
                <c:pt idx="16">
                  <c:v>270</c:v>
                </c:pt>
                <c:pt idx="17">
                  <c:v>290</c:v>
                </c:pt>
                <c:pt idx="18">
                  <c:v>310</c:v>
                </c:pt>
                <c:pt idx="19">
                  <c:v>330</c:v>
                </c:pt>
                <c:pt idx="20">
                  <c:v>350</c:v>
                </c:pt>
                <c:pt idx="21">
                  <c:v>370</c:v>
                </c:pt>
                <c:pt idx="22">
                  <c:v>390</c:v>
                </c:pt>
                <c:pt idx="23">
                  <c:v>410</c:v>
                </c:pt>
                <c:pt idx="24">
                  <c:v>430</c:v>
                </c:pt>
                <c:pt idx="25">
                  <c:v>450</c:v>
                </c:pt>
                <c:pt idx="26">
                  <c:v>470</c:v>
                </c:pt>
                <c:pt idx="27">
                  <c:v>490</c:v>
                </c:pt>
                <c:pt idx="28">
                  <c:v>510</c:v>
                </c:pt>
              </c:numCache>
            </c:numRef>
          </c:cat>
          <c:val>
            <c:numRef>
              <c:f>TxPowDiff4dBInterDiff5dB!$B$3:$AD$3</c:f>
              <c:numCache>
                <c:formatCode>General</c:formatCode>
                <c:ptCount val="29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7</c:v>
                </c:pt>
                <c:pt idx="11">
                  <c:v>7</c:v>
                </c:pt>
                <c:pt idx="12">
                  <c:v>6</c:v>
                </c:pt>
                <c:pt idx="13">
                  <c:v>5</c:v>
                </c:pt>
                <c:pt idx="14">
                  <c:v>5</c:v>
                </c:pt>
                <c:pt idx="15">
                  <c:v>4</c:v>
                </c:pt>
                <c:pt idx="16">
                  <c:v>4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  <c:pt idx="22">
                  <c:v>2</c:v>
                </c:pt>
                <c:pt idx="23">
                  <c:v>2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</c:numCache>
            </c:numRef>
          </c:val>
        </c:ser>
        <c:marker val="1"/>
        <c:axId val="93642752"/>
        <c:axId val="93640576"/>
      </c:lineChart>
      <c:catAx>
        <c:axId val="936323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(m)</a:t>
                </a:r>
              </a:p>
            </c:rich>
          </c:tx>
          <c:layout/>
        </c:title>
        <c:numFmt formatCode="General" sourceLinked="1"/>
        <c:tickLblPos val="nextTo"/>
        <c:crossAx val="93638656"/>
        <c:crosses val="autoZero"/>
        <c:auto val="1"/>
        <c:lblAlgn val="ctr"/>
        <c:lblOffset val="100"/>
      </c:catAx>
      <c:valAx>
        <c:axId val="9363865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SNIR(dB</a:t>
                </a:r>
                <a:r>
                  <a:rPr lang="en-US" dirty="0"/>
                  <a:t>)</a:t>
                </a:r>
              </a:p>
            </c:rich>
          </c:tx>
          <c:layout/>
        </c:title>
        <c:numFmt formatCode="General" sourceLinked="1"/>
        <c:tickLblPos val="nextTo"/>
        <c:crossAx val="93632384"/>
        <c:crosses val="autoZero"/>
        <c:crossBetween val="between"/>
      </c:valAx>
      <c:valAx>
        <c:axId val="93640576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MCS Index</a:t>
                </a:r>
              </a:p>
            </c:rich>
          </c:tx>
          <c:layout/>
        </c:title>
        <c:numFmt formatCode="General" sourceLinked="1"/>
        <c:tickLblPos val="nextTo"/>
        <c:crossAx val="93642752"/>
        <c:crosses val="max"/>
        <c:crossBetween val="between"/>
      </c:valAx>
      <c:catAx>
        <c:axId val="93642752"/>
        <c:scaling>
          <c:orientation val="minMax"/>
        </c:scaling>
        <c:delete val="1"/>
        <c:axPos val="b"/>
        <c:numFmt formatCode="General" sourceLinked="1"/>
        <c:tickLblPos val="none"/>
        <c:crossAx val="93640576"/>
        <c:crosses val="autoZero"/>
        <c:auto val="1"/>
        <c:lblAlgn val="ctr"/>
        <c:lblOffset val="100"/>
      </c:catAx>
    </c:plotArea>
    <c:legend>
      <c:legendPos val="t"/>
      <c:layout/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400"/>
            </a:pPr>
            <a:r>
              <a:rPr lang="en-US" sz="1400" smtClean="0"/>
              <a:t>SNIR </a:t>
            </a:r>
            <a:r>
              <a:rPr lang="en-US" sz="1400" dirty="0" smtClean="0"/>
              <a:t>9 Case B: Combined SNIR/SNR </a:t>
            </a:r>
            <a:r>
              <a:rPr lang="en-US" sz="1400" dirty="0"/>
              <a:t>and MCS for</a:t>
            </a:r>
            <a:r>
              <a:rPr lang="en-US" sz="1400" baseline="0" dirty="0"/>
              <a:t> two-bonded-channel for </a:t>
            </a:r>
            <a:r>
              <a:rPr lang="en-US" sz="1400" baseline="0" dirty="0" err="1"/>
              <a:t>TxPowDiff</a:t>
            </a:r>
            <a:r>
              <a:rPr lang="en-US" sz="1400" baseline="0" dirty="0"/>
              <a:t>=4dB and Interference to </a:t>
            </a:r>
            <a:r>
              <a:rPr lang="en-US" sz="1400" baseline="0" dirty="0" smtClean="0"/>
              <a:t>Noise </a:t>
            </a:r>
            <a:r>
              <a:rPr lang="en-US" sz="1400" baseline="0" dirty="0"/>
              <a:t>Ratio on CH N+1 = </a:t>
            </a:r>
            <a:r>
              <a:rPr lang="en-US" sz="1400" baseline="0" dirty="0" smtClean="0"/>
              <a:t>5dB (MCS mapping is based on Fig.3 on Slide 5) – 802.11af</a:t>
            </a:r>
            <a:endParaRPr lang="en-US" sz="1400" dirty="0"/>
          </a:p>
        </c:rich>
      </c:tx>
      <c:layout/>
    </c:title>
    <c:plotArea>
      <c:layout/>
      <c:barChart>
        <c:barDir val="col"/>
        <c:grouping val="clustered"/>
        <c:ser>
          <c:idx val="1"/>
          <c:order val="1"/>
          <c:tx>
            <c:v>Combined SINR on Two-bonded Channel</c:v>
          </c:tx>
          <c:spPr>
            <a:solidFill>
              <a:schemeClr val="accent1">
                <a:lumMod val="50000"/>
              </a:schemeClr>
            </a:solidFill>
            <a:ln w="28575">
              <a:noFill/>
            </a:ln>
          </c:spPr>
          <c:cat>
            <c:numRef>
              <c:f>TxPowDiff4dBInterDiff5dB!$B$1:$AD$1</c:f>
              <c:numCache>
                <c:formatCode>General</c:formatCode>
                <c:ptCount val="2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110</c:v>
                </c:pt>
                <c:pt idx="9">
                  <c:v>130</c:v>
                </c:pt>
                <c:pt idx="10">
                  <c:v>150</c:v>
                </c:pt>
                <c:pt idx="11">
                  <c:v>170</c:v>
                </c:pt>
                <c:pt idx="12">
                  <c:v>190</c:v>
                </c:pt>
                <c:pt idx="13">
                  <c:v>210</c:v>
                </c:pt>
                <c:pt idx="14">
                  <c:v>230</c:v>
                </c:pt>
                <c:pt idx="15">
                  <c:v>250</c:v>
                </c:pt>
                <c:pt idx="16">
                  <c:v>270</c:v>
                </c:pt>
                <c:pt idx="17">
                  <c:v>290</c:v>
                </c:pt>
                <c:pt idx="18">
                  <c:v>310</c:v>
                </c:pt>
                <c:pt idx="19">
                  <c:v>330</c:v>
                </c:pt>
                <c:pt idx="20">
                  <c:v>350</c:v>
                </c:pt>
                <c:pt idx="21">
                  <c:v>370</c:v>
                </c:pt>
                <c:pt idx="22">
                  <c:v>390</c:v>
                </c:pt>
                <c:pt idx="23">
                  <c:v>410</c:v>
                </c:pt>
                <c:pt idx="24">
                  <c:v>430</c:v>
                </c:pt>
                <c:pt idx="25">
                  <c:v>450</c:v>
                </c:pt>
                <c:pt idx="26">
                  <c:v>470</c:v>
                </c:pt>
                <c:pt idx="27">
                  <c:v>490</c:v>
                </c:pt>
                <c:pt idx="28">
                  <c:v>510</c:v>
                </c:pt>
              </c:numCache>
            </c:numRef>
          </c:cat>
          <c:val>
            <c:numRef>
              <c:f>TxPowDiff4dBInterDiff5dB!$B$7:$AD$7</c:f>
              <c:numCache>
                <c:formatCode>General</c:formatCode>
                <c:ptCount val="29"/>
                <c:pt idx="0">
                  <c:v>41.048000000000002</c:v>
                </c:pt>
                <c:pt idx="1">
                  <c:v>39.599000000000011</c:v>
                </c:pt>
                <c:pt idx="2">
                  <c:v>38.277000000000001</c:v>
                </c:pt>
                <c:pt idx="3">
                  <c:v>37.06</c:v>
                </c:pt>
                <c:pt idx="4">
                  <c:v>35.934000000000005</c:v>
                </c:pt>
                <c:pt idx="5">
                  <c:v>34.884999999999998</c:v>
                </c:pt>
                <c:pt idx="6">
                  <c:v>33.904000000000003</c:v>
                </c:pt>
                <c:pt idx="7">
                  <c:v>32.114000000000004</c:v>
                </c:pt>
                <c:pt idx="8">
                  <c:v>29.062999999999967</c:v>
                </c:pt>
                <c:pt idx="9">
                  <c:v>26.524000000000001</c:v>
                </c:pt>
                <c:pt idx="10">
                  <c:v>24.349</c:v>
                </c:pt>
                <c:pt idx="11">
                  <c:v>22.446000000000002</c:v>
                </c:pt>
                <c:pt idx="12">
                  <c:v>20.756</c:v>
                </c:pt>
                <c:pt idx="13">
                  <c:v>19.234000000000005</c:v>
                </c:pt>
                <c:pt idx="14">
                  <c:v>17.852</c:v>
                </c:pt>
                <c:pt idx="15">
                  <c:v>16.584</c:v>
                </c:pt>
                <c:pt idx="16">
                  <c:v>15.414</c:v>
                </c:pt>
                <c:pt idx="17">
                  <c:v>14.328000000000001</c:v>
                </c:pt>
                <c:pt idx="18">
                  <c:v>13.314</c:v>
                </c:pt>
                <c:pt idx="19">
                  <c:v>12.364000000000004</c:v>
                </c:pt>
                <c:pt idx="20">
                  <c:v>11.47</c:v>
                </c:pt>
                <c:pt idx="21">
                  <c:v>10.625</c:v>
                </c:pt>
                <c:pt idx="22">
                  <c:v>9.8249000000000013</c:v>
                </c:pt>
                <c:pt idx="23">
                  <c:v>9.0647000000000002</c:v>
                </c:pt>
                <c:pt idx="24">
                  <c:v>8.3407</c:v>
                </c:pt>
                <c:pt idx="25">
                  <c:v>7.6497000000000002</c:v>
                </c:pt>
                <c:pt idx="26">
                  <c:v>6.9887000000000024</c:v>
                </c:pt>
                <c:pt idx="27">
                  <c:v>6.3552999999999997</c:v>
                </c:pt>
                <c:pt idx="28">
                  <c:v>5.7472000000000003</c:v>
                </c:pt>
              </c:numCache>
            </c:numRef>
          </c:val>
        </c:ser>
        <c:ser>
          <c:idx val="2"/>
          <c:order val="2"/>
          <c:tx>
            <c:v>Combined SNR on Two-bonded Channel</c:v>
          </c:tx>
          <c:spPr>
            <a:solidFill>
              <a:schemeClr val="accent1">
                <a:lumMod val="60000"/>
                <a:lumOff val="40000"/>
              </a:schemeClr>
            </a:solidFill>
          </c:spPr>
          <c:cat>
            <c:numRef>
              <c:f>TxPowDiff4dBInterDiff5dB!$B$1:$AD$1</c:f>
              <c:numCache>
                <c:formatCode>General</c:formatCode>
                <c:ptCount val="2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110</c:v>
                </c:pt>
                <c:pt idx="9">
                  <c:v>130</c:v>
                </c:pt>
                <c:pt idx="10">
                  <c:v>150</c:v>
                </c:pt>
                <c:pt idx="11">
                  <c:v>170</c:v>
                </c:pt>
                <c:pt idx="12">
                  <c:v>190</c:v>
                </c:pt>
                <c:pt idx="13">
                  <c:v>210</c:v>
                </c:pt>
                <c:pt idx="14">
                  <c:v>230</c:v>
                </c:pt>
                <c:pt idx="15">
                  <c:v>250</c:v>
                </c:pt>
                <c:pt idx="16">
                  <c:v>270</c:v>
                </c:pt>
                <c:pt idx="17">
                  <c:v>290</c:v>
                </c:pt>
                <c:pt idx="18">
                  <c:v>310</c:v>
                </c:pt>
                <c:pt idx="19">
                  <c:v>330</c:v>
                </c:pt>
                <c:pt idx="20">
                  <c:v>350</c:v>
                </c:pt>
                <c:pt idx="21">
                  <c:v>370</c:v>
                </c:pt>
                <c:pt idx="22">
                  <c:v>390</c:v>
                </c:pt>
                <c:pt idx="23">
                  <c:v>410</c:v>
                </c:pt>
                <c:pt idx="24">
                  <c:v>430</c:v>
                </c:pt>
                <c:pt idx="25">
                  <c:v>450</c:v>
                </c:pt>
                <c:pt idx="26">
                  <c:v>470</c:v>
                </c:pt>
                <c:pt idx="27">
                  <c:v>490</c:v>
                </c:pt>
                <c:pt idx="28">
                  <c:v>510</c:v>
                </c:pt>
              </c:numCache>
            </c:numRef>
          </c:cat>
          <c:val>
            <c:numRef>
              <c:f>TxPowDiff4dBInterDiff5dB!$B$8:$AD$8</c:f>
              <c:numCache>
                <c:formatCode>General</c:formatCode>
                <c:ptCount val="29"/>
                <c:pt idx="0">
                  <c:v>45.166000000000011</c:v>
                </c:pt>
                <c:pt idx="1">
                  <c:v>43.718000000000011</c:v>
                </c:pt>
                <c:pt idx="2">
                  <c:v>42.395000000000003</c:v>
                </c:pt>
                <c:pt idx="3">
                  <c:v>41.178000000000011</c:v>
                </c:pt>
                <c:pt idx="4">
                  <c:v>40.052</c:v>
                </c:pt>
                <c:pt idx="5">
                  <c:v>39.003</c:v>
                </c:pt>
                <c:pt idx="6">
                  <c:v>38.022000000000013</c:v>
                </c:pt>
                <c:pt idx="7">
                  <c:v>36.232000000000056</c:v>
                </c:pt>
                <c:pt idx="8">
                  <c:v>33.182000000000002</c:v>
                </c:pt>
                <c:pt idx="9">
                  <c:v>30.641999999999999</c:v>
                </c:pt>
                <c:pt idx="10">
                  <c:v>28.466999999999967</c:v>
                </c:pt>
                <c:pt idx="11">
                  <c:v>26.564999999999987</c:v>
                </c:pt>
                <c:pt idx="12">
                  <c:v>24.873999999999999</c:v>
                </c:pt>
                <c:pt idx="13">
                  <c:v>23.353000000000005</c:v>
                </c:pt>
                <c:pt idx="14">
                  <c:v>21.97</c:v>
                </c:pt>
                <c:pt idx="15">
                  <c:v>20.702000000000002</c:v>
                </c:pt>
                <c:pt idx="16">
                  <c:v>19.533000000000001</c:v>
                </c:pt>
                <c:pt idx="17">
                  <c:v>18.446000000000002</c:v>
                </c:pt>
                <c:pt idx="18">
                  <c:v>17.433</c:v>
                </c:pt>
                <c:pt idx="19">
                  <c:v>16.481999999999989</c:v>
                </c:pt>
                <c:pt idx="20">
                  <c:v>15.588000000000001</c:v>
                </c:pt>
                <c:pt idx="21">
                  <c:v>14.743</c:v>
                </c:pt>
                <c:pt idx="22">
                  <c:v>13.943</c:v>
                </c:pt>
                <c:pt idx="23">
                  <c:v>13.183</c:v>
                </c:pt>
                <c:pt idx="24">
                  <c:v>12.459000000000014</c:v>
                </c:pt>
                <c:pt idx="25">
                  <c:v>11.768000000000001</c:v>
                </c:pt>
                <c:pt idx="26">
                  <c:v>11.107000000000001</c:v>
                </c:pt>
                <c:pt idx="27">
                  <c:v>10.473000000000004</c:v>
                </c:pt>
                <c:pt idx="28">
                  <c:v>9.8653000000000048</c:v>
                </c:pt>
              </c:numCache>
            </c:numRef>
          </c:val>
        </c:ser>
        <c:axId val="93821952"/>
        <c:axId val="93832320"/>
      </c:barChart>
      <c:lineChart>
        <c:grouping val="standard"/>
        <c:ser>
          <c:idx val="0"/>
          <c:order val="0"/>
          <c:tx>
            <c:v>MCS for two-bonded-channel</c:v>
          </c:tx>
          <c:cat>
            <c:numRef>
              <c:f>TxPowDiff4dBInterDiff5dB!$B$1:$T$1</c:f>
              <c:numCache>
                <c:formatCode>General</c:formatCode>
                <c:ptCount val="1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110</c:v>
                </c:pt>
                <c:pt idx="9">
                  <c:v>130</c:v>
                </c:pt>
                <c:pt idx="10">
                  <c:v>150</c:v>
                </c:pt>
                <c:pt idx="11">
                  <c:v>170</c:v>
                </c:pt>
                <c:pt idx="12">
                  <c:v>190</c:v>
                </c:pt>
                <c:pt idx="13">
                  <c:v>210</c:v>
                </c:pt>
                <c:pt idx="14">
                  <c:v>230</c:v>
                </c:pt>
                <c:pt idx="15">
                  <c:v>250</c:v>
                </c:pt>
                <c:pt idx="16">
                  <c:v>270</c:v>
                </c:pt>
                <c:pt idx="17">
                  <c:v>290</c:v>
                </c:pt>
                <c:pt idx="18">
                  <c:v>310</c:v>
                </c:pt>
              </c:numCache>
            </c:numRef>
          </c:cat>
          <c:val>
            <c:numRef>
              <c:f>TxPowDiff4dBInterDiff5dB!$B$4:$AD$4</c:f>
              <c:numCache>
                <c:formatCode>General</c:formatCode>
                <c:ptCount val="29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  <c:pt idx="8">
                  <c:v>5</c:v>
                </c:pt>
                <c:pt idx="9">
                  <c:v>4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3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</c:ser>
        <c:marker val="1"/>
        <c:axId val="93840512"/>
        <c:axId val="93834240"/>
      </c:lineChart>
      <c:catAx>
        <c:axId val="938219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(m)</a:t>
                </a:r>
              </a:p>
            </c:rich>
          </c:tx>
          <c:layout/>
        </c:title>
        <c:numFmt formatCode="General" sourceLinked="1"/>
        <c:tickLblPos val="nextTo"/>
        <c:crossAx val="93832320"/>
        <c:crosses val="autoZero"/>
        <c:auto val="1"/>
        <c:lblAlgn val="ctr"/>
        <c:lblOffset val="100"/>
      </c:catAx>
      <c:valAx>
        <c:axId val="9383232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SNIR(dB</a:t>
                </a:r>
                <a:r>
                  <a:rPr lang="en-US" dirty="0"/>
                  <a:t>)</a:t>
                </a:r>
              </a:p>
            </c:rich>
          </c:tx>
          <c:layout/>
        </c:title>
        <c:numFmt formatCode="General" sourceLinked="1"/>
        <c:tickLblPos val="nextTo"/>
        <c:crossAx val="93821952"/>
        <c:crosses val="autoZero"/>
        <c:crossBetween val="between"/>
      </c:valAx>
      <c:valAx>
        <c:axId val="93834240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MCS Index</a:t>
                </a:r>
              </a:p>
            </c:rich>
          </c:tx>
          <c:layout/>
        </c:title>
        <c:numFmt formatCode="General" sourceLinked="1"/>
        <c:tickLblPos val="nextTo"/>
        <c:crossAx val="93840512"/>
        <c:crosses val="max"/>
        <c:crossBetween val="between"/>
      </c:valAx>
      <c:catAx>
        <c:axId val="93840512"/>
        <c:scaling>
          <c:orientation val="minMax"/>
        </c:scaling>
        <c:delete val="1"/>
        <c:axPos val="b"/>
        <c:numFmt formatCode="General" sourceLinked="1"/>
        <c:tickLblPos val="none"/>
        <c:crossAx val="93834240"/>
        <c:crosses val="autoZero"/>
        <c:auto val="1"/>
        <c:lblAlgn val="ctr"/>
        <c:lblOffset val="100"/>
      </c:catAx>
    </c:plotArea>
    <c:legend>
      <c:legendPos val="t"/>
      <c:layout/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Tput vs. Distance </a:t>
            </a:r>
            <a:r>
              <a:rPr lang="en-US" sz="1200" b="1" i="0" u="none" strike="noStrike" baseline="0"/>
              <a:t>for TxPowDiff=4dB and Interference to Niose Ratio on CH N+1 = 5dB</a:t>
            </a:r>
            <a:endParaRPr lang="en-US" sz="1200"/>
          </a:p>
        </c:rich>
      </c:tx>
      <c:layout>
        <c:manualLayout>
          <c:xMode val="edge"/>
          <c:yMode val="edge"/>
          <c:x val="0.11518798475742627"/>
          <c:y val="0"/>
        </c:manualLayout>
      </c:layout>
    </c:title>
    <c:plotArea>
      <c:layout/>
      <c:lineChart>
        <c:grouping val="standard"/>
        <c:ser>
          <c:idx val="0"/>
          <c:order val="0"/>
          <c:tx>
            <c:v>Tput for MAC layer aggregation</c:v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TxPowDiff4dBInterDiff5dB!$B$1:$AD$1</c:f>
              <c:numCache>
                <c:formatCode>General</c:formatCode>
                <c:ptCount val="2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110</c:v>
                </c:pt>
                <c:pt idx="9">
                  <c:v>130</c:v>
                </c:pt>
                <c:pt idx="10">
                  <c:v>150</c:v>
                </c:pt>
                <c:pt idx="11">
                  <c:v>170</c:v>
                </c:pt>
                <c:pt idx="12">
                  <c:v>190</c:v>
                </c:pt>
                <c:pt idx="13">
                  <c:v>210</c:v>
                </c:pt>
                <c:pt idx="14">
                  <c:v>230</c:v>
                </c:pt>
                <c:pt idx="15">
                  <c:v>250</c:v>
                </c:pt>
                <c:pt idx="16">
                  <c:v>270</c:v>
                </c:pt>
                <c:pt idx="17">
                  <c:v>290</c:v>
                </c:pt>
                <c:pt idx="18">
                  <c:v>310</c:v>
                </c:pt>
                <c:pt idx="19">
                  <c:v>330</c:v>
                </c:pt>
                <c:pt idx="20">
                  <c:v>350</c:v>
                </c:pt>
                <c:pt idx="21">
                  <c:v>370</c:v>
                </c:pt>
                <c:pt idx="22">
                  <c:v>390</c:v>
                </c:pt>
                <c:pt idx="23">
                  <c:v>410</c:v>
                </c:pt>
                <c:pt idx="24">
                  <c:v>430</c:v>
                </c:pt>
                <c:pt idx="25">
                  <c:v>450</c:v>
                </c:pt>
                <c:pt idx="26">
                  <c:v>470</c:v>
                </c:pt>
                <c:pt idx="27">
                  <c:v>490</c:v>
                </c:pt>
                <c:pt idx="28">
                  <c:v>510</c:v>
                </c:pt>
              </c:numCache>
            </c:numRef>
          </c:cat>
          <c:val>
            <c:numRef>
              <c:f>TxPowDiff4dBInterDiff5dB!$B$11:$AD$11</c:f>
              <c:numCache>
                <c:formatCode>General</c:formatCode>
                <c:ptCount val="29"/>
                <c:pt idx="0">
                  <c:v>14.011000000000001</c:v>
                </c:pt>
                <c:pt idx="1">
                  <c:v>14.011000000000001</c:v>
                </c:pt>
                <c:pt idx="2">
                  <c:v>14.011000000000001</c:v>
                </c:pt>
                <c:pt idx="3">
                  <c:v>14.011000000000001</c:v>
                </c:pt>
                <c:pt idx="4">
                  <c:v>14.011000000000001</c:v>
                </c:pt>
                <c:pt idx="5">
                  <c:v>14.011000000000001</c:v>
                </c:pt>
                <c:pt idx="6">
                  <c:v>13.543000000000001</c:v>
                </c:pt>
                <c:pt idx="7">
                  <c:v>13.301</c:v>
                </c:pt>
                <c:pt idx="8">
                  <c:v>12.955000000000016</c:v>
                </c:pt>
                <c:pt idx="9">
                  <c:v>12.068</c:v>
                </c:pt>
                <c:pt idx="10">
                  <c:v>11.158000000000001</c:v>
                </c:pt>
                <c:pt idx="11">
                  <c:v>10.39</c:v>
                </c:pt>
                <c:pt idx="12">
                  <c:v>9.9908000000000001</c:v>
                </c:pt>
                <c:pt idx="13">
                  <c:v>9.1492000000000004</c:v>
                </c:pt>
                <c:pt idx="14">
                  <c:v>8.3079000000000001</c:v>
                </c:pt>
                <c:pt idx="15">
                  <c:v>7.5617999999999999</c:v>
                </c:pt>
                <c:pt idx="16">
                  <c:v>7.3708999999999998</c:v>
                </c:pt>
                <c:pt idx="17">
                  <c:v>6.4944999999999995</c:v>
                </c:pt>
                <c:pt idx="18">
                  <c:v>5.4716000000000102</c:v>
                </c:pt>
                <c:pt idx="19">
                  <c:v>5.3757999999999999</c:v>
                </c:pt>
                <c:pt idx="20">
                  <c:v>5.2676999999999996</c:v>
                </c:pt>
                <c:pt idx="21">
                  <c:v>5.1306000000000003</c:v>
                </c:pt>
                <c:pt idx="22">
                  <c:v>4.4252000000000002</c:v>
                </c:pt>
                <c:pt idx="23">
                  <c:v>4.2946999999999997</c:v>
                </c:pt>
                <c:pt idx="24">
                  <c:v>3.5783999999999998</c:v>
                </c:pt>
                <c:pt idx="25">
                  <c:v>3.5087999999999999</c:v>
                </c:pt>
                <c:pt idx="26">
                  <c:v>3.4304999999999977</c:v>
                </c:pt>
                <c:pt idx="27">
                  <c:v>3.3441000000000001</c:v>
                </c:pt>
                <c:pt idx="28">
                  <c:v>3.2536</c:v>
                </c:pt>
              </c:numCache>
            </c:numRef>
          </c:val>
        </c:ser>
        <c:ser>
          <c:idx val="1"/>
          <c:order val="1"/>
          <c:tx>
            <c:v>Tput for PHY layer bonding</c:v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numRef>
              <c:f>TxPowDiff4dBInterDiff5dB!$B$1:$AD$1</c:f>
              <c:numCache>
                <c:formatCode>General</c:formatCode>
                <c:ptCount val="2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110</c:v>
                </c:pt>
                <c:pt idx="9">
                  <c:v>130</c:v>
                </c:pt>
                <c:pt idx="10">
                  <c:v>150</c:v>
                </c:pt>
                <c:pt idx="11">
                  <c:v>170</c:v>
                </c:pt>
                <c:pt idx="12">
                  <c:v>190</c:v>
                </c:pt>
                <c:pt idx="13">
                  <c:v>210</c:v>
                </c:pt>
                <c:pt idx="14">
                  <c:v>230</c:v>
                </c:pt>
                <c:pt idx="15">
                  <c:v>250</c:v>
                </c:pt>
                <c:pt idx="16">
                  <c:v>270</c:v>
                </c:pt>
                <c:pt idx="17">
                  <c:v>290</c:v>
                </c:pt>
                <c:pt idx="18">
                  <c:v>310</c:v>
                </c:pt>
                <c:pt idx="19">
                  <c:v>330</c:v>
                </c:pt>
                <c:pt idx="20">
                  <c:v>350</c:v>
                </c:pt>
                <c:pt idx="21">
                  <c:v>370</c:v>
                </c:pt>
                <c:pt idx="22">
                  <c:v>390</c:v>
                </c:pt>
                <c:pt idx="23">
                  <c:v>410</c:v>
                </c:pt>
                <c:pt idx="24">
                  <c:v>430</c:v>
                </c:pt>
                <c:pt idx="25">
                  <c:v>450</c:v>
                </c:pt>
                <c:pt idx="26">
                  <c:v>470</c:v>
                </c:pt>
                <c:pt idx="27">
                  <c:v>490</c:v>
                </c:pt>
                <c:pt idx="28">
                  <c:v>510</c:v>
                </c:pt>
              </c:numCache>
            </c:numRef>
          </c:cat>
          <c:val>
            <c:numRef>
              <c:f>TxPowDiff4dBInterDiff5dB!$B$12:$AD$12</c:f>
              <c:numCache>
                <c:formatCode>General</c:formatCode>
                <c:ptCount val="29"/>
                <c:pt idx="0">
                  <c:v>14.346</c:v>
                </c:pt>
                <c:pt idx="1">
                  <c:v>14.346</c:v>
                </c:pt>
                <c:pt idx="2">
                  <c:v>14.346</c:v>
                </c:pt>
                <c:pt idx="3">
                  <c:v>14.346</c:v>
                </c:pt>
                <c:pt idx="4">
                  <c:v>14.346</c:v>
                </c:pt>
                <c:pt idx="5">
                  <c:v>14.346</c:v>
                </c:pt>
                <c:pt idx="6">
                  <c:v>14.346</c:v>
                </c:pt>
                <c:pt idx="7">
                  <c:v>13.172000000000002</c:v>
                </c:pt>
                <c:pt idx="8">
                  <c:v>12.567</c:v>
                </c:pt>
                <c:pt idx="9">
                  <c:v>10.75</c:v>
                </c:pt>
                <c:pt idx="10">
                  <c:v>7.2148999999999965</c:v>
                </c:pt>
                <c:pt idx="11">
                  <c:v>7.2148999999999965</c:v>
                </c:pt>
                <c:pt idx="12">
                  <c:v>7.0664999999999996</c:v>
                </c:pt>
                <c:pt idx="13">
                  <c:v>6.8532999999999999</c:v>
                </c:pt>
                <c:pt idx="14">
                  <c:v>7.7600999999999996</c:v>
                </c:pt>
                <c:pt idx="15">
                  <c:v>5.3243999999999945</c:v>
                </c:pt>
                <c:pt idx="16">
                  <c:v>5.2315000000000014</c:v>
                </c:pt>
                <c:pt idx="17">
                  <c:v>5.1528999999999945</c:v>
                </c:pt>
                <c:pt idx="18">
                  <c:v>5.0422000000000002</c:v>
                </c:pt>
                <c:pt idx="19">
                  <c:v>4.8986000000000001</c:v>
                </c:pt>
                <c:pt idx="20">
                  <c:v>2.8935999999999997</c:v>
                </c:pt>
                <c:pt idx="21">
                  <c:v>2.8405999999999998</c:v>
                </c:pt>
                <c:pt idx="22">
                  <c:v>2.7625000000000002</c:v>
                </c:pt>
                <c:pt idx="23">
                  <c:v>2.6747000000000001</c:v>
                </c:pt>
                <c:pt idx="24">
                  <c:v>2.5585</c:v>
                </c:pt>
                <c:pt idx="25">
                  <c:v>2.4180999999999977</c:v>
                </c:pt>
                <c:pt idx="26">
                  <c:v>2.2678000000000011</c:v>
                </c:pt>
                <c:pt idx="27">
                  <c:v>2.0863</c:v>
                </c:pt>
                <c:pt idx="28">
                  <c:v>1.8815</c:v>
                </c:pt>
              </c:numCache>
            </c:numRef>
          </c:val>
        </c:ser>
        <c:marker val="1"/>
        <c:axId val="93743744"/>
        <c:axId val="93754112"/>
      </c:lineChart>
      <c:catAx>
        <c:axId val="937437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(m)</a:t>
                </a:r>
              </a:p>
            </c:rich>
          </c:tx>
          <c:layout/>
        </c:title>
        <c:numFmt formatCode="General" sourceLinked="1"/>
        <c:tickLblPos val="nextTo"/>
        <c:crossAx val="93754112"/>
        <c:crosses val="autoZero"/>
        <c:auto val="1"/>
        <c:lblAlgn val="ctr"/>
        <c:lblOffset val="100"/>
      </c:catAx>
      <c:valAx>
        <c:axId val="9375411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Tput(Mbps)</a:t>
                </a:r>
              </a:p>
            </c:rich>
          </c:tx>
          <c:layout/>
        </c:title>
        <c:numFmt formatCode="General" sourceLinked="1"/>
        <c:tickLblPos val="nextTo"/>
        <c:crossAx val="93743744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Tput Gain vs. Distance </a:t>
            </a:r>
            <a:r>
              <a:rPr lang="en-US" sz="1200" b="1" i="0" u="none" strike="noStrike" baseline="0"/>
              <a:t>for TxPowDiff=4dB and Interference to Niose Ratio on CH N+1 = 5dB</a:t>
            </a:r>
            <a:endParaRPr lang="en-US" sz="1200"/>
          </a:p>
        </c:rich>
      </c:tx>
      <c:layout>
        <c:manualLayout>
          <c:xMode val="edge"/>
          <c:yMode val="edge"/>
          <c:x val="0.11372320716044459"/>
          <c:y val="9.6758587324625063E-3"/>
        </c:manualLayout>
      </c:layout>
    </c:title>
    <c:plotArea>
      <c:layout/>
      <c:lineChart>
        <c:grouping val="standard"/>
        <c:ser>
          <c:idx val="0"/>
          <c:order val="0"/>
          <c:tx>
            <c:v>MAC layer aggregation over PHY layer bonding</c:v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TxPowDiff4dBInterDiff5dB!$B$1:$AD$1</c:f>
              <c:numCache>
                <c:formatCode>General</c:formatCode>
                <c:ptCount val="2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110</c:v>
                </c:pt>
                <c:pt idx="9">
                  <c:v>130</c:v>
                </c:pt>
                <c:pt idx="10">
                  <c:v>150</c:v>
                </c:pt>
                <c:pt idx="11">
                  <c:v>170</c:v>
                </c:pt>
                <c:pt idx="12">
                  <c:v>190</c:v>
                </c:pt>
                <c:pt idx="13">
                  <c:v>210</c:v>
                </c:pt>
                <c:pt idx="14">
                  <c:v>230</c:v>
                </c:pt>
                <c:pt idx="15">
                  <c:v>250</c:v>
                </c:pt>
                <c:pt idx="16">
                  <c:v>270</c:v>
                </c:pt>
                <c:pt idx="17">
                  <c:v>290</c:v>
                </c:pt>
                <c:pt idx="18">
                  <c:v>310</c:v>
                </c:pt>
                <c:pt idx="19">
                  <c:v>330</c:v>
                </c:pt>
                <c:pt idx="20">
                  <c:v>350</c:v>
                </c:pt>
                <c:pt idx="21">
                  <c:v>370</c:v>
                </c:pt>
                <c:pt idx="22">
                  <c:v>390</c:v>
                </c:pt>
                <c:pt idx="23">
                  <c:v>410</c:v>
                </c:pt>
                <c:pt idx="24">
                  <c:v>430</c:v>
                </c:pt>
                <c:pt idx="25">
                  <c:v>450</c:v>
                </c:pt>
                <c:pt idx="26">
                  <c:v>470</c:v>
                </c:pt>
                <c:pt idx="27">
                  <c:v>490</c:v>
                </c:pt>
                <c:pt idx="28">
                  <c:v>510</c:v>
                </c:pt>
              </c:numCache>
            </c:numRef>
          </c:cat>
          <c:val>
            <c:numRef>
              <c:f>TxPowDiff4dBInterDiff5dB!$B$13:$AD$13</c:f>
              <c:numCache>
                <c:formatCode>0.00%</c:formatCode>
                <c:ptCount val="29"/>
                <c:pt idx="0">
                  <c:v>-2.3351456852084229E-2</c:v>
                </c:pt>
                <c:pt idx="1">
                  <c:v>-2.3351456852084229E-2</c:v>
                </c:pt>
                <c:pt idx="2">
                  <c:v>-2.3351456852084229E-2</c:v>
                </c:pt>
                <c:pt idx="3">
                  <c:v>-2.3351456852084229E-2</c:v>
                </c:pt>
                <c:pt idx="4">
                  <c:v>-2.3351456852084229E-2</c:v>
                </c:pt>
                <c:pt idx="5">
                  <c:v>-2.3351456852084229E-2</c:v>
                </c:pt>
                <c:pt idx="6">
                  <c:v>-5.5973790603652644E-2</c:v>
                </c:pt>
                <c:pt idx="7">
                  <c:v>9.7935013665350398E-3</c:v>
                </c:pt>
                <c:pt idx="8">
                  <c:v>3.0874512612397605E-2</c:v>
                </c:pt>
                <c:pt idx="9">
                  <c:v>0.12260465116279066</c:v>
                </c:pt>
                <c:pt idx="10">
                  <c:v>0.54652178131367024</c:v>
                </c:pt>
                <c:pt idx="11">
                  <c:v>0.44007539952043695</c:v>
                </c:pt>
                <c:pt idx="12">
                  <c:v>0.41382579777825057</c:v>
                </c:pt>
                <c:pt idx="13">
                  <c:v>0.33500649322224468</c:v>
                </c:pt>
                <c:pt idx="14">
                  <c:v>7.0591873816059025E-2</c:v>
                </c:pt>
                <c:pt idx="15">
                  <c:v>0.42021636240703181</c:v>
                </c:pt>
                <c:pt idx="16">
                  <c:v>0.408945809041384</c:v>
                </c:pt>
                <c:pt idx="17">
                  <c:v>0.26035824487181985</c:v>
                </c:pt>
                <c:pt idx="18">
                  <c:v>8.516123914164439E-2</c:v>
                </c:pt>
                <c:pt idx="19">
                  <c:v>9.7415588127220024E-2</c:v>
                </c:pt>
                <c:pt idx="20">
                  <c:v>0.82046585568150465</c:v>
                </c:pt>
                <c:pt idx="21">
                  <c:v>0.80616771104696094</c:v>
                </c:pt>
                <c:pt idx="22">
                  <c:v>0.60188235294117665</c:v>
                </c:pt>
                <c:pt idx="23">
                  <c:v>0.60567540284891885</c:v>
                </c:pt>
                <c:pt idx="24">
                  <c:v>0.39863201094391237</c:v>
                </c:pt>
                <c:pt idx="25">
                  <c:v>0.45105661469748981</c:v>
                </c:pt>
                <c:pt idx="26">
                  <c:v>0.51269953258664891</c:v>
                </c:pt>
                <c:pt idx="27">
                  <c:v>0.60288549106072964</c:v>
                </c:pt>
                <c:pt idx="28">
                  <c:v>0.72925857028966268</c:v>
                </c:pt>
              </c:numCache>
            </c:numRef>
          </c:val>
        </c:ser>
        <c:marker val="1"/>
        <c:axId val="95040640"/>
        <c:axId val="95042560"/>
      </c:lineChart>
      <c:catAx>
        <c:axId val="950406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(m)</a:t>
                </a:r>
              </a:p>
            </c:rich>
          </c:tx>
          <c:layout/>
        </c:title>
        <c:numFmt formatCode="General" sourceLinked="1"/>
        <c:tickLblPos val="nextTo"/>
        <c:crossAx val="95042560"/>
        <c:crosses val="autoZero"/>
        <c:auto val="1"/>
        <c:lblAlgn val="ctr"/>
        <c:lblOffset val="100"/>
      </c:catAx>
      <c:valAx>
        <c:axId val="9504256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Tput Gain</a:t>
                </a:r>
              </a:p>
            </c:rich>
          </c:tx>
          <c:layout/>
        </c:title>
        <c:numFmt formatCode="0.00%" sourceLinked="1"/>
        <c:tickLblPos val="nextTo"/>
        <c:crossAx val="95040640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SNIR difference</a:t>
            </a:r>
            <a:r>
              <a:rPr lang="en-US" baseline="0" dirty="0" smtClean="0"/>
              <a:t> between two channels = 10dB</a:t>
            </a:r>
            <a:endParaRPr lang="en-US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v>Weak Channel Contribution</c:v>
          </c:tx>
          <c:marker>
            <c:symbol val="none"/>
          </c:marker>
          <c:cat>
            <c:numRef>
              <c:f>TxPowDiff4dBInterDiff5dB!$B$1:$AD$1</c:f>
              <c:numCache>
                <c:formatCode>General</c:formatCode>
                <c:ptCount val="29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  <c:pt idx="7">
                  <c:v>90</c:v>
                </c:pt>
                <c:pt idx="8">
                  <c:v>110</c:v>
                </c:pt>
                <c:pt idx="9">
                  <c:v>130</c:v>
                </c:pt>
                <c:pt idx="10">
                  <c:v>150</c:v>
                </c:pt>
                <c:pt idx="11">
                  <c:v>170</c:v>
                </c:pt>
                <c:pt idx="12">
                  <c:v>190</c:v>
                </c:pt>
                <c:pt idx="13">
                  <c:v>210</c:v>
                </c:pt>
                <c:pt idx="14">
                  <c:v>230</c:v>
                </c:pt>
                <c:pt idx="15">
                  <c:v>250</c:v>
                </c:pt>
                <c:pt idx="16">
                  <c:v>270</c:v>
                </c:pt>
                <c:pt idx="17">
                  <c:v>290</c:v>
                </c:pt>
                <c:pt idx="18">
                  <c:v>310</c:v>
                </c:pt>
                <c:pt idx="19">
                  <c:v>330</c:v>
                </c:pt>
                <c:pt idx="20">
                  <c:v>350</c:v>
                </c:pt>
                <c:pt idx="21">
                  <c:v>370</c:v>
                </c:pt>
                <c:pt idx="22">
                  <c:v>390</c:v>
                </c:pt>
                <c:pt idx="23">
                  <c:v>410</c:v>
                </c:pt>
                <c:pt idx="24">
                  <c:v>430</c:v>
                </c:pt>
                <c:pt idx="25">
                  <c:v>450</c:v>
                </c:pt>
                <c:pt idx="26">
                  <c:v>470</c:v>
                </c:pt>
                <c:pt idx="27">
                  <c:v>490</c:v>
                </c:pt>
                <c:pt idx="28">
                  <c:v>510</c:v>
                </c:pt>
              </c:numCache>
            </c:numRef>
          </c:cat>
          <c:val>
            <c:numRef>
              <c:f>TxPowDiff4dBInterDiff5dB!$B$15:$AD$15</c:f>
              <c:numCache>
                <c:formatCode>0.00%</c:formatCode>
                <c:ptCount val="29"/>
                <c:pt idx="0">
                  <c:v>0.49998572550139181</c:v>
                </c:pt>
                <c:pt idx="1">
                  <c:v>0.49998572550139181</c:v>
                </c:pt>
                <c:pt idx="2">
                  <c:v>0.49998572550139181</c:v>
                </c:pt>
                <c:pt idx="3">
                  <c:v>0.49998572550139181</c:v>
                </c:pt>
                <c:pt idx="4">
                  <c:v>0.49998572550139181</c:v>
                </c:pt>
                <c:pt idx="5">
                  <c:v>0.49998572550139181</c:v>
                </c:pt>
                <c:pt idx="6">
                  <c:v>0.48275123680129911</c:v>
                </c:pt>
                <c:pt idx="7">
                  <c:v>0.47331779565446308</c:v>
                </c:pt>
                <c:pt idx="8">
                  <c:v>0.45926669239675832</c:v>
                </c:pt>
                <c:pt idx="9">
                  <c:v>0.41950613191912539</c:v>
                </c:pt>
                <c:pt idx="10">
                  <c:v>0.37219035669474831</c:v>
                </c:pt>
                <c:pt idx="11">
                  <c:v>0.38864292589027988</c:v>
                </c:pt>
                <c:pt idx="12">
                  <c:v>0.38801697561756943</c:v>
                </c:pt>
                <c:pt idx="13">
                  <c:v>0.34533073929961178</c:v>
                </c:pt>
                <c:pt idx="14">
                  <c:v>0.30073785192407232</c:v>
                </c:pt>
                <c:pt idx="15">
                  <c:v>0.32537226586262674</c:v>
                </c:pt>
                <c:pt idx="16">
                  <c:v>0.32675792644046181</c:v>
                </c:pt>
                <c:pt idx="17">
                  <c:v>0.35953499114635507</c:v>
                </c:pt>
                <c:pt idx="18">
                  <c:v>0.24830031435046451</c:v>
                </c:pt>
                <c:pt idx="19">
                  <c:v>0.24731202797723154</c:v>
                </c:pt>
                <c:pt idx="20">
                  <c:v>0.24545816959963582</c:v>
                </c:pt>
                <c:pt idx="21">
                  <c:v>0.24289556776985147</c:v>
                </c:pt>
                <c:pt idx="22">
                  <c:v>0.26988610684262937</c:v>
                </c:pt>
                <c:pt idx="23">
                  <c:v>0.26374368407572124</c:v>
                </c:pt>
                <c:pt idx="24">
                  <c:v>0.29784261122289396</c:v>
                </c:pt>
                <c:pt idx="25">
                  <c:v>0.28801869585043394</c:v>
                </c:pt>
                <c:pt idx="26">
                  <c:v>0.27690715639119629</c:v>
                </c:pt>
                <c:pt idx="27">
                  <c:v>0.26466911874644894</c:v>
                </c:pt>
                <c:pt idx="28">
                  <c:v>0.25177649373002231</c:v>
                </c:pt>
              </c:numCache>
            </c:numRef>
          </c:val>
        </c:ser>
        <c:marker val="1"/>
        <c:axId val="95072640"/>
        <c:axId val="95074560"/>
      </c:lineChart>
      <c:catAx>
        <c:axId val="950726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distance(m)</a:t>
                </a:r>
              </a:p>
            </c:rich>
          </c:tx>
          <c:layout/>
        </c:title>
        <c:numFmt formatCode="General" sourceLinked="1"/>
        <c:tickLblPos val="nextTo"/>
        <c:crossAx val="95074560"/>
        <c:crosses val="autoZero"/>
        <c:auto val="1"/>
        <c:lblAlgn val="ctr"/>
        <c:lblOffset val="100"/>
      </c:catAx>
      <c:valAx>
        <c:axId val="9507456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Percentage</a:t>
                </a:r>
              </a:p>
            </c:rich>
          </c:tx>
          <c:layout/>
        </c:title>
        <c:numFmt formatCode="0.00%" sourceLinked="1"/>
        <c:tickLblPos val="nextTo"/>
        <c:crossAx val="95072640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9A91834-3F34-4B40-8735-EA115B05FDDA}" type="datetimeFigureOut">
              <a:rPr lang="en-US" smtClean="0"/>
              <a:pPr/>
              <a:t>1/15/2013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38F7F6D-8A3B-DB4E-AE49-8696C0E84EF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F7F6D-8A3B-DB4E-AE49-8696C0E84EF1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381000"/>
            <a:ext cx="8470198" cy="738981"/>
          </a:xfrm>
        </p:spPr>
        <p:txBody>
          <a:bodyPr/>
          <a:lstStyle>
            <a:lvl1pPr>
              <a:defRPr sz="2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876800"/>
          </a:xfrm>
        </p:spPr>
        <p:txBody>
          <a:bodyPr/>
          <a:lstStyle>
            <a:lvl1pPr>
              <a:defRPr b="0" i="0">
                <a:latin typeface="Arial"/>
                <a:cs typeface="Arial"/>
              </a:defRPr>
            </a:lvl1pPr>
            <a:lvl2pPr>
              <a:defRPr b="0" i="0">
                <a:latin typeface="Arial"/>
                <a:cs typeface="Arial"/>
              </a:defRPr>
            </a:lvl2pPr>
            <a:lvl3pPr>
              <a:defRPr b="0" i="0">
                <a:latin typeface="Arial"/>
                <a:cs typeface="Arial"/>
              </a:defRPr>
            </a:lvl3pPr>
            <a:lvl4pPr>
              <a:defRPr b="0" i="0">
                <a:latin typeface="Arial"/>
                <a:cs typeface="Arial"/>
              </a:defRPr>
            </a:lvl4pPr>
            <a:lvl5pPr>
              <a:defRPr b="0" i="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1219200"/>
          </a:xfrm>
        </p:spPr>
        <p:txBody>
          <a:bodyPr/>
          <a:lstStyle>
            <a:lvl1pPr>
              <a:buFontTx/>
              <a:buNone/>
              <a:defRPr b="0" i="0">
                <a:latin typeface="Arial"/>
                <a:cs typeface="Arial"/>
              </a:defRPr>
            </a:lvl1pPr>
            <a:lvl2pPr>
              <a:defRPr b="0" i="0">
                <a:latin typeface="Arial"/>
                <a:cs typeface="Arial"/>
              </a:defRPr>
            </a:lvl2pPr>
            <a:lvl3pPr>
              <a:defRPr b="0" i="0">
                <a:latin typeface="Arial"/>
                <a:cs typeface="Arial"/>
              </a:defRPr>
            </a:lvl3pPr>
            <a:lvl4pPr>
              <a:defRPr b="0" i="0">
                <a:latin typeface="Arial"/>
                <a:cs typeface="Arial"/>
              </a:defRPr>
            </a:lvl4pPr>
            <a:lvl5pPr>
              <a:defRPr b="0" i="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381000" y="2590800"/>
            <a:ext cx="8229600" cy="3657600"/>
          </a:xfrm>
        </p:spPr>
        <p:txBody>
          <a:bodyPr/>
          <a:lstStyle>
            <a:lvl1pPr>
              <a:defRPr b="0" i="0">
                <a:latin typeface="Arial"/>
                <a:cs typeface="Arial"/>
              </a:defRPr>
            </a:lvl1pPr>
            <a:lvl2pPr>
              <a:defRPr b="0" i="0">
                <a:latin typeface="Arial"/>
                <a:cs typeface="Arial"/>
              </a:defRPr>
            </a:lvl2pPr>
            <a:lvl3pPr>
              <a:defRPr b="0" i="0">
                <a:latin typeface="Arial"/>
                <a:cs typeface="Arial"/>
              </a:defRPr>
            </a:lvl3pPr>
            <a:lvl4pPr>
              <a:defRPr b="0" i="0">
                <a:latin typeface="Arial"/>
                <a:cs typeface="Arial"/>
              </a:defRPr>
            </a:lvl4pPr>
            <a:lvl5pPr>
              <a:defRPr b="0" i="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525963"/>
          </a:xfrm>
        </p:spPr>
        <p:txBody>
          <a:bodyPr/>
          <a:lstStyle>
            <a:lvl1pPr>
              <a:defRPr sz="2800" b="0" i="0">
                <a:latin typeface="Arial"/>
                <a:cs typeface="Arial"/>
              </a:defRPr>
            </a:lvl1pPr>
            <a:lvl2pPr>
              <a:defRPr sz="2400" b="0" i="0">
                <a:latin typeface="Arial"/>
                <a:cs typeface="Arial"/>
              </a:defRPr>
            </a:lvl2pPr>
            <a:lvl3pPr>
              <a:defRPr sz="2000" b="0" i="0">
                <a:latin typeface="Arial"/>
                <a:cs typeface="Arial"/>
              </a:defRPr>
            </a:lvl3pPr>
            <a:lvl4pPr>
              <a:defRPr sz="1800" b="0" i="0">
                <a:latin typeface="Arial"/>
                <a:cs typeface="Arial"/>
              </a:defRPr>
            </a:lvl4pPr>
            <a:lvl5pPr>
              <a:defRPr sz="1800" b="0" i="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525963"/>
          </a:xfrm>
        </p:spPr>
        <p:txBody>
          <a:bodyPr/>
          <a:lstStyle>
            <a:lvl1pPr>
              <a:defRPr sz="2800" b="0" i="0">
                <a:latin typeface="Arial"/>
                <a:cs typeface="Arial"/>
              </a:defRPr>
            </a:lvl1pPr>
            <a:lvl2pPr>
              <a:defRPr sz="2400" b="0" i="0">
                <a:latin typeface="Arial"/>
                <a:cs typeface="Arial"/>
              </a:defRPr>
            </a:lvl2pPr>
            <a:lvl3pPr>
              <a:defRPr sz="2000" b="0" i="0">
                <a:latin typeface="Arial"/>
                <a:cs typeface="Arial"/>
              </a:defRPr>
            </a:lvl3pPr>
            <a:lvl4pPr>
              <a:defRPr sz="1800" b="0" i="0">
                <a:latin typeface="Arial"/>
                <a:cs typeface="Arial"/>
              </a:defRPr>
            </a:lvl4pPr>
            <a:lvl5pPr>
              <a:defRPr sz="1800" b="0" i="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292802" y="274638"/>
            <a:ext cx="8470198" cy="563562"/>
          </a:xfrm>
        </p:spPr>
        <p:txBody>
          <a:bodyPr/>
          <a:lstStyle>
            <a:lvl1pPr>
              <a:defRPr sz="2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2802" y="274638"/>
            <a:ext cx="8470198" cy="563562"/>
          </a:xfrm>
        </p:spPr>
        <p:txBody>
          <a:bodyPr/>
          <a:lstStyle>
            <a:lvl1pPr>
              <a:defRPr sz="2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24948" y="3495675"/>
            <a:ext cx="5029200" cy="381000"/>
          </a:xfrm>
        </p:spPr>
        <p:txBody>
          <a:bodyPr anchor="t"/>
          <a:lstStyle>
            <a:lvl1pPr marL="0" indent="0" algn="l">
              <a:buNone/>
              <a:defRPr sz="2000" b="0" i="0">
                <a:solidFill>
                  <a:srgbClr val="00AEEF"/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Date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24948" y="1447800"/>
            <a:ext cx="6737852" cy="1895475"/>
          </a:xfrm>
          <a:prstGeom prst="rect">
            <a:avLst/>
          </a:prstGeom>
        </p:spPr>
        <p:txBody>
          <a:bodyPr anchor="b"/>
          <a:lstStyle>
            <a:lvl1pPr algn="l">
              <a:defRPr sz="2600" b="1" i="0" cap="all">
                <a:solidFill>
                  <a:srgbClr val="F36C2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9672" y="462996"/>
            <a:ext cx="82296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219200"/>
            <a:ext cx="8229600" cy="50731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8446"/>
          </a:xfrm>
          <a:prstGeom prst="rect">
            <a:avLst/>
          </a:prstGeom>
          <a:solidFill>
            <a:srgbClr val="716C6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716C6B"/>
              </a:solidFill>
            </a:endParaRPr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228600" y="6477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4A436"/>
                </a:solidFill>
                <a:latin typeface="Arial"/>
                <a:cs typeface="Arial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7D5CFB-22F2-3C47-9198-8923B31E7A3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AEE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rgbClr val="00AEE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08148" y="6292334"/>
            <a:ext cx="18261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Joe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Kwak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InterDigital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3652" y="98446"/>
            <a:ext cx="8623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baseline="0" dirty="0" smtClean="0">
                <a:latin typeface="Times New Roman" pitchFamily="18" charset="0"/>
                <a:cs typeface="Times New Roman" pitchFamily="18" charset="0"/>
              </a:rPr>
              <a:t>January 2013         </a:t>
            </a:r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doc.: IEEE 802.11-13/0129r0</a:t>
            </a:r>
          </a:p>
          <a:p>
            <a:endParaRPr lang="en-US" dirty="0"/>
          </a:p>
        </p:txBody>
      </p:sp>
      <p:cxnSp>
        <p:nvCxnSpPr>
          <p:cNvPr id="14" name="Straight Connector 13"/>
          <p:cNvCxnSpPr>
            <a:stCxn id="11" idx="1"/>
            <a:endCxn id="11" idx="3"/>
          </p:cNvCxnSpPr>
          <p:nvPr/>
        </p:nvCxnSpPr>
        <p:spPr>
          <a:xfrm rot="10800000" flipH="1">
            <a:off x="173652" y="421612"/>
            <a:ext cx="862304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381000" y="6336912"/>
            <a:ext cx="1371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Submission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3581400" y="6292334"/>
            <a:ext cx="10428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D1702-D422-482D-A93C-C0649246225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228600" y="6336912"/>
            <a:ext cx="856809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9" r:id="rId2"/>
    <p:sldLayoutId id="2147483668" r:id="rId3"/>
    <p:sldLayoutId id="2147483670" r:id="rId4"/>
    <p:sldLayoutId id="2147483671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2600" b="1" kern="1200" cap="none">
          <a:solidFill>
            <a:srgbClr val="F36C21"/>
          </a:solidFill>
          <a:latin typeface="Arial"/>
          <a:ea typeface="+mj-ea"/>
          <a:cs typeface="Arial"/>
        </a:defRPr>
      </a:lvl1pPr>
    </p:titleStyle>
    <p:bodyStyle>
      <a:lvl1pPr marL="341313" indent="-341313" algn="l" defTabSz="457200" rtl="0" eaLnBrk="1" latinLnBrk="0" hangingPunct="1">
        <a:spcBef>
          <a:spcPct val="20000"/>
        </a:spcBef>
        <a:buClr>
          <a:srgbClr val="00B0F0"/>
        </a:buClr>
        <a:buSzPct val="120000"/>
        <a:buFont typeface="Arial" pitchFamily="34" charset="0"/>
        <a:buChar char="•"/>
        <a:tabLst/>
        <a:defRPr sz="2600" b="0" i="0" kern="1200">
          <a:solidFill>
            <a:srgbClr val="716C6B"/>
          </a:solidFill>
          <a:latin typeface="Arial"/>
          <a:ea typeface="+mn-ea"/>
          <a:cs typeface="Arial"/>
        </a:defRPr>
      </a:lvl1pPr>
      <a:lvl2pPr marL="573088" indent="-231775" algn="l" defTabSz="457200" rtl="0" eaLnBrk="1" latinLnBrk="0" hangingPunct="1">
        <a:spcBef>
          <a:spcPts val="300"/>
        </a:spcBef>
        <a:buClr>
          <a:srgbClr val="00B0F0"/>
        </a:buClr>
        <a:buFont typeface="Arial" pitchFamily="34" charset="0"/>
        <a:buChar char="•"/>
        <a:defRPr sz="2400" b="0" i="0" kern="1200">
          <a:solidFill>
            <a:srgbClr val="716C6B"/>
          </a:solidFill>
          <a:latin typeface="Arial"/>
          <a:ea typeface="+mn-ea"/>
          <a:cs typeface="Arial"/>
        </a:defRPr>
      </a:lvl2pPr>
      <a:lvl3pPr marL="682625" indent="-109538" algn="l" defTabSz="457200" rtl="0" eaLnBrk="1" latinLnBrk="0" hangingPunct="1">
        <a:spcBef>
          <a:spcPts val="0"/>
        </a:spcBef>
        <a:buClr>
          <a:schemeClr val="tx1">
            <a:lumMod val="50000"/>
            <a:lumOff val="50000"/>
          </a:schemeClr>
        </a:buClr>
        <a:buFont typeface="Arial"/>
        <a:buChar char="•"/>
        <a:defRPr sz="2000" b="0" i="0" kern="1200">
          <a:solidFill>
            <a:srgbClr val="716C6B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1"/>
        </a:buClr>
        <a:buFont typeface="Arial"/>
        <a:buChar char="–"/>
        <a:defRPr sz="1800" b="0" i="0" kern="1200">
          <a:solidFill>
            <a:srgbClr val="716C6B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1"/>
        </a:buClr>
        <a:buFont typeface="Arial"/>
        <a:buChar char="»"/>
        <a:defRPr sz="1600" b="0" i="0" kern="1200">
          <a:solidFill>
            <a:srgbClr val="716C6B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1600200" y="1895475"/>
            <a:ext cx="5029200" cy="3810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January15,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143000" y="0"/>
            <a:ext cx="6737852" cy="1895475"/>
          </a:xfrm>
        </p:spPr>
        <p:txBody>
          <a:bodyPr/>
          <a:lstStyle/>
          <a:p>
            <a:pPr algn="ctr"/>
            <a:r>
              <a:rPr lang="en-US" dirty="0" smtClean="0"/>
              <a:t>Signal to </a:t>
            </a:r>
            <a:r>
              <a:rPr lang="en-US" dirty="0" err="1" smtClean="0"/>
              <a:t>Noise+Interference</a:t>
            </a:r>
            <a:r>
              <a:rPr lang="en-US" dirty="0" smtClean="0"/>
              <a:t> (SNIR) Variations on multiple </a:t>
            </a:r>
            <a:br>
              <a:rPr lang="en-US" dirty="0" smtClean="0"/>
            </a:br>
            <a:r>
              <a:rPr lang="en-US" dirty="0" smtClean="0"/>
              <a:t>TVWS channels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609600" y="2493963"/>
          <a:ext cx="7891462" cy="2624137"/>
        </p:xfrm>
        <a:graphic>
          <a:graphicData uri="http://schemas.openxmlformats.org/presentationml/2006/ole">
            <p:oleObj spid="_x0000_s21506" name="Document" r:id="rId4" imgW="8647071" imgH="2873592" progId="Word.Document.8">
              <p:embed/>
            </p:oleObj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09600" y="20859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1" name="Text Placeholder 9"/>
          <p:cNvSpPr txBox="1">
            <a:spLocks/>
          </p:cNvSpPr>
          <p:nvPr/>
        </p:nvSpPr>
        <p:spPr>
          <a:xfrm>
            <a:off x="609600" y="4800600"/>
            <a:ext cx="7891462" cy="10826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B0F0"/>
              </a:buClr>
              <a:buSzPct val="120000"/>
              <a:buFont typeface="Arial" pitchFamily="34" charset="0"/>
              <a:buNone/>
              <a:tabLst/>
              <a:defRPr/>
            </a:pPr>
            <a:r>
              <a:rPr lang="en-US" sz="1600" b="1" noProof="0" dirty="0" smtClean="0">
                <a:latin typeface="Arial"/>
                <a:cs typeface="Arial"/>
              </a:rPr>
              <a:t>UPDATE:  </a:t>
            </a:r>
            <a:r>
              <a:rPr lang="en-US" sz="1600" noProof="0" dirty="0" smtClean="0">
                <a:latin typeface="Arial"/>
                <a:cs typeface="Arial"/>
              </a:rPr>
              <a:t>This contribution contains additional simulation </a:t>
            </a:r>
            <a:r>
              <a:rPr lang="en-US" sz="1600" noProof="0" dirty="0" smtClean="0">
                <a:latin typeface="Arial"/>
                <a:cs typeface="Arial"/>
              </a:rPr>
              <a:t>results for 10dB SNIR difference on 2 accessed TV channels, one an adjacent channel, the other a non adjacent channel.  The simulations also address an intermediate case with a 4dB SNR difference due to lower TX power. 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92802" y="556419"/>
            <a:ext cx="8470198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Weak Channel Throughput Contribution in MAC Layer </a:t>
            </a:r>
            <a:r>
              <a:rPr lang="en-US" dirty="0" smtClean="0"/>
              <a:t>Aggregation  (Case A)</a:t>
            </a:r>
            <a:endParaRPr lang="en-US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4724400" y="1676400"/>
          <a:ext cx="41910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381000" y="1752601"/>
          <a:ext cx="42672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327819"/>
            <a:ext cx="8470198" cy="738981"/>
          </a:xfrm>
        </p:spPr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3962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In the high SNR range, MAC layer aggregation provides slightly lower throughput than PHY layer bonding</a:t>
            </a:r>
          </a:p>
          <a:p>
            <a:pPr lvl="1"/>
            <a:r>
              <a:rPr lang="en-US" dirty="0" smtClean="0"/>
              <a:t>The highest MCS is selected in both cases</a:t>
            </a:r>
          </a:p>
          <a:p>
            <a:pPr lvl="1"/>
            <a:r>
              <a:rPr lang="en-US" dirty="0" smtClean="0"/>
              <a:t>Higher overhead ratio of two packets generated for one transmission in MAC layer aggregation than one packet generated for two bonded channels in the PHY layer bonding case</a:t>
            </a:r>
          </a:p>
          <a:p>
            <a:r>
              <a:rPr lang="en-US" dirty="0" smtClean="0"/>
              <a:t>For higher SNIR difference and larger distance, the throughput gain of MAC layer aggregation becomes evident</a:t>
            </a:r>
          </a:p>
          <a:p>
            <a:pPr lvl="1"/>
            <a:r>
              <a:rPr lang="en-US" dirty="0" smtClean="0"/>
              <a:t>Some gain drops at certain distances</a:t>
            </a:r>
          </a:p>
          <a:p>
            <a:pPr lvl="2"/>
            <a:r>
              <a:rPr lang="en-US" dirty="0" smtClean="0"/>
              <a:t>Quantization error on MCS selection</a:t>
            </a:r>
          </a:p>
          <a:p>
            <a:pPr lvl="2"/>
            <a:r>
              <a:rPr lang="en-US" dirty="0" smtClean="0"/>
              <a:t>PER curves of MCS2 and MCS3 are crossed over for the case that SNIR difference is 10dB (Fig.3)</a:t>
            </a:r>
          </a:p>
          <a:p>
            <a:pPr fontAlgn="t"/>
            <a:r>
              <a:rPr lang="en-US" dirty="0" smtClean="0"/>
              <a:t>Gain of MAC layer aggregation over PHY layer bonding</a:t>
            </a:r>
            <a:endParaRPr lang="en-US" sz="23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52600" y="4800600"/>
          <a:ext cx="5105400" cy="140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6600"/>
                <a:gridCol w="1561982"/>
                <a:gridCol w="2216818"/>
              </a:tblGrid>
              <a:tr h="670600">
                <a:tc>
                  <a:txBody>
                    <a:bodyPr/>
                    <a:lstStyle/>
                    <a:p>
                      <a:r>
                        <a:rPr lang="en-US" dirty="0" smtClean="0"/>
                        <a:t>SNR</a:t>
                      </a:r>
                      <a:r>
                        <a:rPr lang="en-US" baseline="0" dirty="0" smtClean="0"/>
                        <a:t> Difference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Maximum Gain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Average Gain</a:t>
                      </a:r>
                    </a:p>
                    <a:p>
                      <a:r>
                        <a:rPr lang="en-US" dirty="0" smtClean="0"/>
                        <a:t>(110</a:t>
                      </a:r>
                      <a:r>
                        <a:rPr lang="en-US" baseline="0" dirty="0" smtClean="0"/>
                        <a:t> to 510m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50500">
                <a:tc>
                  <a:txBody>
                    <a:bodyPr/>
                    <a:lstStyle/>
                    <a:p>
                      <a:r>
                        <a:rPr lang="en-US" dirty="0" smtClean="0"/>
                        <a:t>4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-5.7%</a:t>
                      </a:r>
                      <a:endParaRPr lang="en-US" dirty="0"/>
                    </a:p>
                  </a:txBody>
                  <a:tcPr/>
                </a:tc>
              </a:tr>
              <a:tr h="350500">
                <a:tc>
                  <a:txBody>
                    <a:bodyPr/>
                    <a:lstStyle/>
                    <a:p>
                      <a:r>
                        <a:rPr lang="en-US" dirty="0" smtClean="0"/>
                        <a:t>10dB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94360"/>
            <a:ext cx="8470198" cy="4572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51560"/>
            <a:ext cx="8229600" cy="481584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Highly variable SNIR levels on aggregated TVWS channels: </a:t>
            </a:r>
          </a:p>
          <a:p>
            <a:pPr lvl="1"/>
            <a:r>
              <a:rPr lang="en-US" dirty="0" smtClean="0"/>
              <a:t>Different transmit power limits on adjacent/nonadjacent TVWS channels</a:t>
            </a:r>
          </a:p>
          <a:p>
            <a:pPr lvl="1"/>
            <a:r>
              <a:rPr lang="en-US" dirty="0" smtClean="0"/>
              <a:t>High interference levels on on DTV adjacent channels from DTV adjacent channel emissions.</a:t>
            </a:r>
          </a:p>
          <a:p>
            <a:r>
              <a:rPr lang="en-US" dirty="0" smtClean="0"/>
              <a:t>Single MCS utilization for bonded channels leads to significant degradation and waste of spectrum</a:t>
            </a:r>
          </a:p>
          <a:p>
            <a:r>
              <a:rPr lang="en-US" dirty="0" smtClean="0"/>
              <a:t>Independent MCS for multichannel permits efficient use of resources in real TVWS environments.</a:t>
            </a:r>
          </a:p>
          <a:p>
            <a:r>
              <a:rPr lang="en-US" dirty="0" err="1" smtClean="0"/>
              <a:t>TGaf</a:t>
            </a:r>
            <a:r>
              <a:rPr lang="en-US" dirty="0" smtClean="0"/>
              <a:t> draft requires use of single MCS for multichannel and </a:t>
            </a:r>
            <a:r>
              <a:rPr lang="en-US" b="1" dirty="0" smtClean="0">
                <a:solidFill>
                  <a:schemeClr val="tx1"/>
                </a:solidFill>
              </a:rPr>
              <a:t>should be modified to add an option </a:t>
            </a:r>
            <a:r>
              <a:rPr lang="en-US" dirty="0" smtClean="0"/>
              <a:t>to permit effective multichannel operation using independent MCS selection.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Overview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119981"/>
            <a:ext cx="8763000" cy="48768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Main goal:</a:t>
            </a:r>
          </a:p>
          <a:p>
            <a:pPr lvl="1"/>
            <a:r>
              <a:rPr lang="en-US" dirty="0" smtClean="0"/>
              <a:t>Compare 2 channel MAC layer throughputs using 2 cases:</a:t>
            </a:r>
          </a:p>
          <a:p>
            <a:pPr marL="1030287" lvl="2" indent="-457200">
              <a:buAutoNum type="alphaUcPeriod"/>
            </a:pPr>
            <a:r>
              <a:rPr lang="en-US" sz="2100" dirty="0" smtClean="0"/>
              <a:t>MAC layer channel aggregation using one </a:t>
            </a:r>
            <a:r>
              <a:rPr lang="en-US" sz="2100" dirty="0" err="1" smtClean="0"/>
              <a:t>interleaver</a:t>
            </a:r>
            <a:r>
              <a:rPr lang="en-US" sz="2100" dirty="0" smtClean="0"/>
              <a:t> on each channel and independent MCS selection based on each channel SNIR</a:t>
            </a:r>
          </a:p>
          <a:p>
            <a:pPr marL="1030287" lvl="2" indent="-457200">
              <a:buAutoNum type="alphaUcPeriod"/>
            </a:pPr>
            <a:r>
              <a:rPr lang="en-US" sz="2100" dirty="0" smtClean="0"/>
              <a:t>PHY layer bonding using  a single </a:t>
            </a:r>
            <a:r>
              <a:rPr lang="en-US" sz="2100" dirty="0" err="1" smtClean="0"/>
              <a:t>interleaver</a:t>
            </a:r>
            <a:r>
              <a:rPr lang="en-US" sz="2100" dirty="0" smtClean="0"/>
              <a:t> for both channels and a common MCS on bonded channels (11af  baseline)</a:t>
            </a:r>
          </a:p>
          <a:p>
            <a:pPr lvl="0"/>
            <a:r>
              <a:rPr lang="en-US" dirty="0" smtClean="0"/>
              <a:t>Simulation assumptions</a:t>
            </a:r>
          </a:p>
          <a:p>
            <a:pPr lvl="1"/>
            <a:r>
              <a:rPr lang="en-US" dirty="0" err="1" smtClean="0"/>
              <a:t>Rms</a:t>
            </a:r>
            <a:r>
              <a:rPr lang="en-US" dirty="0" smtClean="0"/>
              <a:t> Delay Spread: 100ns</a:t>
            </a:r>
          </a:p>
          <a:p>
            <a:pPr lvl="1"/>
            <a:r>
              <a:rPr lang="en-US" dirty="0" smtClean="0"/>
              <a:t>Two-channel operation</a:t>
            </a:r>
          </a:p>
          <a:p>
            <a:pPr lvl="1"/>
            <a:r>
              <a:rPr lang="en-US" dirty="0" smtClean="0"/>
              <a:t>Packet length</a:t>
            </a:r>
          </a:p>
          <a:p>
            <a:pPr lvl="2"/>
            <a:r>
              <a:rPr lang="en-US" dirty="0" smtClean="0"/>
              <a:t>1000 bytes for PHY bonding (Case B) over 2 channels </a:t>
            </a:r>
          </a:p>
          <a:p>
            <a:pPr lvl="2"/>
            <a:r>
              <a:rPr lang="en-US" dirty="0" smtClean="0"/>
              <a:t>500 bytes for MAC layer aggregation (Case A) on each channel</a:t>
            </a:r>
          </a:p>
          <a:p>
            <a:pPr lvl="1"/>
            <a:r>
              <a:rPr lang="en-US" dirty="0" smtClean="0"/>
              <a:t>Same noise level on both channels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Different transmit power on two channels</a:t>
            </a:r>
          </a:p>
          <a:p>
            <a:pPr lvl="2"/>
            <a:r>
              <a:rPr lang="en-US" b="1" dirty="0" smtClean="0">
                <a:solidFill>
                  <a:srgbClr val="002060"/>
                </a:solidFill>
              </a:rPr>
              <a:t>P_Tx1 = 40mw  (adjacent)             P_Tx2 = 100mw  (non-adjacent)</a:t>
            </a:r>
          </a:p>
          <a:p>
            <a:pPr lvl="1"/>
            <a:r>
              <a:rPr lang="en-US" dirty="0" smtClean="0"/>
              <a:t>GI = 6 µs</a:t>
            </a:r>
          </a:p>
          <a:p>
            <a:pPr lvl="1"/>
            <a:r>
              <a:rPr lang="en-US" dirty="0" smtClean="0"/>
              <a:t>Target PER: 10% --MCS adaptation threshold for BOTH cases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Two Cases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 A: MAC layer aggregation</a:t>
            </a:r>
          </a:p>
          <a:p>
            <a:pPr lvl="1"/>
            <a:r>
              <a:rPr lang="en-US" dirty="0" smtClean="0"/>
              <a:t>Each channel has independent MCS </a:t>
            </a:r>
          </a:p>
          <a:p>
            <a:pPr lvl="1"/>
            <a:r>
              <a:rPr lang="en-US" dirty="0" smtClean="0"/>
              <a:t>One </a:t>
            </a:r>
            <a:r>
              <a:rPr lang="en-US" dirty="0" err="1" smtClean="0"/>
              <a:t>interleaver</a:t>
            </a:r>
            <a:r>
              <a:rPr lang="en-US" dirty="0" smtClean="0"/>
              <a:t> on one channel</a:t>
            </a:r>
          </a:p>
          <a:p>
            <a:pPr lvl="1"/>
            <a:r>
              <a:rPr lang="en-US" dirty="0" smtClean="0"/>
              <a:t>MCS selection on each channel follows Table 23-19 of 802.11af specs</a:t>
            </a:r>
          </a:p>
          <a:p>
            <a:r>
              <a:rPr lang="en-US" dirty="0" smtClean="0"/>
              <a:t>Case B: 802.11af- PHY layer bonding </a:t>
            </a:r>
          </a:p>
          <a:p>
            <a:pPr lvl="1"/>
            <a:r>
              <a:rPr lang="en-US" dirty="0" smtClean="0"/>
              <a:t>One </a:t>
            </a:r>
            <a:r>
              <a:rPr lang="en-US" dirty="0" err="1" smtClean="0"/>
              <a:t>interleaver</a:t>
            </a:r>
            <a:r>
              <a:rPr lang="en-US" dirty="0" smtClean="0"/>
              <a:t> over two channels</a:t>
            </a:r>
          </a:p>
          <a:p>
            <a:pPr lvl="1"/>
            <a:r>
              <a:rPr lang="en-US" dirty="0" smtClean="0"/>
              <a:t>Same MCS for two aggregated channels</a:t>
            </a:r>
          </a:p>
          <a:p>
            <a:pPr lvl="2"/>
            <a:r>
              <a:rPr lang="en-US" dirty="0" smtClean="0"/>
              <a:t> One encoder and same modulation modes</a:t>
            </a:r>
          </a:p>
          <a:p>
            <a:pPr lvl="1"/>
            <a:r>
              <a:rPr lang="en-US" dirty="0" smtClean="0"/>
              <a:t>MCS selection on two aggregated channel follows Table 23-23 of 802.11af specs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Simulation Results - PER Performances of one channel(</a:t>
            </a:r>
            <a:r>
              <a:rPr lang="en-US" sz="2000" dirty="0" err="1" smtClean="0"/>
              <a:t>CaseA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pic>
        <p:nvPicPr>
          <p:cNvPr id="8" name="Picture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762000"/>
            <a:ext cx="70866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905000" y="6062246"/>
            <a:ext cx="556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Fig.1 PER vs. SNR for a single 6MHz TVWS channel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84501" y="503238"/>
            <a:ext cx="8470198" cy="563562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Simulation Results - PER Performances of two-bonded- channel (Case B)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1066800"/>
            <a:ext cx="4876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0" y="5105400"/>
            <a:ext cx="457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Fig.2 </a:t>
            </a:r>
            <a:r>
              <a:rPr lang="en-US" sz="1400" dirty="0"/>
              <a:t>PER vs. (S1+S2)/2N0, where S1 and S2 are transmit power for channel 1 and channel 2 respectively, N0 is the noise level </a:t>
            </a:r>
            <a:r>
              <a:rPr lang="en-US" sz="1400" dirty="0" smtClean="0"/>
              <a:t>on </a:t>
            </a:r>
            <a:r>
              <a:rPr lang="en-US" sz="1400" dirty="0"/>
              <a:t>each channel, S2 = </a:t>
            </a:r>
            <a:r>
              <a:rPr lang="en-US" sz="1400" dirty="0" smtClean="0"/>
              <a:t>2.5S1 (</a:t>
            </a:r>
            <a:r>
              <a:rPr lang="en-US" sz="1400" dirty="0" err="1" smtClean="0"/>
              <a:t>TxPower</a:t>
            </a:r>
            <a:r>
              <a:rPr lang="en-US" sz="1400" dirty="0" smtClean="0"/>
              <a:t> Difference on two channels = 4dB)</a:t>
            </a:r>
            <a:endParaRPr lang="en-US" sz="1400" dirty="0"/>
          </a:p>
        </p:txBody>
      </p:sp>
      <p:pic>
        <p:nvPicPr>
          <p:cNvPr id="8" name="Picture 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66800"/>
            <a:ext cx="4572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572000" y="4953000"/>
            <a:ext cx="45720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Fig.3 PER vs. (S1+S2)/2N0, where S1 and S2 are transmit power for channel 1 and channel 2 respectively, N0 is the noise level on each channel, transmit power on channel2 is 2.5 times of transmit power on channel1, i.e., S2 = 2.5S1 and interference on channel 1 is 5dB higher than the noise level and no interference on channel 2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92802" y="556419"/>
            <a:ext cx="8470198" cy="563562"/>
          </a:xfrm>
        </p:spPr>
        <p:txBody>
          <a:bodyPr/>
          <a:lstStyle/>
          <a:p>
            <a:r>
              <a:rPr lang="en-US" sz="2000" dirty="0" smtClean="0"/>
              <a:t>Simulation Results- Received SNIRs and MCS’s for 4dB </a:t>
            </a:r>
            <a:r>
              <a:rPr lang="en-US" sz="2000" dirty="0" err="1" smtClean="0"/>
              <a:t>Tx</a:t>
            </a:r>
            <a:r>
              <a:rPr lang="en-US" sz="2000" dirty="0" smtClean="0"/>
              <a:t> Power Difference</a:t>
            </a:r>
            <a:endParaRPr lang="en-US" sz="2000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1219200" y="914400"/>
          <a:ext cx="65532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1295400" y="3810000"/>
          <a:ext cx="63246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Simulation Results - Throughput Comparison between MAC layer aggregation and PHY bonding with single </a:t>
            </a:r>
            <a:r>
              <a:rPr lang="en-US" sz="1800" dirty="0" err="1" smtClean="0"/>
              <a:t>interleaver</a:t>
            </a:r>
            <a:r>
              <a:rPr lang="en-US" sz="1800" dirty="0" smtClean="0"/>
              <a:t> and a common MCS</a:t>
            </a:r>
            <a:endParaRPr lang="en-US" sz="18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4572000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Fig.6 MAC layer throughput comparison between Independent MCS selection (MAC layer aggregation) and PHY layer bonding with single </a:t>
            </a:r>
            <a:r>
              <a:rPr lang="en-US" sz="1400" dirty="0" err="1" smtClean="0"/>
              <a:t>interleaver</a:t>
            </a:r>
            <a:r>
              <a:rPr lang="en-US" sz="1400" dirty="0" smtClean="0"/>
              <a:t> and a common MCS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0" y="4572000"/>
            <a:ext cx="4572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Fig.7 Throughput Gain of Independent MCS selection (MAC layer aggregation) over PHY layer bonding with a common MCS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2209800" y="1066800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SNR difference between two channels = 4dB</a:t>
            </a:r>
            <a:endParaRPr lang="en-US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 11"/>
          <p:cNvGraphicFramePr/>
          <p:nvPr/>
        </p:nvGraphicFramePr>
        <p:xfrm>
          <a:off x="76200" y="1524000"/>
          <a:ext cx="45720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4495800" y="1600200"/>
          <a:ext cx="46482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1000" y="2133600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Case A</a:t>
            </a:r>
            <a:endParaRPr lang="en-US" sz="1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438400" y="2133600"/>
            <a:ext cx="6014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Case B</a:t>
            </a:r>
            <a:endParaRPr lang="en-US" sz="1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427038"/>
            <a:ext cx="8470198" cy="563562"/>
          </a:xfrm>
        </p:spPr>
        <p:txBody>
          <a:bodyPr/>
          <a:lstStyle/>
          <a:p>
            <a:r>
              <a:rPr lang="en-US" sz="1800" dirty="0" smtClean="0"/>
              <a:t>Simulation Results- Received SNIRs and MCS’s for 4dB </a:t>
            </a:r>
            <a:r>
              <a:rPr lang="en-US" sz="1800" dirty="0" err="1" smtClean="0"/>
              <a:t>Tx</a:t>
            </a:r>
            <a:r>
              <a:rPr lang="en-US" sz="1800" dirty="0" smtClean="0"/>
              <a:t> Power Difference and 5dB Interference Difference for 10dB SNIR difference</a:t>
            </a:r>
            <a:endParaRPr lang="en-US" sz="1800" dirty="0"/>
          </a:p>
        </p:txBody>
      </p:sp>
      <p:graphicFrame>
        <p:nvGraphicFramePr>
          <p:cNvPr id="15" name="Chart 14"/>
          <p:cNvGraphicFramePr/>
          <p:nvPr/>
        </p:nvGraphicFramePr>
        <p:xfrm>
          <a:off x="304800" y="990600"/>
          <a:ext cx="77724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Chart 15"/>
          <p:cNvGraphicFramePr/>
          <p:nvPr/>
        </p:nvGraphicFramePr>
        <p:xfrm>
          <a:off x="533399" y="3505200"/>
          <a:ext cx="7467601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Simulation Results - Throughput Comparison between MAC layer aggregation and PHY bonding with a single </a:t>
            </a:r>
            <a:r>
              <a:rPr lang="en-US" sz="1800" dirty="0" err="1" smtClean="0"/>
              <a:t>interleaver</a:t>
            </a:r>
            <a:r>
              <a:rPr lang="en-US" sz="1800" dirty="0" smtClean="0"/>
              <a:t> and a common MCS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1143000" y="990600"/>
            <a:ext cx="708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SNR difference between two channels = 10dB</a:t>
            </a:r>
          </a:p>
          <a:p>
            <a:pPr algn="ctr"/>
            <a:r>
              <a:rPr lang="en-US" sz="1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14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TxPowDiff</a:t>
            </a:r>
            <a:r>
              <a:rPr lang="en-US" sz="1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= 4dB, </a:t>
            </a:r>
            <a:r>
              <a:rPr lang="en-US" sz="14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InterferenceDiff</a:t>
            </a:r>
            <a:r>
              <a:rPr lang="en-US" sz="1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= 5dB)</a:t>
            </a:r>
            <a:endParaRPr lang="en-US" sz="14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51054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Fig.7 MAC layer throughput comparison between Independent MCS selection (MAC layer aggregation) and PHY layer bonding with single </a:t>
            </a:r>
            <a:r>
              <a:rPr lang="en-US" sz="1200" dirty="0" err="1" smtClean="0"/>
              <a:t>interleaver</a:t>
            </a:r>
            <a:r>
              <a:rPr lang="en-US" sz="1200" dirty="0" smtClean="0"/>
              <a:t> and a common MCS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5105400"/>
            <a:ext cx="4572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Fig.8 Throughput Gain of Independent MCS selection (MAC layer aggregation) over PHY layer bonding with a common MCS</a:t>
            </a:r>
            <a:endParaRPr lang="en-US" sz="1400" dirty="0"/>
          </a:p>
        </p:txBody>
      </p:sp>
      <p:graphicFrame>
        <p:nvGraphicFramePr>
          <p:cNvPr id="11" name="Chart 10"/>
          <p:cNvGraphicFramePr/>
          <p:nvPr/>
        </p:nvGraphicFramePr>
        <p:xfrm>
          <a:off x="0" y="1676400"/>
          <a:ext cx="4724399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4521649" y="1524000"/>
          <a:ext cx="4622351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4800" y="2133600"/>
            <a:ext cx="607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Case A</a:t>
            </a:r>
            <a:endParaRPr lang="en-US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438400" y="2133600"/>
            <a:ext cx="6014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Case B</a:t>
            </a:r>
            <a:endParaRPr lang="en-US" sz="1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nterDigital">
      <a:dk1>
        <a:sysClr val="windowText" lastClr="000000"/>
      </a:dk1>
      <a:lt1>
        <a:sysClr val="window" lastClr="FFFFFF"/>
      </a:lt1>
      <a:dk2>
        <a:srgbClr val="1F497D"/>
      </a:dk2>
      <a:lt2>
        <a:srgbClr val="FFFFFF"/>
      </a:lt2>
      <a:accent1>
        <a:srgbClr val="D94D20"/>
      </a:accent1>
      <a:accent2>
        <a:srgbClr val="54524E"/>
      </a:accent2>
      <a:accent3>
        <a:srgbClr val="009EEA"/>
      </a:accent3>
      <a:accent4>
        <a:srgbClr val="BEB1AD"/>
      </a:accent4>
      <a:accent5>
        <a:srgbClr val="9ABD61"/>
      </a:accent5>
      <a:accent6>
        <a:srgbClr val="ABABA7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607ED3B49266468F43590738F79CA2" ma:contentTypeVersion="0" ma:contentTypeDescription="Create a new document." ma:contentTypeScope="" ma:versionID="6cc1520423bca4bf2dc096163fddc631">
  <xsd:schema xmlns:xsd="http://www.w3.org/2001/XMLSchema" xmlns:p="http://schemas.microsoft.com/office/2006/metadata/properties" targetNamespace="http://schemas.microsoft.com/office/2006/metadata/properties" ma:root="true" ma:fieldsID="f4d196f5c675f743c82a55ad494504e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97755A8B-04C8-4131-A0B3-79C640392FF3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A01E55F1-0F71-4CA7-BC3D-3567FF4BB3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15D722-DF48-4B14-8D2A-24ECA77B2C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5298</TotalTime>
  <Words>1115</Words>
  <Application>Microsoft Office PowerPoint</Application>
  <PresentationFormat>On-screen Show (4:3)</PresentationFormat>
  <Paragraphs>114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Document</vt:lpstr>
      <vt:lpstr>Signal to Noise+Interference (SNIR) Variations on multiple  TVWS channels</vt:lpstr>
      <vt:lpstr>Simulation Overview</vt:lpstr>
      <vt:lpstr>Consider Two Cases</vt:lpstr>
      <vt:lpstr>Simulation Results - PER Performances of one channel(CaseA)</vt:lpstr>
      <vt:lpstr>Simulation Results - PER Performances of two-bonded- channel (Case B)</vt:lpstr>
      <vt:lpstr>Simulation Results- Received SNIRs and MCS’s for 4dB Tx Power Difference</vt:lpstr>
      <vt:lpstr>Simulation Results - Throughput Comparison between MAC layer aggregation and PHY bonding with single interleaver and a common MCS</vt:lpstr>
      <vt:lpstr>Simulation Results- Received SNIRs and MCS’s for 4dB Tx Power Difference and 5dB Interference Difference for 10dB SNIR difference</vt:lpstr>
      <vt:lpstr>Simulation Results - Throughput Comparison between MAC layer aggregation and PHY bonding with a single interleaver and a common MCS</vt:lpstr>
      <vt:lpstr>Weak Channel Throughput Contribution in MAC Layer Aggregation  (Case A)</vt:lpstr>
      <vt:lpstr>Discussions</vt:lpstr>
      <vt:lpstr>Summary</vt:lpstr>
    </vt:vector>
  </TitlesOfParts>
  <Company>Garfield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Single MCS usage impact on TVWS channel aggregation</dc:title>
  <dc:subject>InterDigital External Public Template</dc:subject>
  <dc:creator>Joe Kwak</dc:creator>
  <cp:lastModifiedBy>Joe</cp:lastModifiedBy>
  <cp:revision>417</cp:revision>
  <dcterms:created xsi:type="dcterms:W3CDTF">2012-05-10T18:03:06Z</dcterms:created>
  <dcterms:modified xsi:type="dcterms:W3CDTF">2013-01-16T02:09:32Z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0x0101002A607ED3B49266468F43590738F79CA2</vt:lpwstr>
  </property>
  <property fmtid="{D5CDD505-2E9C-101B-9397-08002B2CF9AE}" pid="3" name="Document Number">
    <vt:lpwstr>9048</vt:lpwstr>
  </property>
  <property fmtid="{D5CDD505-2E9C-101B-9397-08002B2CF9AE}" pid="4" name="Dept">
    <vt:lpwstr>Public Relations and Corporate Communications</vt:lpwstr>
  </property>
  <property fmtid="{D5CDD505-2E9C-101B-9397-08002B2CF9AE}" pid="5" name="Document Type">
    <vt:lpwstr>Template</vt:lpwstr>
  </property>
</Properties>
</file>