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5"/>
  </p:sldMasterIdLst>
  <p:notesMasterIdLst>
    <p:notesMasterId r:id="rId28"/>
  </p:notesMasterIdLst>
  <p:handoutMasterIdLst>
    <p:handoutMasterId r:id="rId29"/>
  </p:handoutMasterIdLst>
  <p:sldIdLst>
    <p:sldId id="534" r:id="rId6"/>
    <p:sldId id="527" r:id="rId7"/>
    <p:sldId id="543" r:id="rId8"/>
    <p:sldId id="540" r:id="rId9"/>
    <p:sldId id="429" r:id="rId10"/>
    <p:sldId id="438" r:id="rId11"/>
    <p:sldId id="526" r:id="rId12"/>
    <p:sldId id="462" r:id="rId13"/>
    <p:sldId id="505" r:id="rId14"/>
    <p:sldId id="532" r:id="rId15"/>
    <p:sldId id="509" r:id="rId16"/>
    <p:sldId id="510" r:id="rId17"/>
    <p:sldId id="545" r:id="rId18"/>
    <p:sldId id="546" r:id="rId19"/>
    <p:sldId id="536" r:id="rId20"/>
    <p:sldId id="522" r:id="rId21"/>
    <p:sldId id="539" r:id="rId22"/>
    <p:sldId id="537" r:id="rId23"/>
    <p:sldId id="538" r:id="rId24"/>
    <p:sldId id="541" r:id="rId25"/>
    <p:sldId id="547" r:id="rId26"/>
    <p:sldId id="535" r:id="rId27"/>
  </p:sldIdLst>
  <p:sldSz cx="9144000" cy="6858000" type="screen4x3"/>
  <p:notesSz cx="9321800" cy="6946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6pPr>
    <a:lvl7pPr marL="835024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7pPr>
    <a:lvl8pPr marL="97419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8pPr>
    <a:lvl9pPr marL="1113366" algn="l" defTabSz="278341" rtl="0" eaLnBrk="1" latinLnBrk="0" hangingPunct="1">
      <a:defRPr sz="1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8000"/>
    <a:srgbClr val="FFFF66"/>
    <a:srgbClr val="FFC047"/>
    <a:srgbClr val="FEA955"/>
    <a:srgbClr val="FEA853"/>
    <a:srgbClr val="CA8643"/>
    <a:srgbClr val="F5A351"/>
    <a:srgbClr val="0000FF"/>
    <a:srgbClr val="0073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47" autoAdjust="0"/>
    <p:restoredTop sz="91159" autoAdjust="0"/>
  </p:normalViewPr>
  <p:slideViewPr>
    <p:cSldViewPr>
      <p:cViewPr varScale="1">
        <p:scale>
          <a:sx n="104" d="100"/>
          <a:sy n="104" d="100"/>
        </p:scale>
        <p:origin x="-688" y="-112"/>
      </p:cViewPr>
      <p:guideLst>
        <p:guide orient="horz" pos="845"/>
        <p:guide pos="430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1050" y="-96"/>
      </p:cViewPr>
      <p:guideLst>
        <p:guide orient="horz" pos="2188"/>
        <p:guide pos="29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jpe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CR&amp;D_innerPage_3medRes"/>
          <p:cNvPicPr>
            <a:picLocks noChangeAspect="1" noChangeArrowheads="1"/>
          </p:cNvPicPr>
          <p:nvPr/>
        </p:nvPicPr>
        <p:blipFill>
          <a:blip r:embed="rId2" cstate="print"/>
          <a:srcRect l="1181" t="1714" r="1181" b="80571"/>
          <a:stretch>
            <a:fillRect/>
          </a:stretch>
        </p:blipFill>
        <p:spPr bwMode="auto">
          <a:xfrm>
            <a:off x="0" y="-1913"/>
            <a:ext cx="9321800" cy="710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1169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80197" y="0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4175" y="520700"/>
            <a:ext cx="3473450" cy="2605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180" y="3299778"/>
            <a:ext cx="7457440" cy="312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80197" y="6598349"/>
            <a:ext cx="4039446" cy="347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89DAB31-59AD-4F23-91ED-D5C760CE79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154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1pPr>
    <a:lvl2pPr marL="13917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2pPr>
    <a:lvl3pPr marL="278341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3pPr>
    <a:lvl4pPr marL="41751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4pPr>
    <a:lvl5pPr marL="556683" algn="l" rtl="0" eaLnBrk="0" fontAlgn="base" hangingPunct="0">
      <a:spcBef>
        <a:spcPct val="30000"/>
      </a:spcBef>
      <a:spcAft>
        <a:spcPct val="0"/>
      </a:spcAft>
      <a:defRPr sz="400" kern="1200">
        <a:solidFill>
          <a:schemeClr val="tx1"/>
        </a:solidFill>
        <a:latin typeface="Arial" charset="0"/>
        <a:ea typeface="+mn-ea"/>
        <a:cs typeface="+mn-cs"/>
      </a:defRPr>
    </a:lvl5pPr>
    <a:lvl6pPr marL="69585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835024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97419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1113366" algn="l" defTabSz="278341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52095" y="6475413"/>
            <a:ext cx="2434705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Santosh Abraham, Qualcomm Inc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049E0A4-D13C-48AD-B305-EC11398105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4BE23980-0B66-44B1-9D24-F7EED9DFE44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Calibri"/>
                <a:cs typeface="Calibri"/>
              </a:defRPr>
            </a:lvl1pPr>
            <a:lvl2pPr>
              <a:defRPr baseline="0">
                <a:latin typeface="Calibri"/>
                <a:cs typeface="Calibri"/>
              </a:defRPr>
            </a:lvl2pPr>
            <a:lvl3pPr>
              <a:defRPr baseline="0">
                <a:latin typeface="Calibri"/>
                <a:cs typeface="Calibri"/>
              </a:defRPr>
            </a:lvl3pPr>
            <a:lvl4pPr>
              <a:defRPr baseline="0">
                <a:latin typeface="Calibri"/>
                <a:cs typeface="Calibri"/>
              </a:defRPr>
            </a:lvl4pPr>
            <a:lvl5pPr>
              <a:defRPr baseline="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92618" y="6475413"/>
            <a:ext cx="2394182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CE9F9CF-3121-4AF5-95C4-3FA2B5B427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716ED19-D27A-43A3-82AF-CF4240BA693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1C975370-970A-454F-9099-D44253997A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14392" y="6475413"/>
            <a:ext cx="1072408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Qualcomm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C05F17D-7BD0-478F-9DF8-D07B7DDA82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30870" y="6460274"/>
            <a:ext cx="62329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400" b="0">
                <a:latin typeface="Times New Roman"/>
                <a:cs typeface="Times New Roman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95536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5796136" y="6491051"/>
            <a:ext cx="287142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 smtClean="0">
                <a:solidFill>
                  <a:schemeClr val="tx1"/>
                </a:solidFill>
                <a:latin typeface="Times New Roman"/>
                <a:cs typeface="Times New Roman"/>
              </a:rPr>
              <a:t>Menzo Wentink, Qualcomm</a:t>
            </a:r>
            <a:endParaRPr lang="en-US" sz="1400" b="0" kern="1200" dirty="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3231331" y="363380"/>
            <a:ext cx="545782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err="1" smtClean="0">
                <a:solidFill>
                  <a:schemeClr val="tx1"/>
                </a:solidFill>
                <a:latin typeface="+mn-lt"/>
              </a:rPr>
              <a:t>doc.:IEEE</a:t>
            </a:r>
            <a:r>
              <a:rPr lang="en-US" sz="1600" b="1" dirty="0" smtClean="0">
                <a:solidFill>
                  <a:schemeClr val="tx1"/>
                </a:solidFill>
                <a:latin typeface="+mn-lt"/>
              </a:rPr>
              <a:t> 802.11-</a:t>
            </a:r>
            <a:r>
              <a:rPr lang="en-US" sz="1600" b="1" dirty="0" smtClean="0">
                <a:latin typeface="+mn-lt"/>
                <a:cs typeface="Calibri" pitchFamily="34" charset="0"/>
              </a:rPr>
              <a:t>12/124r0</a:t>
            </a:r>
            <a:endParaRPr lang="en-US" sz="1600" b="1" kern="1200" dirty="0">
              <a:solidFill>
                <a:schemeClr val="tx1"/>
              </a:solidFill>
              <a:latin typeface="+mn-lt"/>
              <a:ea typeface="+mn-ea"/>
              <a:cs typeface="Calibri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59532" y="332656"/>
            <a:ext cx="19082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39688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smtClean="0">
                <a:latin typeface="+mj-lt"/>
                <a:cs typeface="Calibri" pitchFamily="34" charset="0"/>
              </a:rPr>
              <a:t>September </a:t>
            </a:r>
            <a:r>
              <a:rPr lang="en-US" sz="1600" b="1" baseline="0" dirty="0" smtClean="0">
                <a:latin typeface="+mj-lt"/>
                <a:cs typeface="Calibri" pitchFamily="34" charset="0"/>
              </a:rPr>
              <a:t>2012</a:t>
            </a:r>
            <a:endParaRPr lang="en-US" sz="1600" b="1" kern="1200" dirty="0">
              <a:solidFill>
                <a:schemeClr val="tx1"/>
              </a:solidFill>
              <a:latin typeface="+mj-lt"/>
              <a:ea typeface="+mn-ea"/>
              <a:cs typeface="Calibri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395536" y="6491051"/>
            <a:ext cx="218735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dirty="0" smtClean="0">
                <a:solidFill>
                  <a:schemeClr val="tx1"/>
                </a:solidFill>
                <a:latin typeface="Times New Roman"/>
                <a:cs typeface="Times New Roman"/>
              </a:rPr>
              <a:t>Submission</a:t>
            </a:r>
            <a:endParaRPr lang="en-US" sz="1400" b="0" kern="1200" dirty="0">
              <a:solidFill>
                <a:schemeClr val="tx1"/>
              </a:solidFill>
              <a:latin typeface="Times New Roman"/>
              <a:ea typeface="+mn-ea"/>
              <a:cs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/>
          <a:ea typeface="+mj-ea"/>
          <a:cs typeface="Calibri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/>
          <a:ea typeface="+mn-ea"/>
          <a:cs typeface="Calibri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cs typeface="Calibri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cs typeface="Calibri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cs typeface="Calibri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/>
          <a:cs typeface="Calibri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75556" y="806847"/>
            <a:ext cx="7772400" cy="1470025"/>
          </a:xfrm>
        </p:spPr>
        <p:txBody>
          <a:bodyPr/>
          <a:lstStyle/>
          <a:p>
            <a:r>
              <a:rPr lang="en-US" dirty="0">
                <a:latin typeface="Calibri"/>
                <a:cs typeface="Calibri"/>
              </a:rPr>
              <a:t>EIFS Issues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62000" y="202484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</a:rPr>
              <a:t>Author:</a:t>
            </a: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732620"/>
              </p:ext>
            </p:extLst>
          </p:nvPr>
        </p:nvGraphicFramePr>
        <p:xfrm>
          <a:off x="622300" y="2743200"/>
          <a:ext cx="7823200" cy="914400"/>
        </p:xfrm>
        <a:graphic>
          <a:graphicData uri="http://schemas.openxmlformats.org/drawingml/2006/table">
            <a:tbl>
              <a:tblPr/>
              <a:tblGrid>
                <a:gridCol w="1460500"/>
                <a:gridCol w="1219200"/>
                <a:gridCol w="2019300"/>
                <a:gridCol w="1206500"/>
                <a:gridCol w="1917700"/>
              </a:tblGrid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Affiliation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Address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Phone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Email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Menzo Wentink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Qualcomm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Straatweg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66-s,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Breukelen,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/>
                      </a:r>
                      <a:b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The Netherlands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+31-65-183-6231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mwentink@qualcomm.com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86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762000"/>
            <a:ext cx="7112000" cy="5334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Title 8"/>
          <p:cNvSpPr txBox="1">
            <a:spLocks/>
          </p:cNvSpPr>
          <p:nvPr/>
        </p:nvSpPr>
        <p:spPr>
          <a:xfrm>
            <a:off x="457200" y="694781"/>
            <a:ext cx="8229600" cy="609983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/>
                <a:ea typeface="+mj-ea"/>
                <a:cs typeface="Calibri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400" dirty="0"/>
              <a:t>EIFS-after-ACK - Best Effort Traffic (2.4 GHz)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57524" y="5157192"/>
            <a:ext cx="558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STA1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52975" y="1196752"/>
            <a:ext cx="558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STA2</a:t>
            </a:r>
            <a:endParaRPr lang="en-US" sz="12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2699792" y="2096852"/>
            <a:ext cx="1236411" cy="276999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Capture Effect</a:t>
            </a:r>
            <a:endParaRPr lang="en-US" sz="1200" b="1" dirty="0" smtClean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70102" y="5727509"/>
            <a:ext cx="4648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Time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1056505" y="3184438"/>
            <a:ext cx="597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%</a:t>
            </a:r>
          </a:p>
          <a:p>
            <a:pPr algn="ctr"/>
            <a:r>
              <a:rPr lang="en-US" sz="1000" dirty="0" smtClean="0"/>
              <a:t>TXOPs</a:t>
            </a:r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2076869" y="2922039"/>
            <a:ext cx="25562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 capture effect occurs because CWmin=15 at STA2 results in a backoff that is always less than EIFS at STA1</a:t>
            </a:r>
            <a:endParaRPr lang="en-US" sz="12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5040052" y="2566645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Channel access becomes fair when STA1 no longer starts EIFS after ACKs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567963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762000"/>
            <a:ext cx="7112000" cy="5334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457200" y="694781"/>
            <a:ext cx="8229600" cy="609983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/>
                <a:ea typeface="+mj-ea"/>
                <a:cs typeface="Calibri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400" dirty="0" smtClean="0"/>
              <a:t>EIFS-after-ACK - Best Effort Traffic (5 GHz)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041776" y="4628165"/>
            <a:ext cx="558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STA1</a:t>
            </a:r>
            <a:endParaRPr lang="en-US" sz="1200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3038786" y="1772816"/>
            <a:ext cx="558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STA2</a:t>
            </a:r>
            <a:endParaRPr lang="en-US" sz="12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4470102" y="5727509"/>
            <a:ext cx="4648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Time</a:t>
            </a:r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1056505" y="3184438"/>
            <a:ext cx="597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%</a:t>
            </a:r>
          </a:p>
          <a:p>
            <a:pPr algn="ctr"/>
            <a:r>
              <a:rPr lang="en-US" sz="1000" dirty="0" smtClean="0"/>
              <a:t>TXOPs</a:t>
            </a:r>
            <a:endParaRPr lang="en-US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2087724" y="3018664"/>
            <a:ext cx="2556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Channel access is unfair because STA1 starts an EIFS after ACKs sent by the AP to STA2</a:t>
            </a:r>
            <a:endParaRPr lang="en-US" sz="12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5040052" y="2566645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Channel access becomes fair when STA1 no longer starts EIFS after ACKs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680362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762000"/>
            <a:ext cx="7112000" cy="5334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Title 8"/>
          <p:cNvSpPr txBox="1">
            <a:spLocks/>
          </p:cNvSpPr>
          <p:nvPr/>
        </p:nvSpPr>
        <p:spPr>
          <a:xfrm>
            <a:off x="457200" y="694781"/>
            <a:ext cx="8229600" cy="609983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/>
                <a:ea typeface="+mj-ea"/>
                <a:cs typeface="Calibri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400" dirty="0"/>
              <a:t>EIFS-after-ACK - Video Traffic (5 GHz)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57524" y="5157192"/>
            <a:ext cx="558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STA1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52975" y="1196752"/>
            <a:ext cx="558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STA2</a:t>
            </a:r>
            <a:endParaRPr lang="en-US" sz="12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470102" y="5727509"/>
            <a:ext cx="4648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Time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1056505" y="3184438"/>
            <a:ext cx="597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%</a:t>
            </a:r>
          </a:p>
          <a:p>
            <a:pPr algn="ctr"/>
            <a:r>
              <a:rPr lang="en-US" sz="1000" dirty="0" smtClean="0"/>
              <a:t>TXOPs</a:t>
            </a:r>
            <a:endParaRPr lang="en-US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2123728" y="2922039"/>
            <a:ext cx="24842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 capture effect occurs because CWmin=7 at STA2 results in a backoff at STA2 that is always less than EIFS at STA1</a:t>
            </a:r>
            <a:endParaRPr lang="en-US" sz="12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5040052" y="2566645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Channel access becomes fair when STA1 no longer starts EIFS after ACKs</a:t>
            </a:r>
            <a:endParaRPr lang="en-US" sz="1200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2699792" y="2096852"/>
            <a:ext cx="1236411" cy="276999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Capture Effect</a:t>
            </a:r>
            <a:endParaRPr lang="en-US" sz="12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537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 for EIFS-after-ACK Issue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 EIFS=DIFS PPDUs that contain a 14 or 32 Byte MPDU</a:t>
            </a:r>
          </a:p>
          <a:p>
            <a:pPr lvl="1"/>
            <a:r>
              <a:rPr lang="en-US" dirty="0"/>
              <a:t>ACK/CTS = 14 Bytes, Block Ack = 32 Bytes</a:t>
            </a:r>
          </a:p>
          <a:p>
            <a:pPr lvl="1"/>
            <a:r>
              <a:rPr lang="en-US" dirty="0"/>
              <a:t>These MPDU sizes are unique amongst the 802.11 control frames</a:t>
            </a:r>
          </a:p>
          <a:p>
            <a:pPr lvl="1"/>
            <a:r>
              <a:rPr lang="en-US" dirty="0"/>
              <a:t>There is a hypothetical case that a 4 Byte data packet is sent without encryption and without A-MPDU, which results in a 32 Byte MPDU</a:t>
            </a:r>
          </a:p>
          <a:p>
            <a:pPr lvl="1"/>
            <a:r>
              <a:rPr lang="en-US" dirty="0"/>
              <a:t>There are also 2 action frames that are exactly 32 Bytes</a:t>
            </a:r>
          </a:p>
          <a:p>
            <a:pPr lvl="2"/>
            <a:r>
              <a:rPr lang="en-US" dirty="0"/>
              <a:t>WNM Notification Request/Response frame</a:t>
            </a:r>
          </a:p>
          <a:p>
            <a:pPr lvl="2"/>
            <a:r>
              <a:rPr lang="en-US" dirty="0"/>
              <a:t>EIFS protection can be realized by adding a (reserved) optional subelement or by sending the frame at 6 Mbps</a:t>
            </a:r>
          </a:p>
          <a:p>
            <a:r>
              <a:rPr lang="en-US" dirty="0"/>
              <a:t>Can be limited to non-HT(-duplicate) and (HR-)DSSS packets</a:t>
            </a:r>
          </a:p>
          <a:p>
            <a:pPr lvl="1"/>
            <a:r>
              <a:rPr lang="en-US" dirty="0"/>
              <a:t>These capture the majority of the CTS, ACK and Block Ack packets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431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 for EIFS-after-ACK Issue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MPDU size can be determined from the PLCP header</a:t>
            </a:r>
          </a:p>
          <a:p>
            <a:pPr lvl="1"/>
            <a:r>
              <a:rPr lang="en-US" dirty="0"/>
              <a:t>non-HT(-dup): L-SIG</a:t>
            </a:r>
          </a:p>
          <a:p>
            <a:pPr lvl="1"/>
            <a:r>
              <a:rPr lang="en-US" dirty="0"/>
              <a:t>DSSS: SIGNAL and LENGTH</a:t>
            </a:r>
          </a:p>
          <a:p>
            <a:pPr lvl="1"/>
            <a:r>
              <a:rPr lang="en-US" dirty="0"/>
              <a:t>HR-DSSS: SIGNAL, SERVICE and LENGTH</a:t>
            </a:r>
          </a:p>
          <a:p>
            <a:endParaRPr lang="en-US" dirty="0"/>
          </a:p>
          <a:p>
            <a:r>
              <a:rPr lang="en-US" dirty="0"/>
              <a:t>The L-SIG length of HT and VHT packets is always a multiple of 3, so there will be no confusion at devices that receive only the L-SIG of an HT/VHT packet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306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EIFS-too-Long Issue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EIFS is based on the longest possible ACK duration, but the actual ACK can be a lot shorter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2.4 GHz</a:t>
            </a:r>
          </a:p>
          <a:p>
            <a:pPr lvl="2"/>
            <a:r>
              <a:rPr lang="en-US" dirty="0"/>
              <a:t>SIFS+ACK(</a:t>
            </a:r>
            <a:r>
              <a:rPr lang="en-US" b="1" dirty="0"/>
              <a:t>1Mbps</a:t>
            </a:r>
            <a:r>
              <a:rPr lang="en-US" dirty="0"/>
              <a:t>)+DIFS = 10+304+10+2*9 = 342 us</a:t>
            </a:r>
          </a:p>
          <a:p>
            <a:pPr lvl="2"/>
            <a:r>
              <a:rPr lang="en-US" dirty="0"/>
              <a:t>SIFS+ACK(</a:t>
            </a:r>
            <a:r>
              <a:rPr lang="en-US" b="1" dirty="0"/>
              <a:t>24Mbps</a:t>
            </a:r>
            <a:r>
              <a:rPr lang="en-US" dirty="0"/>
              <a:t>)+DIFS = 16+28+16+2*9 = 78 us</a:t>
            </a:r>
          </a:p>
          <a:p>
            <a:pPr lvl="3"/>
            <a:r>
              <a:rPr lang="en-US" dirty="0"/>
              <a:t>Difference = 264us = 29 slots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5 GHz</a:t>
            </a:r>
          </a:p>
          <a:p>
            <a:pPr lvl="2"/>
            <a:r>
              <a:rPr lang="en-US" dirty="0"/>
              <a:t>SIFS+ACK(</a:t>
            </a:r>
            <a:r>
              <a:rPr lang="en-US" b="1" dirty="0"/>
              <a:t>6Mbps</a:t>
            </a:r>
            <a:r>
              <a:rPr lang="en-US" dirty="0"/>
              <a:t>)+DIFS = 16+44+16+3*9 = 94 us</a:t>
            </a:r>
          </a:p>
          <a:p>
            <a:pPr lvl="2"/>
            <a:r>
              <a:rPr lang="en-US" dirty="0"/>
              <a:t>SIFS+ACK(</a:t>
            </a:r>
            <a:r>
              <a:rPr lang="en-US" b="1" dirty="0"/>
              <a:t>24Mbps</a:t>
            </a:r>
            <a:r>
              <a:rPr lang="en-US" dirty="0"/>
              <a:t>)+DIFS = 16+28+16+3*9 = 78 us</a:t>
            </a:r>
          </a:p>
          <a:p>
            <a:pPr lvl="3"/>
            <a:r>
              <a:rPr lang="en-US" dirty="0"/>
              <a:t>Difference = 16us = 2 slots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368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/>
          <p:cNvSpPr/>
          <p:nvPr/>
        </p:nvSpPr>
        <p:spPr>
          <a:xfrm>
            <a:off x="2128757" y="2402887"/>
            <a:ext cx="3654005" cy="3654405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 for EIFS-too-Long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695579" y="2402887"/>
            <a:ext cx="3654005" cy="3654405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3610403" y="3317803"/>
            <a:ext cx="1824356" cy="1824573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 flipH="1">
            <a:off x="2311409" y="419598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2055705" y="3861048"/>
            <a:ext cx="644087" cy="35551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alibri"/>
                <a:cs typeface="Calibri"/>
              </a:rPr>
              <a:t>STA1</a:t>
            </a:r>
          </a:p>
        </p:txBody>
      </p:sp>
      <p:cxnSp>
        <p:nvCxnSpPr>
          <p:cNvPr id="26" name="Straight Connector 25"/>
          <p:cNvCxnSpPr/>
          <p:nvPr/>
        </p:nvCxnSpPr>
        <p:spPr bwMode="auto">
          <a:xfrm flipH="1">
            <a:off x="2447764" y="4221088"/>
            <a:ext cx="144545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none" w="sm" len="sm"/>
          </a:ln>
          <a:effectLst/>
        </p:spPr>
      </p:cxnSp>
      <p:sp>
        <p:nvSpPr>
          <p:cNvPr id="28" name="Rectangle 27"/>
          <p:cNvSpPr/>
          <p:nvPr/>
        </p:nvSpPr>
        <p:spPr>
          <a:xfrm>
            <a:off x="2843808" y="4141398"/>
            <a:ext cx="644087" cy="35551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Calibri"/>
                <a:cs typeface="Calibri"/>
              </a:rPr>
              <a:t>UDP</a:t>
            </a:r>
          </a:p>
        </p:txBody>
      </p:sp>
      <p:sp>
        <p:nvSpPr>
          <p:cNvPr id="27" name="Oval 26"/>
          <p:cNvSpPr/>
          <p:nvPr/>
        </p:nvSpPr>
        <p:spPr>
          <a:xfrm flipH="1">
            <a:off x="3923658" y="419598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 flipH="1">
            <a:off x="4502415" y="419598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651250" y="4153609"/>
            <a:ext cx="1152892" cy="35551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Calibri"/>
                <a:cs typeface="Calibri"/>
              </a:rPr>
              <a:t>UDP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221869" y="3861048"/>
            <a:ext cx="602159" cy="35551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alibri"/>
                <a:cs typeface="Calibri"/>
              </a:rPr>
              <a:t>STA2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675885" y="3861048"/>
            <a:ext cx="528619" cy="35551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alibri"/>
                <a:cs typeface="Calibri"/>
              </a:rPr>
              <a:t>AP</a:t>
            </a:r>
          </a:p>
        </p:txBody>
      </p:sp>
      <p:cxnSp>
        <p:nvCxnSpPr>
          <p:cNvPr id="20" name="Straight Connector 19"/>
          <p:cNvCxnSpPr/>
          <p:nvPr/>
        </p:nvCxnSpPr>
        <p:spPr bwMode="auto">
          <a:xfrm flipH="1">
            <a:off x="4006261" y="4221088"/>
            <a:ext cx="46805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none" w="sm" len="sm"/>
          </a:ln>
          <a:effectLst/>
        </p:spPr>
      </p:cxnSp>
      <p:sp>
        <p:nvSpPr>
          <p:cNvPr id="16" name="Rectangle 15"/>
          <p:cNvSpPr/>
          <p:nvPr/>
        </p:nvSpPr>
        <p:spPr>
          <a:xfrm>
            <a:off x="35496" y="2564904"/>
            <a:ext cx="2196244" cy="129614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alibri"/>
                <a:cs typeface="Calibri"/>
              </a:rPr>
              <a:t>STA1 is hidden from ACKs sent by STA2, but not for the Data PPDUs sent by the AP. EIFS by STA1 can be too long in this case.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>
            <a:off x="1709486" y="3882572"/>
            <a:ext cx="540060" cy="32403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  <a:effectLst/>
        </p:spPr>
      </p:cxnSp>
      <p:sp>
        <p:nvSpPr>
          <p:cNvPr id="19" name="Rectangle 18"/>
          <p:cNvSpPr/>
          <p:nvPr/>
        </p:nvSpPr>
        <p:spPr>
          <a:xfrm>
            <a:off x="4968044" y="1501624"/>
            <a:ext cx="2232248" cy="5232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alibri"/>
                <a:cs typeface="Calibri"/>
              </a:rPr>
              <a:t>L-SIG range of the Ack from STA2 to the AP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 flipH="1">
            <a:off x="5436096" y="2024844"/>
            <a:ext cx="396044" cy="6120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192138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762000"/>
            <a:ext cx="7112000" cy="5334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Title 8"/>
          <p:cNvSpPr txBox="1">
            <a:spLocks/>
          </p:cNvSpPr>
          <p:nvPr/>
        </p:nvSpPr>
        <p:spPr>
          <a:xfrm>
            <a:off x="457200" y="694781"/>
            <a:ext cx="8229600" cy="609983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/>
                <a:ea typeface="+mj-ea"/>
                <a:cs typeface="Calibri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400" dirty="0"/>
              <a:t>EIFS-too-Long - Best Effort Traffic (2.4 GHz)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57524" y="5157192"/>
            <a:ext cx="558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STA1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52975" y="1196752"/>
            <a:ext cx="558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STA2</a:t>
            </a:r>
            <a:endParaRPr lang="en-US" sz="12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2735796" y="1916832"/>
            <a:ext cx="1236411" cy="276999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Capture Effect</a:t>
            </a:r>
            <a:endParaRPr lang="en-US" sz="1200" b="1" dirty="0" smtClean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24029" y="2422629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Channel access becomes fair when EIFS at STA1 adapted to the expected ACK time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4470102" y="5727509"/>
            <a:ext cx="4648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Time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1056505" y="3184438"/>
            <a:ext cx="597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%</a:t>
            </a:r>
          </a:p>
          <a:p>
            <a:pPr algn="ctr"/>
            <a:r>
              <a:rPr lang="en-US" sz="1000" dirty="0" smtClean="0"/>
              <a:t>TXOPs</a:t>
            </a:r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2123728" y="2888940"/>
            <a:ext cx="23402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 capture effect occurs because EIFS at STA1 is always longer than the OFDM ACK + backoff at STA2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654345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762000"/>
            <a:ext cx="7112000" cy="5334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457200" y="694781"/>
            <a:ext cx="8229600" cy="609983"/>
          </a:xfrm>
          <a:prstGeom prst="rect">
            <a:avLst/>
          </a:prstGeom>
        </p:spPr>
        <p:txBody>
          <a:bodyPr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/>
                <a:ea typeface="+mj-ea"/>
                <a:cs typeface="Calibri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400" dirty="0" smtClean="0"/>
              <a:t>EIFS-too-Long - Best Effort Traffic (5 GHz)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041776" y="4077072"/>
            <a:ext cx="558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STA1</a:t>
            </a:r>
            <a:endParaRPr lang="en-US" sz="1200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3038786" y="2323909"/>
            <a:ext cx="558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STA2</a:t>
            </a:r>
            <a:endParaRPr lang="en-US" sz="12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4470102" y="5727509"/>
            <a:ext cx="4648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Time</a:t>
            </a:r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1056505" y="3184438"/>
            <a:ext cx="597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%</a:t>
            </a:r>
          </a:p>
          <a:p>
            <a:pPr algn="ctr"/>
            <a:r>
              <a:rPr lang="en-US" sz="1000" dirty="0" smtClean="0"/>
              <a:t>TXOPs</a:t>
            </a:r>
            <a:endParaRPr lang="en-US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2339752" y="2922039"/>
            <a:ext cx="19802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Channel access is unfair because EIFS at STA1 is longer than SIFS+ACK+DIFS at STA2</a:t>
            </a:r>
            <a:endParaRPr lang="en-US" sz="12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824029" y="2422629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Channel access becomes fair when EIFS at STA1 adapted to the expected ACK time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11860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762000"/>
            <a:ext cx="7112000" cy="5334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Title 8"/>
          <p:cNvSpPr txBox="1">
            <a:spLocks/>
          </p:cNvSpPr>
          <p:nvPr/>
        </p:nvSpPr>
        <p:spPr>
          <a:xfrm>
            <a:off x="457200" y="694781"/>
            <a:ext cx="8229600" cy="609983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/>
                <a:ea typeface="+mj-ea"/>
                <a:cs typeface="Calibri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400" dirty="0"/>
              <a:t>EIFS-too-Long - Video Traffic (5 GHz)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57524" y="5013176"/>
            <a:ext cx="558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STA1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52975" y="1423809"/>
            <a:ext cx="5581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STA2</a:t>
            </a:r>
            <a:endParaRPr lang="en-US" sz="12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470102" y="5727509"/>
            <a:ext cx="4648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Time</a:t>
            </a:r>
            <a:endParaRPr 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1056505" y="3184438"/>
            <a:ext cx="597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%</a:t>
            </a:r>
          </a:p>
          <a:p>
            <a:pPr algn="ctr"/>
            <a:r>
              <a:rPr lang="en-US" sz="1000" dirty="0" smtClean="0"/>
              <a:t>TXOPs</a:t>
            </a:r>
            <a:endParaRPr lang="en-US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2339752" y="2922039"/>
            <a:ext cx="19802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Channel access is unfair because EIFS at STA1 is longer than SIFS+ACK+DIFS at STA2</a:t>
            </a:r>
            <a:endParaRPr lang="en-US" sz="1200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4824029" y="2422629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Channel access becomes fair when EIFS at STA1 adapted to the expected ACK time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10061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CID 287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This contribution is related to Revmc pre-ballot CID 287</a:t>
            </a:r>
          </a:p>
          <a:p>
            <a:pPr lvl="1"/>
            <a:r>
              <a:rPr lang="en-US"/>
              <a:t>11-12-1082-11-000-revmc-pre-ballot-comments.xls</a:t>
            </a:r>
          </a:p>
          <a:p>
            <a:pPr lvl="1"/>
            <a:r>
              <a:rPr lang="en-US"/>
              <a:t>CID 287:</a:t>
            </a:r>
          </a:p>
          <a:p>
            <a:pPr lvl="2"/>
            <a:r>
              <a:rPr lang="en-US"/>
              <a:t>“EIFS is intended to protect a hidden ACK, but it may also get started after an ACK that is sent at a higher PHY rate than its PLCP header. This may cause unwanted deferral after a TXOP, resulting in major channel access unfairness and in some cases even a capture effect. A similar issue may occur at hidden nodes that do EIFS for a hidden ACK that is shorter than what is assumed in the EIFS.”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2804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 for EIFS-too-Long Issue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Dynamic EIFS</a:t>
            </a:r>
          </a:p>
          <a:p>
            <a:pPr lvl="1"/>
            <a:r>
              <a:rPr lang="en-US" dirty="0"/>
              <a:t>EIFS is based on a predicted duration of the expected response frame</a:t>
            </a:r>
          </a:p>
          <a:p>
            <a:pPr lvl="2"/>
            <a:r>
              <a:rPr lang="en-US" dirty="0"/>
              <a:t>the response rate/MCS is determined using the PHY mandatory MCSs (see tables on next slide)</a:t>
            </a:r>
          </a:p>
          <a:p>
            <a:pPr lvl="2"/>
            <a:r>
              <a:rPr lang="en-US" dirty="0"/>
              <a:t>assume Block Ack for VHT packets and for HT packets with Aggregation = 1</a:t>
            </a:r>
          </a:p>
          <a:p>
            <a:pPr lvl="2"/>
            <a:r>
              <a:rPr lang="en-US" dirty="0"/>
              <a:t>otherwise, assume an ACK</a:t>
            </a:r>
          </a:p>
          <a:p>
            <a:pPr lvl="3"/>
            <a:r>
              <a:rPr lang="en-US" dirty="0"/>
              <a:t>VHT single MPDU is undetectable in the PLCP, in which case the EIFS will be too long (which is probably acceptable)</a:t>
            </a:r>
          </a:p>
          <a:p>
            <a:r>
              <a:rPr lang="en-US" dirty="0"/>
              <a:t>The dynamic EIFS values should be minimum values, so that the existing (static) EIFS implementations are also still compliant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671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 for EIFS-too-Long Issue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dynamic EIFS tables based on the received PPDU’s Rate/MCS and expected response frame (BA or ACK)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571924"/>
              </p:ext>
            </p:extLst>
          </p:nvPr>
        </p:nvGraphicFramePr>
        <p:xfrm>
          <a:off x="2131616" y="3129456"/>
          <a:ext cx="4724400" cy="1148080"/>
        </p:xfrm>
        <a:graphic>
          <a:graphicData uri="http://schemas.openxmlformats.org/drawingml/2006/table">
            <a:tbl>
              <a:tblPr/>
              <a:tblGrid>
                <a:gridCol w="825500"/>
                <a:gridCol w="1028700"/>
                <a:gridCol w="825500"/>
                <a:gridCol w="1219200"/>
                <a:gridCol w="825500"/>
              </a:tblGrid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DSSS / HR-DSSS (always ACK)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Rate of received frame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Response</a:t>
                      </a:r>
                    </a:p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Rate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ACK</a:t>
                      </a:r>
                    </a:p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Tx Time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Dynamic EIFS</a:t>
                      </a:r>
                    </a:p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(for ACK)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EIFS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Mbps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Mbps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304 us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342 us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342 us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≥ 2 Mbps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Mbps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 us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 us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342 us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401483"/>
              </p:ext>
            </p:extLst>
          </p:nvPr>
        </p:nvGraphicFramePr>
        <p:xfrm>
          <a:off x="1115616" y="4677628"/>
          <a:ext cx="6756400" cy="1343660"/>
        </p:xfrm>
        <a:graphic>
          <a:graphicData uri="http://schemas.openxmlformats.org/drawingml/2006/table">
            <a:tbl>
              <a:tblPr/>
              <a:tblGrid>
                <a:gridCol w="825500"/>
                <a:gridCol w="1066800"/>
                <a:gridCol w="800100"/>
                <a:gridCol w="1181100"/>
                <a:gridCol w="876300"/>
                <a:gridCol w="1181100"/>
                <a:gridCol w="825500"/>
              </a:tblGrid>
              <a:tr h="19050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OFDM / ERP-OFDM / HT / VHT (BA or ACK)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Modulation of received frame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Response </a:t>
                      </a:r>
                    </a:p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Rate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</a:t>
                      </a:r>
                    </a:p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Tx Time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Dynamic EIFS</a:t>
                      </a:r>
                    </a:p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 BA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ACK</a:t>
                      </a:r>
                    </a:p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Tx Time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Dynamic EIFS</a:t>
                      </a:r>
                    </a:p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 ACK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EIFS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BPSK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Mbps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 us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 us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 us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 us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 us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QPSK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 Mbps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 us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 us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 us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 us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 us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≥16-QAM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 Mbps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 us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 us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 us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 us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 us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8230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There are two design issues with EIFS</a:t>
            </a:r>
          </a:p>
          <a:p>
            <a:pPr lvl="1"/>
            <a:r>
              <a:rPr lang="en-US"/>
              <a:t>EIFS may get started after an Ack frame</a:t>
            </a:r>
          </a:p>
          <a:p>
            <a:pPr lvl="1"/>
            <a:r>
              <a:rPr lang="en-US"/>
              <a:t>EIFS may be (much) longer than a hidden Ack</a:t>
            </a:r>
          </a:p>
          <a:p>
            <a:pPr lvl="1"/>
            <a:endParaRPr lang="en-US"/>
          </a:p>
          <a:p>
            <a:r>
              <a:rPr lang="en-US"/>
              <a:t>Proposed solutions</a:t>
            </a:r>
          </a:p>
          <a:p>
            <a:pPr lvl="1"/>
            <a:r>
              <a:rPr lang="en-US"/>
              <a:t>allow EIFS=DIFS for 14 or 32 Byte packets</a:t>
            </a:r>
          </a:p>
          <a:p>
            <a:pPr lvl="1"/>
            <a:r>
              <a:rPr lang="en-US"/>
              <a:t>allow EIFS to be based on the PPDU’s Rate/MCS</a:t>
            </a:r>
          </a:p>
          <a:p>
            <a:pPr lvl="1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16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There are two design issues with EIFS</a:t>
            </a:r>
          </a:p>
          <a:p>
            <a:pPr lvl="1"/>
            <a:r>
              <a:rPr lang="en-US"/>
              <a:t>EIFS can be started after an Ack frame</a:t>
            </a:r>
          </a:p>
          <a:p>
            <a:pPr lvl="1"/>
            <a:r>
              <a:rPr lang="en-US"/>
              <a:t>EIFS can be (much) longer than a hidden Ack</a:t>
            </a:r>
          </a:p>
          <a:p>
            <a:endParaRPr lang="en-US"/>
          </a:p>
          <a:p>
            <a:r>
              <a:rPr lang="en-US"/>
              <a:t>The proposed resolution is as follows:</a:t>
            </a:r>
          </a:p>
          <a:p>
            <a:pPr lvl="1"/>
            <a:r>
              <a:rPr lang="en-US"/>
              <a:t>allow EIFS=DIFS for PPDUs that look like an ACK</a:t>
            </a:r>
          </a:p>
          <a:p>
            <a:pPr lvl="1"/>
            <a:r>
              <a:rPr lang="en-US"/>
              <a:t>allow EIFS to be based on the PPDU’s Rate/MCS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440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 of EIFS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EIFS is defined as aSIFSTime + DIFS + ACKTxTime</a:t>
            </a:r>
          </a:p>
          <a:p>
            <a:pPr lvl="1"/>
            <a:r>
              <a:rPr lang="en-US"/>
              <a:t>EIFS = SIFS+ACK+DIFS</a:t>
            </a:r>
          </a:p>
          <a:p>
            <a:endParaRPr lang="en-US" dirty="0"/>
          </a:p>
          <a:p>
            <a:r>
              <a:rPr lang="en-US" dirty="0"/>
              <a:t>2.4 GHz</a:t>
            </a:r>
          </a:p>
          <a:p>
            <a:pPr lvl="1"/>
            <a:r>
              <a:rPr lang="en-US" dirty="0"/>
              <a:t>EIFS = 10+304+10+2*9 = 342 us</a:t>
            </a:r>
          </a:p>
          <a:p>
            <a:endParaRPr lang="en-US" dirty="0"/>
          </a:p>
          <a:p>
            <a:r>
              <a:rPr lang="en-US" dirty="0"/>
              <a:t>5 GHz</a:t>
            </a:r>
          </a:p>
          <a:p>
            <a:pPr lvl="1"/>
            <a:r>
              <a:rPr lang="en-US" dirty="0"/>
              <a:t>EIFS = 16+44+16+2*9 = 94 us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713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/>
                <a:cs typeface="Calibri"/>
              </a:rPr>
              <a:t>EIFS-after-Ack Issue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EIFS is intended to avoid that STAs interfere with an ACK from a hidden STA, by deferring for EIFS when a valid packet is detected but a Duration field could not be decoded (i.e. the FCS fails)</a:t>
            </a:r>
          </a:p>
          <a:p>
            <a:r>
              <a:rPr lang="en-US" dirty="0"/>
              <a:t>However, EIFS may also get started after ACK frames, when the MPDU MCS is higher than the L-SIG MCS</a:t>
            </a:r>
          </a:p>
          <a:p>
            <a:pPr lvl="1"/>
            <a:r>
              <a:rPr lang="en-US" dirty="0"/>
              <a:t>an ACK MPDU at 24 Mbps can only be received correctly at about half the distance of its L-SIG</a:t>
            </a:r>
          </a:p>
          <a:p>
            <a:r>
              <a:rPr lang="en-US" dirty="0"/>
              <a:t>EIFS deferral after a TXOP causes major unfairness between contending devices, and in some cases even a capture effect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472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EIFS-after-Ack Issue (2)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695579" y="2402887"/>
            <a:ext cx="3654005" cy="3654405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610403" y="3317803"/>
            <a:ext cx="1824356" cy="182457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 flipH="1">
            <a:off x="5436096" y="2024844"/>
            <a:ext cx="396044" cy="6120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flipH="1">
            <a:off x="5436096" y="3753036"/>
            <a:ext cx="1044116" cy="2520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H="1">
            <a:off x="5724128" y="2852936"/>
            <a:ext cx="720080" cy="54006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  <a:effectLst/>
        </p:spPr>
      </p:cxnSp>
      <p:sp>
        <p:nvSpPr>
          <p:cNvPr id="30" name="Rectangle 29"/>
          <p:cNvSpPr/>
          <p:nvPr/>
        </p:nvSpPr>
        <p:spPr>
          <a:xfrm>
            <a:off x="6349841" y="3536721"/>
            <a:ext cx="2038583" cy="30777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alibri"/>
                <a:cs typeface="Calibri"/>
              </a:rPr>
              <a:t>MPDU range of the Ack</a:t>
            </a:r>
          </a:p>
        </p:txBody>
      </p:sp>
      <p:sp>
        <p:nvSpPr>
          <p:cNvPr id="33" name="Oval 32"/>
          <p:cNvSpPr/>
          <p:nvPr/>
        </p:nvSpPr>
        <p:spPr>
          <a:xfrm flipH="1">
            <a:off x="4499722" y="419598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 flipH="1">
            <a:off x="5078479" y="419598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 bwMode="auto">
          <a:xfrm flipH="1">
            <a:off x="4571999" y="4218841"/>
            <a:ext cx="46805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arrow" w="sm" len="sm"/>
            <a:tailEnd type="none" w="sm" len="sm"/>
          </a:ln>
          <a:effectLst/>
        </p:spPr>
      </p:cxnSp>
      <p:sp>
        <p:nvSpPr>
          <p:cNvPr id="39" name="Rectangle 38"/>
          <p:cNvSpPr/>
          <p:nvPr/>
        </p:nvSpPr>
        <p:spPr>
          <a:xfrm>
            <a:off x="4211196" y="4153609"/>
            <a:ext cx="1152892" cy="35551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alibri"/>
                <a:cs typeface="Calibri"/>
              </a:rPr>
              <a:t>Ack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797933" y="3861048"/>
            <a:ext cx="602159" cy="35551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alibri"/>
                <a:cs typeface="Calibri"/>
              </a:rPr>
              <a:t>STA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251949" y="3861048"/>
            <a:ext cx="528619" cy="35551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alibri"/>
                <a:cs typeface="Calibri"/>
              </a:rPr>
              <a:t>AP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760132" y="2473732"/>
            <a:ext cx="2556284" cy="5232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alibri"/>
                <a:cs typeface="Calibri"/>
              </a:rPr>
              <a:t>Area where the EIFS-after-Ack issue occurs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968044" y="1520788"/>
            <a:ext cx="2232248" cy="5232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alibri"/>
                <a:cs typeface="Calibri"/>
              </a:rPr>
              <a:t>L-SIG range of the Ack from the AP to STA2</a:t>
            </a:r>
          </a:p>
        </p:txBody>
      </p:sp>
    </p:spTree>
    <p:extLst>
      <p:ext uri="{BB962C8B-B14F-4D97-AF65-F5344CB8AC3E}">
        <p14:creationId xmlns:p14="http://schemas.microsoft.com/office/powerpoint/2010/main" val="3879052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EIFS-after-Ack Issue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Assuming channel D and certain path loss conditions, an ACK MPDU at 24 Mbps can only be received correctly at about half the distance of its L-SIG</a:t>
            </a:r>
          </a:p>
          <a:p>
            <a:pPr lvl="1"/>
            <a:r>
              <a:rPr lang="en-US" dirty="0"/>
              <a:t>this means that EIFS is started in 90% of the region where the L-SIG of the ACK is received, assuming spherical range</a:t>
            </a:r>
          </a:p>
          <a:p>
            <a:endParaRPr lang="en-US" dirty="0"/>
          </a:p>
          <a:p>
            <a:r>
              <a:rPr lang="en-US" dirty="0"/>
              <a:t>For higher attenuation, for instance through walls, the EIFS-after-ACK issue starts much closer to the device sending the ACK</a:t>
            </a:r>
          </a:p>
          <a:p>
            <a:pPr lvl="1"/>
            <a:r>
              <a:rPr lang="en-US" dirty="0"/>
              <a:t>therefore, the issue can be caused by devices in the home network or in a neighboring network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5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EIFS-after-Ack Issue (4)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EIFS duration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2.4 GHz</a:t>
            </a:r>
          </a:p>
          <a:p>
            <a:pPr lvl="2"/>
            <a:r>
              <a:rPr lang="en-US" dirty="0"/>
              <a:t>EIFS = 342 us</a:t>
            </a:r>
          </a:p>
          <a:p>
            <a:pPr lvl="3"/>
            <a:r>
              <a:rPr lang="en-US" dirty="0"/>
              <a:t>in terms of AIFSN: 36 slots</a:t>
            </a:r>
          </a:p>
          <a:p>
            <a:pPr lvl="3"/>
            <a:r>
              <a:rPr lang="en-US" dirty="0"/>
              <a:t>36 slots is extremely long when CWmin is 15 or even 31 slots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5 GHz</a:t>
            </a:r>
          </a:p>
          <a:p>
            <a:pPr lvl="2"/>
            <a:r>
              <a:rPr lang="en-US" dirty="0"/>
              <a:t>EIFS = 94 us</a:t>
            </a:r>
          </a:p>
          <a:p>
            <a:pPr lvl="3"/>
            <a:r>
              <a:rPr lang="en-US" dirty="0"/>
              <a:t>in terms of AIFSN: 9 slots</a:t>
            </a:r>
          </a:p>
          <a:p>
            <a:pPr lvl="3"/>
            <a:r>
              <a:rPr lang="en-US" dirty="0"/>
              <a:t>by comparison, the AIFSN for background traffic is ‘only’ 7 slots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155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 for EIFS-after-ACK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695579" y="2402887"/>
            <a:ext cx="3654005" cy="3654405"/>
          </a:xfrm>
          <a:prstGeom prst="ellipse">
            <a:avLst/>
          </a:prstGeom>
          <a:solidFill>
            <a:srgbClr val="FFCC66"/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3610403" y="3317803"/>
            <a:ext cx="1824356" cy="1824573"/>
          </a:xfrm>
          <a:prstGeom prst="ellipse">
            <a:avLst/>
          </a:prstGeom>
          <a:solidFill>
            <a:srgbClr val="FFFFFF"/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 flipH="1">
            <a:off x="3175505" y="419598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2879812" y="3861048"/>
            <a:ext cx="644087" cy="35551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alibri"/>
                <a:cs typeface="Calibri"/>
              </a:rPr>
              <a:t>STA1</a:t>
            </a:r>
          </a:p>
        </p:txBody>
      </p:sp>
      <p:cxnSp>
        <p:nvCxnSpPr>
          <p:cNvPr id="26" name="Straight Connector 25"/>
          <p:cNvCxnSpPr/>
          <p:nvPr/>
        </p:nvCxnSpPr>
        <p:spPr bwMode="auto">
          <a:xfrm flipH="1">
            <a:off x="3275856" y="4221088"/>
            <a:ext cx="119342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none" w="sm" len="sm"/>
          </a:ln>
          <a:effectLst/>
        </p:spPr>
      </p:cxnSp>
      <p:sp>
        <p:nvSpPr>
          <p:cNvPr id="28" name="Rectangle 27"/>
          <p:cNvSpPr/>
          <p:nvPr/>
        </p:nvSpPr>
        <p:spPr>
          <a:xfrm>
            <a:off x="3567873" y="4141398"/>
            <a:ext cx="644087" cy="35551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Calibri"/>
                <a:cs typeface="Calibri"/>
              </a:rPr>
              <a:t>UDP</a:t>
            </a:r>
          </a:p>
        </p:txBody>
      </p:sp>
      <p:sp>
        <p:nvSpPr>
          <p:cNvPr id="27" name="Oval 26"/>
          <p:cNvSpPr/>
          <p:nvPr/>
        </p:nvSpPr>
        <p:spPr>
          <a:xfrm flipH="1">
            <a:off x="4499722" y="419598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 flipH="1">
            <a:off x="5078479" y="419598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 bwMode="auto">
          <a:xfrm flipH="1">
            <a:off x="4571999" y="4218841"/>
            <a:ext cx="46805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  <a:effectLst/>
        </p:spPr>
      </p:cxnSp>
      <p:sp>
        <p:nvSpPr>
          <p:cNvPr id="31" name="Rectangle 30"/>
          <p:cNvSpPr/>
          <p:nvPr/>
        </p:nvSpPr>
        <p:spPr>
          <a:xfrm>
            <a:off x="4247964" y="4153609"/>
            <a:ext cx="1152892" cy="35551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Calibri"/>
                <a:cs typeface="Calibri"/>
              </a:rPr>
              <a:t>UDP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797933" y="3861048"/>
            <a:ext cx="602159" cy="35551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alibri"/>
                <a:cs typeface="Calibri"/>
              </a:rPr>
              <a:t>STA2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251949" y="3861048"/>
            <a:ext cx="528619" cy="35551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alibri"/>
                <a:cs typeface="Calibri"/>
              </a:rPr>
              <a:t>AP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23528" y="3877888"/>
            <a:ext cx="2304256" cy="5232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alibri"/>
                <a:cs typeface="Calibri"/>
              </a:rPr>
              <a:t>STA1 starts EIFS after ACKs from the AP to STA2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968044" y="1520788"/>
            <a:ext cx="2232248" cy="5232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alibri"/>
                <a:cs typeface="Calibri"/>
              </a:rPr>
              <a:t>L-SIG range of the Ack from the AP to STA2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 flipH="1">
            <a:off x="5436096" y="2024844"/>
            <a:ext cx="396044" cy="6120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>
            <a:off x="5436096" y="3753036"/>
            <a:ext cx="1044116" cy="25202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flipH="1">
            <a:off x="5724128" y="2852936"/>
            <a:ext cx="720080" cy="54006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  <a:effectLst/>
        </p:spPr>
      </p:cxnSp>
      <p:sp>
        <p:nvSpPr>
          <p:cNvPr id="21" name="Rectangle 20"/>
          <p:cNvSpPr/>
          <p:nvPr/>
        </p:nvSpPr>
        <p:spPr>
          <a:xfrm>
            <a:off x="6349841" y="3536721"/>
            <a:ext cx="2038583" cy="30777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alibri"/>
                <a:cs typeface="Calibri"/>
              </a:rPr>
              <a:t>MPDU range of the Ack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760132" y="2473732"/>
            <a:ext cx="2556284" cy="5232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alibri"/>
                <a:cs typeface="Calibri"/>
              </a:rPr>
              <a:t>Area where the EIFS-after-Ack issue occurs</a:t>
            </a:r>
          </a:p>
        </p:txBody>
      </p:sp>
      <p:cxnSp>
        <p:nvCxnSpPr>
          <p:cNvPr id="25" name="Straight Connector 24"/>
          <p:cNvCxnSpPr/>
          <p:nvPr/>
        </p:nvCxnSpPr>
        <p:spPr bwMode="auto">
          <a:xfrm flipH="1">
            <a:off x="2461852" y="4217370"/>
            <a:ext cx="54006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729504406"/>
      </p:ext>
    </p:extLst>
  </p:cSld>
  <p:clrMapOvr>
    <a:masterClrMapping/>
  </p:clrMapOvr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p:Policy xmlns:p="office.server.policy" id="" local="true">
  <p:Name>Document</p:Name>
  <p:Description/>
  <p:Statement/>
  <p:PolicyItems>
    <p:PolicyItem featureId="QualcommTagPolicy" staticId="0x01010001C8FFCFE5539B4F95C9BBFD1E8D37C3" UniqueId="a253d69b-3fef-43a0-a5c4-4d62eb166b7c">
      <p:Name>Qualcomm Tagging Policy</p:Name>
      <p:Description>Qualcomm Custom Policy for Tagging</p:Description>
      <p:CustomData/>
    </p:PolicyItem>
  </p:PolicyItems>
</p:Policy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C8FFCFE5539B4F95C9BBFD1E8D37C3" ma:contentTypeVersion="7" ma:contentTypeDescription="Create a new document." ma:contentTypeScope="" ma:versionID="02819f028e000f5c3ca8451d6cad740b">
  <xsd:schema xmlns:xsd="http://www.w3.org/2001/XMLSchema" xmlns:xs="http://www.w3.org/2001/XMLSchema" xmlns:p="http://schemas.microsoft.com/office/2006/metadata/properties" xmlns:ns1="http://schemas.microsoft.com/sharepoint/v3" xmlns:ns2="aa21d8ab-c51c-4ace-8c54-d3ccf266cfba" targetNamespace="http://schemas.microsoft.com/office/2006/metadata/properties" ma:root="true" ma:fieldsID="20298ac77d39a9d1740f83cbbd3bfd61" ns1:_="" ns2:_="">
    <xsd:import namespace="http://schemas.microsoft.com/sharepoint/v3"/>
    <xsd:import namespace="aa21d8ab-c51c-4ace-8c54-d3ccf266cfba"/>
    <xsd:element name="properties">
      <xsd:complexType>
        <xsd:sequence>
          <xsd:element name="documentManagement">
            <xsd:complexType>
              <xsd:all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8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21d8ab-c51c-4ace-8c54-d3ccf266cfba" elementFormDefault="qualified">
    <xsd:import namespace="http://schemas.microsoft.com/office/2006/documentManagement/types"/>
    <xsd:import namespace="http://schemas.microsoft.com/office/infopath/2007/PartnerControls"/>
    <xsd:element name="QBU" ma:index="9" ma:displayName="Qualcomm Business Unit" ma:default="Corporate" ma:internalName="QBU" ma:readOnly="true">
      <xsd:simpleType>
        <xsd:restriction base="dms:Text"/>
      </xsd:simpleType>
    </xsd:element>
    <xsd:element name="QDEPT" ma:index="10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0D768F-5D61-47B8-AF08-86404C7CA922}">
  <ds:schemaRefs>
    <ds:schemaRef ds:uri="office.server.policy"/>
  </ds:schemaRefs>
</ds:datastoreItem>
</file>

<file path=customXml/itemProps2.xml><?xml version="1.0" encoding="utf-8"?>
<ds:datastoreItem xmlns:ds="http://schemas.openxmlformats.org/officeDocument/2006/customXml" ds:itemID="{ABFD3F03-7024-47F4-B7B1-5F6419EA3B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0849EC-424C-49BC-A5A5-D4D263B7214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57BD1C03-3B4B-42FE-85B5-0F93CE63E0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a21d8ab-c51c-4ace-8c54-d3ccf266cf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45128</TotalTime>
  <Words>1710</Words>
  <Application>Microsoft Macintosh PowerPoint</Application>
  <PresentationFormat>On-screen Show (4:3)</PresentationFormat>
  <Paragraphs>255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Extend Submission Template</vt:lpstr>
      <vt:lpstr>EIFS Issues</vt:lpstr>
      <vt:lpstr>CID 287</vt:lpstr>
      <vt:lpstr>Introduction</vt:lpstr>
      <vt:lpstr>Definition of EIFS</vt:lpstr>
      <vt:lpstr>EIFS-after-Ack Issue (1)</vt:lpstr>
      <vt:lpstr>EIFS-after-Ack Issue (2)</vt:lpstr>
      <vt:lpstr>EIFS-after-Ack Issue (3)</vt:lpstr>
      <vt:lpstr>EIFS-after-Ack Issue (4)</vt:lpstr>
      <vt:lpstr>Simulation Setup for EIFS-after-ACK</vt:lpstr>
      <vt:lpstr>PowerPoint Presentation</vt:lpstr>
      <vt:lpstr>PowerPoint Presentation</vt:lpstr>
      <vt:lpstr>PowerPoint Presentation</vt:lpstr>
      <vt:lpstr>Proposed Solution for EIFS-after-ACK Issue (1)</vt:lpstr>
      <vt:lpstr>Proposed Solution for EIFS-after-ACK Issue (2)</vt:lpstr>
      <vt:lpstr>EIFS-too-Long Issue (1)</vt:lpstr>
      <vt:lpstr>Simulation Setup for EIFS-too-Long</vt:lpstr>
      <vt:lpstr>PowerPoint Presentation</vt:lpstr>
      <vt:lpstr>PowerPoint Presentation</vt:lpstr>
      <vt:lpstr>PowerPoint Presentation</vt:lpstr>
      <vt:lpstr>Proposed Solution for EIFS-too-Long Issue (1)</vt:lpstr>
      <vt:lpstr>Proposed Solution for EIFS-too-Long Issue (2)</vt:lpstr>
      <vt:lpstr>Summary</vt:lpstr>
    </vt:vector>
  </TitlesOfParts>
  <Manager/>
  <Company>Qualcomm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EIFS-after-Ack Issue</dc:title>
  <dc:subject/>
  <dc:creator>Menzo Wentink</dc:creator>
  <cp:keywords/>
  <dc:description/>
  <cp:lastModifiedBy>Menzo Wentink</cp:lastModifiedBy>
  <cp:revision>2329</cp:revision>
  <dcterms:created xsi:type="dcterms:W3CDTF">2008-10-07T17:07:33Z</dcterms:created>
  <dcterms:modified xsi:type="dcterms:W3CDTF">2013-01-15T19:31:09Z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0x01010001C8FFCFE5539B4F95C9BBFD1E8D37C3</vt:lpwstr>
  </property>
  <property fmtid="{D5CDD505-2E9C-101B-9397-08002B2CF9AE}" pid="4" name="_AdHocReviewCycleID">
    <vt:i4>-1566240483</vt:i4>
  </property>
  <property fmtid="{D5CDD505-2E9C-101B-9397-08002B2CF9AE}" pid="5" name="_EmailSubject">
    <vt:lpwstr>Short beacon Presentation</vt:lpwstr>
  </property>
  <property fmtid="{D5CDD505-2E9C-101B-9397-08002B2CF9AE}" pid="6" name="_AuthorEmail">
    <vt:lpwstr>sabraham@qualcomm.com</vt:lpwstr>
  </property>
  <property fmtid="{D5CDD505-2E9C-101B-9397-08002B2CF9AE}" pid="7" name="_AuthorEmailDisplayName">
    <vt:lpwstr>Abraham, Santosh</vt:lpwstr>
  </property>
  <property fmtid="{D5CDD505-2E9C-101B-9397-08002B2CF9AE}" pid="8" name="_PreviousAdHocReviewCycleID">
    <vt:i4>508146781</vt:i4>
  </property>
</Properties>
</file>