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7" r:id="rId3"/>
    <p:sldId id="283" r:id="rId4"/>
    <p:sldId id="285" r:id="rId5"/>
    <p:sldId id="286" r:id="rId6"/>
    <p:sldId id="292" r:id="rId7"/>
    <p:sldId id="288" r:id="rId8"/>
    <p:sldId id="289" r:id="rId9"/>
    <p:sldId id="294" r:id="rId10"/>
    <p:sldId id="295" r:id="rId11"/>
    <p:sldId id="298" r:id="rId12"/>
    <p:sldId id="296" r:id="rId13"/>
    <p:sldId id="297" r:id="rId14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8" autoAdjust="0"/>
  </p:normalViewPr>
  <p:slideViewPr>
    <p:cSldViewPr>
      <p:cViewPr varScale="1">
        <p:scale>
          <a:sx n="67" d="100"/>
          <a:sy n="67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8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82417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6593012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pPr>
              <a:defRPr/>
            </a:pPr>
            <a:fld id="{B8075DCA-29E5-4171-B6C3-065036487B9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pPr>
              <a:defRPr/>
            </a:pPr>
            <a:fld id="{B8075DCA-29E5-4171-B6C3-065036487B9A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pPr>
              <a:defRPr/>
            </a:pPr>
            <a:fld id="{B8075DCA-29E5-4171-B6C3-065036487B9A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95388" y="6475413"/>
            <a:ext cx="28485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802.11-13/0113r0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Huai-Rong Shao, </a:t>
            </a:r>
            <a:r>
              <a:rPr lang="en-CA" dirty="0" smtClean="0"/>
              <a:t>et al</a:t>
            </a:r>
            <a:r>
              <a:rPr lang="en-CA" dirty="0"/>
              <a:t>. (Samsung Electronics)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Applications and Requirements for Next Generation  WLAN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2013-01-15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50442458"/>
              </p:ext>
            </p:extLst>
          </p:nvPr>
        </p:nvGraphicFramePr>
        <p:xfrm>
          <a:off x="503238" y="3154363"/>
          <a:ext cx="9174162" cy="2489238"/>
        </p:xfrm>
        <a:graphic>
          <a:graphicData uri="http://schemas.openxmlformats.org/presentationml/2006/ole">
            <p:oleObj spid="_x0000_s30754" name="Document" r:id="rId4" imgW="9971127" imgH="2668629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Technical Challenges/Requirements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>
          <a:xfrm>
            <a:off x="179512" y="1340768"/>
            <a:ext cx="8712968" cy="475523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Scalability in terms of </a:t>
            </a:r>
          </a:p>
          <a:p>
            <a:pPr lvl="1"/>
            <a:r>
              <a:rPr lang="en-US" sz="1800" dirty="0" smtClean="0"/>
              <a:t>Network size: several devices up to hundreds</a:t>
            </a:r>
          </a:p>
          <a:p>
            <a:pPr lvl="1"/>
            <a:r>
              <a:rPr lang="en-US" sz="1800" dirty="0" smtClean="0"/>
              <a:t>User data rate: up to several hundred </a:t>
            </a:r>
            <a:r>
              <a:rPr lang="en-US" sz="1800" dirty="0" err="1" smtClean="0"/>
              <a:t>Gbps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Transmission latency:  &lt;10ms</a:t>
            </a:r>
          </a:p>
          <a:p>
            <a:pPr lvl="1"/>
            <a:r>
              <a:rPr lang="en-US" sz="1800" dirty="0" smtClean="0"/>
              <a:t>Reliability: No end-to-end error (ideally)</a:t>
            </a:r>
          </a:p>
          <a:p>
            <a:r>
              <a:rPr lang="en-US" sz="2000" dirty="0" smtClean="0"/>
              <a:t>Low power consumption</a:t>
            </a:r>
          </a:p>
          <a:p>
            <a:pPr lvl="1"/>
            <a:r>
              <a:rPr lang="en-US" sz="1800" dirty="0" smtClean="0"/>
              <a:t>Very important for mobile devices</a:t>
            </a:r>
          </a:p>
          <a:p>
            <a:r>
              <a:rPr lang="en-US" sz="2000" dirty="0" err="1" smtClean="0"/>
              <a:t>QoS</a:t>
            </a:r>
            <a:endParaRPr lang="en-US" sz="2000" dirty="0" smtClean="0"/>
          </a:p>
          <a:p>
            <a:pPr lvl="1"/>
            <a:r>
              <a:rPr lang="en-US" sz="1800" dirty="0" smtClean="0"/>
              <a:t>Still the key hurdle for AV applications particularly for end-to-end </a:t>
            </a:r>
            <a:r>
              <a:rPr lang="en-US" sz="1800" dirty="0" err="1" smtClean="0"/>
              <a:t>QoS</a:t>
            </a:r>
            <a:endParaRPr lang="en-US" sz="1800" dirty="0" smtClean="0"/>
          </a:p>
          <a:p>
            <a:r>
              <a:rPr lang="en-US" sz="2000" dirty="0" smtClean="0"/>
              <a:t>Security &amp; privacy</a:t>
            </a:r>
          </a:p>
          <a:p>
            <a:pPr lvl="1"/>
            <a:r>
              <a:rPr lang="en-US" sz="1800" dirty="0" smtClean="0"/>
              <a:t>Protection from virus and hacking while prevent illegal information exchanging</a:t>
            </a:r>
          </a:p>
          <a:p>
            <a:r>
              <a:rPr lang="en-US" sz="2000" dirty="0" smtClean="0"/>
              <a:t>Robustness management</a:t>
            </a:r>
          </a:p>
          <a:p>
            <a:pPr lvl="1"/>
            <a:r>
              <a:rPr lang="en-US" sz="1800" dirty="0" smtClean="0"/>
              <a:t>See next page</a:t>
            </a:r>
          </a:p>
          <a:p>
            <a:pPr lvl="1"/>
            <a:endParaRPr lang="en-US" sz="18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34255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223F9-62A7-4C2B-8817-F20AEA3D5F33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196753"/>
            <a:ext cx="5322152" cy="5661248"/>
          </a:xfrm>
        </p:spPr>
        <p:txBody>
          <a:bodyPr>
            <a:noAutofit/>
          </a:bodyPr>
          <a:lstStyle/>
          <a:p>
            <a:pPr latinLnBrk="0"/>
            <a:r>
              <a:rPr lang="en-US" sz="1800" b="1" dirty="0" smtClean="0"/>
              <a:t>Interference</a:t>
            </a:r>
            <a:r>
              <a:rPr lang="en-US" sz="1800" dirty="0" smtClean="0"/>
              <a:t> becomes more serious</a:t>
            </a:r>
          </a:p>
          <a:p>
            <a:pPr lvl="1" latinLnBrk="0"/>
            <a:r>
              <a:rPr lang="en-US" sz="1600" dirty="0" smtClean="0"/>
              <a:t>Wi-Fi are widely used by mobile and CE devices and more and more interferences are observed</a:t>
            </a:r>
          </a:p>
          <a:p>
            <a:pPr lvl="2"/>
            <a:r>
              <a:rPr lang="en-US" sz="1200" dirty="0" smtClean="0"/>
              <a:t>Most devices such as smart phones can act as APs now </a:t>
            </a:r>
          </a:p>
          <a:p>
            <a:pPr lvl="1" latinLnBrk="0"/>
            <a:r>
              <a:rPr lang="en-US" sz="1600" dirty="0" smtClean="0"/>
              <a:t>Many other types of devices emitting in the unlicensed band dwarf the number of 802.11 devices</a:t>
            </a:r>
          </a:p>
          <a:p>
            <a:pPr lvl="2" latinLnBrk="0"/>
            <a:r>
              <a:rPr lang="en-US" sz="1200" dirty="0" smtClean="0"/>
              <a:t>Microwave ovens, cordless phones, Bluetooth devices, wireless video cameras, outdoor microwave links, wireless game controllers,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devices, fluorescent lights, and so on.</a:t>
            </a:r>
          </a:p>
          <a:p>
            <a:r>
              <a:rPr lang="en-US" sz="1800" dirty="0" smtClean="0"/>
              <a:t>Service interruption caused by network switching</a:t>
            </a:r>
            <a:endParaRPr lang="en-US" sz="1800" dirty="0"/>
          </a:p>
          <a:p>
            <a:pPr lvl="1"/>
            <a:r>
              <a:rPr lang="en-US" sz="1600" dirty="0" smtClean="0"/>
              <a:t>As an example in Hyatt Vancouver, already connected to hotel Wi-Fi and run different applications, and then need to manually switch to “</a:t>
            </a:r>
            <a:r>
              <a:rPr lang="en-US" sz="1600" dirty="0" err="1" smtClean="0"/>
              <a:t>Verilan</a:t>
            </a:r>
            <a:r>
              <a:rPr lang="en-US" sz="1600" dirty="0" smtClean="0"/>
              <a:t>” for 802 meeting attendance sign in </a:t>
            </a:r>
          </a:p>
          <a:p>
            <a:pPr lvl="1"/>
            <a:r>
              <a:rPr lang="en-US" sz="1600" dirty="0" smtClean="0"/>
              <a:t>This kind of network switching may be OK for some applications, but may not OK for time critical applications </a:t>
            </a:r>
          </a:p>
          <a:p>
            <a:pPr lvl="2"/>
            <a:r>
              <a:rPr lang="en-US" sz="1400" dirty="0" smtClean="0"/>
              <a:t>Real-time </a:t>
            </a:r>
            <a:r>
              <a:rPr lang="en-US" sz="1400" dirty="0"/>
              <a:t>video </a:t>
            </a:r>
            <a:r>
              <a:rPr lang="en-US" sz="1400" dirty="0" smtClean="0"/>
              <a:t>streaming, On-line </a:t>
            </a:r>
            <a:r>
              <a:rPr lang="en-US" sz="1400" dirty="0"/>
              <a:t>group </a:t>
            </a:r>
            <a:r>
              <a:rPr lang="en-US" sz="1400" dirty="0" smtClean="0"/>
              <a:t>gaming, Video </a:t>
            </a:r>
            <a:r>
              <a:rPr lang="en-US" sz="1400" dirty="0"/>
              <a:t>chatting and </a:t>
            </a:r>
            <a:r>
              <a:rPr lang="en-US" sz="1400" dirty="0" err="1" smtClean="0"/>
              <a:t>tel</a:t>
            </a:r>
            <a:r>
              <a:rPr lang="en-US" sz="1400" dirty="0" smtClean="0"/>
              <a:t>-conference, etc.</a:t>
            </a:r>
            <a:endParaRPr lang="en-US" sz="1600" dirty="0"/>
          </a:p>
          <a:p>
            <a:endParaRPr lang="en-US" dirty="0" smtClean="0"/>
          </a:p>
        </p:txBody>
      </p:sp>
      <p:pic>
        <p:nvPicPr>
          <p:cNvPr id="12" name="Picture 2" descr="http://www.letemsvetemapplem.eu/wp-content/uploads/2012/01/more-wifi-devices-more-interfere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656" y="1700808"/>
            <a:ext cx="3590304" cy="3672408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0952"/>
          </a:xfrm>
        </p:spPr>
        <p:txBody>
          <a:bodyPr/>
          <a:lstStyle/>
          <a:p>
            <a:r>
              <a:rPr lang="en-US" dirty="0" smtClean="0"/>
              <a:t>Robustness Management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95388" y="6475413"/>
            <a:ext cx="2848537" cy="184666"/>
          </a:xfrm>
        </p:spPr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/>
          <a:p>
            <a:r>
              <a:rPr lang="en-US" dirty="0" smtClean="0"/>
              <a:t>January 2013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8927570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Step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03232" cy="4114800"/>
          </a:xfrm>
        </p:spPr>
        <p:txBody>
          <a:bodyPr/>
          <a:lstStyle/>
          <a:p>
            <a:pPr lvl="0"/>
            <a:r>
              <a:rPr lang="en-US" dirty="0" smtClean="0"/>
              <a:t>Detailed analysis on the requirements from each application and use case.</a:t>
            </a:r>
          </a:p>
          <a:p>
            <a:pPr lvl="0"/>
            <a:r>
              <a:rPr lang="en-US" dirty="0" smtClean="0"/>
              <a:t>Identify the aspects of current 802.11 that need to be improved.</a:t>
            </a:r>
          </a:p>
          <a:p>
            <a:pPr lvl="0"/>
            <a:r>
              <a:rPr lang="en-US" dirty="0" smtClean="0"/>
              <a:t>Discuss with interested parties and identify marketing and technical issues of next generation WLANs.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33860" y="6475413"/>
            <a:ext cx="2810065" cy="184666"/>
          </a:xfrm>
        </p:spPr>
        <p:txBody>
          <a:bodyPr/>
          <a:lstStyle/>
          <a:p>
            <a:r>
              <a:rPr lang="en-CA" dirty="0" smtClean="0"/>
              <a:t>Huai-Rong Shao, et.al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084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730624"/>
            <a:ext cx="4246240" cy="1003176"/>
          </a:xfrm>
        </p:spPr>
        <p:txBody>
          <a:bodyPr/>
          <a:lstStyle/>
          <a:p>
            <a:pPr marL="0" indent="0">
              <a:buNone/>
            </a:pPr>
            <a:r>
              <a:rPr lang="en-US" sz="6600" b="0" i="1" dirty="0" smtClean="0"/>
              <a:t>Thank you!</a:t>
            </a:r>
            <a:endParaRPr lang="en-US" sz="66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3754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past few 802.11 WNG meetings, several topics were proposed for next generation WLAN</a:t>
            </a:r>
          </a:p>
          <a:p>
            <a:pPr lvl="1"/>
            <a:r>
              <a:rPr lang="en-US" dirty="0" smtClean="0"/>
              <a:t>Carrier-operated Wi-Fi</a:t>
            </a:r>
          </a:p>
          <a:p>
            <a:pPr lvl="1"/>
            <a:r>
              <a:rPr lang="en-US" dirty="0" smtClean="0"/>
              <a:t>6-10 GHz Wi-Fi, etc.</a:t>
            </a:r>
          </a:p>
          <a:p>
            <a:r>
              <a:rPr lang="en-US" dirty="0" smtClean="0"/>
              <a:t>In this presentation, we share our views on some applications and requirements for next generation WLAN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 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8342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 smtClean="0"/>
              <a:t>Trend: Wireless Connectivity for “Cloud”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772816"/>
            <a:ext cx="4864427" cy="4536504"/>
          </a:xfrm>
        </p:spPr>
        <p:txBody>
          <a:bodyPr/>
          <a:lstStyle/>
          <a:p>
            <a:r>
              <a:rPr lang="en-US" dirty="0" smtClean="0"/>
              <a:t>Currently, various applications  and systems are under Cloud umbrella</a:t>
            </a:r>
          </a:p>
          <a:p>
            <a:r>
              <a:rPr lang="en-US" dirty="0" smtClean="0"/>
              <a:t>Wi-Fi is one essential local connectivity solution for </a:t>
            </a:r>
            <a:r>
              <a:rPr lang="en-US" dirty="0"/>
              <a:t>devices to access cloud </a:t>
            </a:r>
            <a:r>
              <a:rPr lang="en-US" dirty="0" smtClean="0"/>
              <a:t>resources</a:t>
            </a:r>
          </a:p>
          <a:p>
            <a:r>
              <a:rPr lang="en-US" dirty="0" smtClean="0"/>
              <a:t>Cloud computing assumes low layer communications always reliable and available</a:t>
            </a:r>
          </a:p>
          <a:p>
            <a:r>
              <a:rPr lang="en-US" dirty="0" smtClean="0"/>
              <a:t>However, it may not be true for today’s WLAN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grpSp>
        <p:nvGrpSpPr>
          <p:cNvPr id="9" name="Group 8"/>
          <p:cNvGrpSpPr/>
          <p:nvPr/>
        </p:nvGrpSpPr>
        <p:grpSpPr>
          <a:xfrm>
            <a:off x="5172456" y="1988840"/>
            <a:ext cx="3742944" cy="3176016"/>
            <a:chOff x="5115947" y="1988840"/>
            <a:chExt cx="3742944" cy="3176016"/>
          </a:xfrm>
        </p:grpSpPr>
        <p:pic>
          <p:nvPicPr>
            <p:cNvPr id="7" name="Picture 6" descr="PictureG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15947" y="1988840"/>
              <a:ext cx="3742944" cy="317601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627379" y="3576848"/>
              <a:ext cx="608917" cy="276999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Cloud</a:t>
              </a:r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92505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Traffic Type: Mobile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1512168"/>
          </a:xfrm>
        </p:spPr>
        <p:txBody>
          <a:bodyPr/>
          <a:lstStyle/>
          <a:p>
            <a:r>
              <a:rPr lang="en-US" dirty="0"/>
              <a:t>The Cisco® Visual Networking Index (VNI) Global Mobile Data Traffic Forecast Update showed </a:t>
            </a:r>
            <a:r>
              <a:rPr lang="en-US" dirty="0" smtClean="0"/>
              <a:t>that</a:t>
            </a:r>
          </a:p>
          <a:p>
            <a:pPr lvl="1"/>
            <a:r>
              <a:rPr lang="en-US" dirty="0" smtClean="0"/>
              <a:t>&gt;50% for </a:t>
            </a:r>
            <a:r>
              <a:rPr lang="en-US" dirty="0"/>
              <a:t>the first time in </a:t>
            </a:r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Forecasted &gt;70% by </a:t>
            </a:r>
            <a:r>
              <a:rPr lang="en-US" dirty="0"/>
              <a:t>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pic>
        <p:nvPicPr>
          <p:cNvPr id="7" name="wp3000007" descr="http://www.cisco.com/en/US/solutions/collateral/ns341/ns525/ns537/ns705/ns827/images/white_paper_c11-520862-0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140968"/>
            <a:ext cx="54006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220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Mobile Video: Wi-Fi </a:t>
            </a:r>
            <a:r>
              <a:rPr lang="en-US" dirty="0" err="1" smtClean="0"/>
              <a:t>vs</a:t>
            </a:r>
            <a:r>
              <a:rPr lang="en-US" dirty="0" smtClean="0"/>
              <a:t> Cellular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24936" cy="1584176"/>
          </a:xfrm>
        </p:spPr>
        <p:txBody>
          <a:bodyPr/>
          <a:lstStyle/>
          <a:p>
            <a:r>
              <a:rPr lang="en-US" dirty="0"/>
              <a:t>Gartner Group </a:t>
            </a:r>
            <a:r>
              <a:rPr lang="en-US" dirty="0" smtClean="0"/>
              <a:t>projected in the </a:t>
            </a:r>
            <a:r>
              <a:rPr lang="en-US" dirty="0"/>
              <a:t>report of “Market Trends: Worldwide, the State of Mobile Video, 2012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70% of mobile video users will use only Wi-Fi to view mobile </a:t>
            </a:r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remainder of the market relying on a mix of cellular and Wi-Fi networks to gain </a:t>
            </a:r>
            <a:r>
              <a:rPr lang="en-US" dirty="0" smtClean="0"/>
              <a:t>access.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140968"/>
            <a:ext cx="532859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3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 smtClean="0"/>
              <a:t>Uplink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424936" cy="2491494"/>
          </a:xfrm>
        </p:spPr>
        <p:txBody>
          <a:bodyPr/>
          <a:lstStyle/>
          <a:p>
            <a:r>
              <a:rPr lang="en-US" dirty="0" smtClean="0"/>
              <a:t>At present, video streaming is predominately downlink</a:t>
            </a:r>
          </a:p>
          <a:p>
            <a:r>
              <a:rPr lang="en-US" dirty="0" smtClean="0"/>
              <a:t>In the future, it is possible more and more video will be real-time streamed or uploaded through uplink</a:t>
            </a:r>
          </a:p>
          <a:p>
            <a:pPr lvl="1"/>
            <a:r>
              <a:rPr lang="en-US" dirty="0" smtClean="0"/>
              <a:t>e.g., Whatever you see will be recorded and streamed/uploaded through a video camera mounted on your head</a:t>
            </a:r>
          </a:p>
          <a:p>
            <a:pPr lvl="2"/>
            <a:r>
              <a:rPr lang="en-US" dirty="0" smtClean="0"/>
              <a:t>Both indoor and outdoor </a:t>
            </a:r>
          </a:p>
          <a:p>
            <a:pPr lvl="1"/>
            <a:r>
              <a:rPr lang="en-US" dirty="0" smtClean="0"/>
              <a:t>Further, extra videos may be added with what you do automatically</a:t>
            </a:r>
          </a:p>
          <a:p>
            <a:pPr lvl="2"/>
            <a:r>
              <a:rPr lang="en-US" dirty="0" smtClean="0"/>
              <a:t>When you look at something in a store, the video introductions can be streamed/uploaded together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7" name="AutoShape 2" descr="data:image/jpeg;base64,/9j/4AAQSkZJRgABAQAAAQABAAD/2wCEAAkGBhQQDw8QEBQQDw8PEBQQEBANEBAUEBAVFxAVFRYQFBUXHSYeFxkjGRQVHy8gIycpLCwsFh8xNTAqNSYrLCkBCQoKDgwOGg8PGikdHCQsLSkpKSksLC0pLCwqLCksLCkpKSwpKSkpLCkpKS0sKSkpLCksLCwpLCkpLCksKSwsKf/AABEIALcBFAMBIgACEQEDEQH/xAAcAAACAgMBAQAAAAAAAAAAAAAAAQIGBAUHAwj/xABDEAABBAADBAgCCAMHAwUAAAABAAIDEQQSIQUGMUEHEyJRYXGBkTKhFCNCUpKxwdEzYnIkQ1OCorLw0vHyCBUWNML/xAAaAQEBAQEBAQEAAAAAAAAAAAAAAQIDBAUG/8QAKREBAQACAgIBAwIHAQAAAAAAAAECERIhAzEEE0FRBXEiMjNCYZHwFP/aAAwDAQACEQMRAD8At4CaAgqATpJNAUnSSkgSaVKSAQhRKCSKUQVK1QAKQUUwoJIQhQCEIQFIQlkLi1oNWdSOQAv86HqrrYaZC9Tg3cpCf6qd/uteOHwMkVZKDR9hrpBHwr4GuDeAHKtFeGX4Z5QJLA21t1uFydbG98kzssccLyXvIGtBwNDh781PZW2I8TEJWiWMFxYWva0ua4fZOo11B4c1O59l3GaEUvSNgdoHC+5zXj9KU/op5ZT5PZftdqbisYDVTTmYWfEC3+rRRtUCSaSoCoqRSKioBSpRCkqhhiFMOQjjyrFDkEpUpgKOoAUkgmihNJNAJoQgEqUkkCTRSEDTQAnSBWmlSkiEhNCKSTJ6eW1xYTm5CnN08zm+Sa08WKecXimn+HGyJrRXNwzON8+C3h7YzvTetkOW16Plymtf+D91r2zdho73H9ktq4sjO4CyBo2+NuPd5jgu7iwt5ITO6J8c30eaEOqU5cgY6i7OSRQtgqrJN0CtVhMbBHHDG1j8WIpTOZ2w4hjHy0QTma4DLRoAN5DxWFgNoDFEumpsbetnLCOwGNdla5/NwAb8PMgDhodZi9/ZDIckTerB7JOjyAdCadoTXDUclnq+17dO2RtiOYB0fZJJ+rcQ6yBrkdQJcB9ggOrUWtrJIXNIoG26G7HDQ8FzWDHCbDMnj7MttEo7WpDjUlfeab140D3AK3YDagkja9pNED4uN0CePnfqnGFVzpAny9TC2r6vO/TiS/K0fhjr/Me9WYN4eCpW9D+t2gxnHtwR+HBtj3cfmruVwvuvRPUIpIcUAoEVEqRSpBAKSAnSIVoTypIy8AVMFQQCjT0TUQU1FNNK0IGE7SSJQTQogpoGE6UQpIC07SIUQqiaaQKlaJSQgpIQ1pZnASzd5e2/Rja/NblVfb2FxDcQXwxuljka0nIWktcG5SCCb1AGvirjdUym42eGn7bLIaA4G+6jf6Uo4iXrA8Ue0wgBpokhugBo6kgD1VVxO8hgIE8csJP+LHIwHxBcKKysJvNG8W034tIP5LvylceNgmjb1YflaI+1A+raQwkOY3XiaeePMa6lVLE7GmD3AMkeLOV0bHOY4ccwcBQ076I50rxh9rQCORg7TXZi6KnO1I1IbqXNuuyB2a0IAFarDOhOkWIyMv4GTEEG+dNNceOYHyWJF3pLdrZchAhaSSxrnvY0WScpca8Br5qwbB0h0N2QOBAtrQ11Xx1BFjQ1oos+qhcyBzY3TtLZJA6MvymszWNaTk5iyb8Dy9cK8NyNGjWkADwBWpO9pb00kX1u1geQnc78GYj/AGhXlUjdNufGPefsse6/FxaP/wBFXZcHeEUk0IqKRKZUXIiDTqp5kowplGRaSaETTHClSiFIKOhoCEBUNMIQgaEkWgYCaSLUDTCSFRJIoBQUQ2pqClaCSSLVe343n+gYQyNymeR3VwNdwzcS8jmGjXzIHNQkb1+IaOJH5n5Ktbd6QsPh7bH/AGmb7rDUbT/O/wDQX6LlE21XzyZ3vM08tBxY23vJ5ZWD8h5rZbI2G2ZxbNiIMEG3m+kkWytKcAQGnwJvyV1+Tb22p0g42Zj8sroANSzDBsYLb17Wr9LHPha1Gyd5XMMpfh8Ni8zB/wDZh6zqy2/rM2h4aHWtB3K5wbj4d7HfRXy7WeLa76K6KHDNJGokmdm5H4Wkuru0K0O1NwcVE1878M2CFgGmGfnaB39pxc466mz6BXW/Sb17V2bHB7i4VFf2YeyweTTde692bSlJH12c8uuaHH3NkLDfBrVe4/ZQOHH/AIuVVtI96Jo3UTnrjRP6qxbD3qkmdkZHK54GoY5rtCct1oeJ5X7AqjRFpcAbIdYsnmtps7ZMcsjW6sAcC57aL2jSyASAT4WPRTlYcZXZN09lOiEr3tcwvLWtDy3NlGtkDhqflwHOwKuRb1YeGJjGiVzYmNZowA5WtAur10F0rBG8OAc0hzXAOaRwIIsEeFFYll9LrSaRTSKoRUSpFRKoi0KSQTKJoITSRh4BSUApKOiSEk1Q01G01AWmkgKhoStAKCSLSStEqaaiCmimQgIWNlE+IZg6kIkbnldE8sys40XDWncNCDThrqpbpGFtXeJsTZeqY7EPhB63qzUMNCz10x7LKAvLq7wXM4zLtzGNhJa7EPcBHlDxDg4Gkukky3qTpq7U8KBIrvuCwmHkiOGhZEcNETF1TYwIrAGZuUiiNfI+K99m7Agge8wwww6AOMMUbM1665QLU3v0bc331wOH2FsvJhGiPE4n6ls2nX5auSUv45sumnAvFUuYbibrSbVxjII/q4mfWTSACoYweI/mJ0A7/AFW/p82gZsbDh2doQRiwNSXSOBygczQi08V07oz3NbsrZ7WvAGImAmxTtNHVpHfcwaeeY81pJ1G2wWyIcLCyGNrYoYm01vIDm5xPEniSeJNlecM8eKa4QSMlYDke6NwIBrgT5LjXSZ0gux05gwzj9EYaGWwMQ7Xtn+QcvLNzFV/dibaMuM6vZr52SzgGQxvc2PKDXWSH4cov4iDx0smlrlpnhvuu64ncrCFpEkEUgPORgc70J1Hoqri+h/DSPc7WKMjssZmz335roDwyk+SvuwtkTQwtbiZ34uehnleGtZdVTGgaDxOp4nuWs3t3zw+zwQ89bORbYWEZhfAvJ+Bv/KK1tjVnpwbfTdM7MnZo50L82RzuJ4XXjqFrMI8McJG63RNcx/2W33436m2kWskETIo3F7Iom2WmstuedSaPgPBVTB4rI7KfgJ9j3rPTrN6dChlzNBHMWCrnuVtHNE7Dn4oNWDvjcdPwmx5Uua7J2oxjcspIaHAZh9kG6J8L09Qrbs6VsEsc4do3QnO3K9jqzN7uGo8QF5f6eXfp2/mjoKSUEzZGMkYQ5kjQ9jhwcCLBUivQ4bRKgVIqLkbATSClSBUhCERjhSCgCpBFSQkmgaLSQgdoSQiJJqNphFNOkkWgYCaSaD0hAu3fA0F7/6WtLj8gq/s7bDmbN2rtXhI9r44Xdx0bmb4Z315RhWXB4brBIzhnjcyyDQLhWq0u/8AspuF3dfBF8ELYQe9wE8eZx8SS5x81NbrNrA6CNuGVuLhc4uexzJO0bJtuTNffUbQT3jxXU4z2n/1foF879B+0eq2t1d6T4eRnq0tkHya5fQkT+07zv5K6S3Sof8AwRsu1342aNj2B8c0Ly4kteyIMy5OFZgHWb+HktT01b7fRoBgYjUuIZcrgdWRE1l83kEeQPeF0jOACToANT3AcSvmeXCz7e2tL1NkzSOcXuvJBC05Wud4BuUAcyaHFXWuzHtjbk7qS7UxQijB6puU4iU2GRM4EXzcQCA0anXkCR9IbI2JBgIndWGxig6WR1AuyigXHk0DQN4AcEt1t2IdnYVmGgFMbq97qzyvPxSPP3j8gABoFWt4G43aMsuHiidBhGOydZiKYyQtJuTS3PF1QGmlnjpOM3suVvTUb9dK3VtdHhSWAgjra+sd4sHIePHyXJ8Hs3G7UkP0aGWez23j4L75JnU2/M+i7fsnodwccnXYrPjpib+v0gb4NiGhH9Rcr1Dh2sa1jGtYxoprWABrR3ADQLSbkcT3f/8AT491Px2IEdjWLCDM7yMjxQ9GnzV4wHRPs7Djs4Zkrq+PEkyv8+12R6AK7rUb0zYhuFldg2GWcDsgFtgc3Na7RxH3eas6S21wLpO3b/8Ab5w1g+pxTXOjPJlOGZvmCWkefgqnHWUHK26F9kcaXvvVtOWad5xDp3zNBY8YjMHMN/CGu4DwoDXgvCI21pHNo/JZt7bxmo7j0ZbXhfsuCGaWMSsklY1kkjWvDesJYG2e46egW+xMBYSDw5HvXCd38LiZ3tw2EZ1kshLspcwNa0DtOcXcGjS19A7B2PLBg4ocVIyeVrac6NpDGjkxt6kDvPsOChY1pKg5y954sri3u/LkvB4RU2lPMoNTtBIBCQchHK2scJrzDk7R02mmoByeZF2laaiCpBFCEJoEmikFENCQTtDZ2vbCxZ3tb3nVeC8cVtqPCZXzOLGuNB2Vzmg8e1lBoeKJttMM6RuOe0giBsI6qh2btpJvm7j7LO3h2WMVgZ8OdOtiey+4kGj6Oyn0XhHtGOZjJ4XslYDeaJwc3xBrgVuYncBypMZpjKvl7dOd2D2xgzICx0eKEUgOmXMTE8emYr6eif2vMfMKs7c6MMHi8WzFP6yORr2ve2MtDJSwgjNY46AWKJHut9LOGakjQ3mo5fHXgtT/ACZd9s3FYfrYpIySBIxzCRxGZpFjx1Wo3O3Ng2ZB1UFuc8h0sz66yUgULrg0Dg0cLPMkrbwzggEGwRYLdQfIr2vv7PnxWtMbSItS0HFY8uKDQSdABZJNADvJPJUTeHplweGtsbnYuQfZwtZAfGU9n8OZNLL+HQy/0UOsHfa+e9r9OONlJ6hsOFbyLW9bL+J/Z/0hVHH76YycnrcViX2eHXPa30awho9lnca45V9UY7bcEAzTzRQgc5pGM/3FYmE3ywcv8KeOQF4juO3NzOIAbYFWb/PuXz9ux0YY7aJEnVmGF2v0jF5m5h3tae2/0FeK6VsyLZewMwfKcVjq7YjaHyj+VsbezEP6jfii60um8m6WE2gzLiYGTOApsp7MjP6ZB2vTguO7/wDRk3ZkccuHdI+Fzy14lIJjJ+GiAOydRrzrvW3210u4mWxhmtwcQOjnVJMR4n4WeQB81udyMZPtWOaLGZcRhHNy29pBcQeRB4AjiOfkUklN2OP4DHPgljmhcWSxOD2OHEOH5jkRzBI5r6L3e3kZj8JFiI6GYZZW/wCFIPjj9Dw7wQeaxsN0VbPY6zh2O508yOb7FxVjiwMcTAyJjI2NFNYxoa1o7gBopFvaoGYvzOdYdmc1wcKLS1xGUjyog8wQeaiVZ8Xh2u4gHzCr+Mw+R1cjqP2UWXbGKibXohF0xyChe9IROMeQaghMIKMwqQnlUgxGkQFIKQamAibRpCnSKQ5I0nSkUIuypFKaES2Ihq1W9GEz4SbnkHWD/Lqfla26TgCCDqCCCDzB0IRi2XpwVuMlw0hlwz5IrN5o3OHoa4jwOiu27nTdNFlZjImzsGnWRVHKPNvwu/0rU7Z6PMVDIOoDp4c+hgP1gB4BzL48NdQq3Fsl73FrgGyNJz0AAwBxBzFuhNitOKzcuPt2xx59Tt9B7K36wm0IyMPK0Slv8GY9W+/u66G+FtJ4qLcJP1ksmHlc5xzOdA/syMeaDWvYTRa0F3cHU2jVFfOU2DfGT4c2re7I6RMXh8jXPbiYm8I8YzrA0dzXnts9HBXcybwuXit1/qvoXZ0pa8OydUZZpIzEQWuLW5ss5aeDjlsluhDheoW6od35rk27nTTg9BNA7CvIp0kX1jBrzPxge66Psbb8GMYH4eWOVvMMcMw8HN4j1C6x58+7vWlB6WtiY3EECFs0mDyi4sNROa9TIz4njuqx4Bcog3Ixs0hZHhsST/NBI0Dzc4AD3X1QGL0axSmN04Tu70BzSAOxr24cEasjcJJB7dke5XSt2+jDAbPyujhEkzf7/E/WSX3tvss/ygK2OcBxIC8XYpo4AlSRbl+VA6Sdp7SdIMNs/D4nqcoMmIga3NIT/dsdfZaBxNWSfDWn7F6JcfIPrBBgYybJlcJJddScjDV+bguib29IsOAprw6SZwsQwAZgORc46NB9/Bcz2z02Yt99RDFhx96XNM/500exV6+6Td9RfNkdE+Bgp2IMmOk75zUfpG2hXmSrlC9kTQ2KNsbAKAa0NA9AvmTHdIO0ZrDsVOL+zC4RDyAjAWlxeInOsrpXXzmfI6/xFTlF4ZV9Zu2jf2mjyIUTMTrd+Nr5R2LGZZRGCxpPN5AA8bOi7P0PbELZ8RJmL4xCIyWCoi4yB2h5mmn0d4qypcb+XRVg7VZ9XfMOFLavZ3LWbZ0YB3uH6pWZ7aekZUwEwsOvJGkJlCG2MHJFyi0qS1p4L5ekw5PMvMFSC1pyvmv2StMFQTBUsMfNU8yLUU1eJ9fLaYcpWvIFO1ni74+ea7SzItRTtakebPyW/dIFFqNota4uc8tee0MYIoZJD9hpIHeeTfU0PVctMdChpmOZ7ub3Hi4+Gug5q5774moWM+/JqBzAB09yPZU8tJPkQPn/AN18z5OX8Wvw/Sfp+O/Hz/JDZnWU0aMOp1okDx8eHlZ5LW4nd0OOYaA3QA08AAfRXLCYXsSHkxuUDxNWfmnHhNQOAA492oC8/wBSydPdl45fbm2K3ee2jR14V+xWHC2SJ+aMubIw6OjLmvHqKK6ztXZQMTHc81e7LA+a1uztgtlOIaWjVgI01Ggd+69OPnvqvNl4Je41Gw+l/aGGpr5BiWD7OKBLgO7O2ne9roWwenDCz03FCbCOOhdrLD+JozD1b6rmmN3Y7QHC7Fcdb/57rVYvdmRgtozDw/Zd8fPK82fx7H1DsvG4fEMzwSxzs+9C9rh61w9Vn9WOQXx9E+WB+ZhfFI3g6NzmPHkW0VctidMePw9NfI3FsFaYoW/y6xtO9Ta7ctuF8evUdg3r3C+lPdNC6KOZwpwnw7ZY36UD95poDUXw4LnW1+iraAJyw4SYcf7PIGE62TTw2irJsHpxws1NxLZMI8/a1li/E0Zh6t9VfNn7ZjxDOsw8sc8f3oXteB51w8itcZe2edx9uE7P3IxuHc978BiHPqmZWseG99ZSRqsfbO7eNlAaMFjCef8AZ5PUkkcV9D9ee9BxJ7/yWL4d3bc89k04Duf0L4ueZr8Uw4OBps9YWmZ/8rWgmvN3sV37ZmyY8NAyCEBkbBQA4nmSTzJOpPNROJd3/koOnJ5lb4udz293uDRqq9tTEZpA37rcx83Gh8muWbj8a2JjpHmmtrxJJIDWtHNxJAA5khaCCQuzyOIc973FwbeVmXsiJt8coFF32jZGhCX8OXk3MLlGTaMq886jnKcXl+vp6ZEKPXIU410/9GP5YLSphePXKYlXXT5/K609E15iRSzqpupIBUQ9IyG+GiUleqahmTLk0SpgIpLMjMmi2mhQNpkoiadKIKdoKrvd2psO3kwF58yaaPkVXoBq0fec3h66/JWnebDkujcBZFk+QI/6iqyIrojl8ubV8T5Ms8l2/Zfptxvx8ZP+7WzD4cGGXwLnfO1hCUZj50Pxfstju5iQ9rmnQuHDu8P+dy0m1ojDKRy4gnh3X8lzveMr1/3WNuwdbg3d7DG706tl/r7LC2PKGYht6BwyO97HyJ9lmbs4tucwuqpWlovvBJb/AKSR5tWDtnAHDy5TdcWO8jp6rV3qZRJJu417bQwoErmEag5m+PIrwGFBFVqW9nxIJ09W0PMLNxr/AKRA3ER/xYNJGjiQBV+y15xgFOHD4gfCu0K7+foVm3vpNdNdjNiskaWuAthIDubhxHyo+6rG2N0zGA9nfRB71esXKDdGrGYV4cfbQ+RWkxeMsEd4uv5mkHT5rrh5LPTjl45fbnhaQaIo8KP6FZGA2jJA8SQyPhePtwucx3qWm1l7cjB67gMpDxXieXzWijxFfF7r3YZcpt4fJjxunTthdNOKhAbiWsxjfvECKWv6mjK4+bfVdD2H0oYHFgDrfo0h/u8XTPaS8h9wfBfPDXaDnala6zKxxuEr6wa6xY7QPAjUHyI4rF2ltOLDRmWd7IYx9qQ1fgBxcfAWV8z4LGyx/wAOWWId0UkjBw7mkKUmJLiC97nu5Okc5zvRxJKt8jP0l7230gPxOOgkY0jCYSZsscTra6UtP8V/89XlGuXxNq84UVGwVkpo7N3XMgnmbOp5lct3K2M7EYlrjZihIfITdGtWs8SSPYFdWVwm+68XzPJrXjn70WlaaS6vnEhCEGGGqdLza5TtVhIKQUE7QegRagCnaKnadqFpoJAqQKgE7QSTtRQhtO0KKdoMTaURLCWjM4A6XVgjUX6Bc1l2rK2XI+FzZC7KMhzB/mBrfiLXUZ3dk+SrmKwrG4yOSVp0pzSKynSu15EX66rwefj9SSv0P6by+jlcfe+mPsbtHMxxjkb8THDVp7qPJWTFbO+kRU8APA0cOHqDyVa2vQkE2HJL71Asiq4GvIcOFKx7KxueNp1Gmo/Reb6eMup6fXmedkuXtWH4CTDuAdbQ02x45Hl2h6e3mrhg8THjYurmHbAFnQG/vBY+Nx+Qdpudp43wWpO3RGczYfwk/oszDjevTVymU79vbE7EnwbzJGDNEeNfFXc5v6hV3HEBxMdhjj8Lh8B+6VZMLvy8kNbh334hxvyoLew4lsgDpsPlzaElgcRf3uaXxS+uknls9zbmTMYaykat+E944Fp9NPQdy1uKn1IPEFdN2huhBMHOhOVx1ppsA+XJULbG7sjHHO0tLdLo5XN8Hc/XgsXG4+25lMvSrbRbYlJ4mM+41VbXRMZsoSYOSQVniaWvAINiqzeRB+S54vX8e7leP5WOrG6wWDa8WfI16arYN2OwU8ZntB7TS6iPbksfA1oBz+Vra4STtV9rLYr7RHFpHiKXPPLL7VvHDC+4xZ9nNcC6PtMA7TXcW2DoR6Hz5FeOxdhPxeJbFENBq9/2I2/ed+g58Ardufs7rJJf8MFpJ422z9XXfmA48h4q/tYBwAF8coAtejwYXKbtfL+b8qeLK4Yzt4bL2YzDRNhiFNbxJ+J7ub3HmT+w4BZVpIJXt0+FcrbupJKNpFyIkhQzIVGGSvRpQhGadpkoQqyAVK0kI0lalaEKILTtCFQ7RaEKKdotNCDxn1a7wB964rHfC2VjQ7iSADrYPgeSEL53yZ/FH6T9Lu/Hl+7U4nYOvEkcRZVl3d2V9U2/E/NCFxx7yfSzvT22ns0FhHDl5LnO8u79OBDnlt2aeRXjXlrp3IQul6yjOHcsZe6+yZX4d74ZHtex+VokeXsfQbm0d8PP91tId7JMO4x4pgIbWZ8RBAvUW3j7WhC7+TGa28nhzty1fSzYaWOZoe0HXnqFsXYcPbRFg9+vLmhC871Xqq3jNx4sz3NsNcxwc0VzC+ep2VI5vc8j2dSELXhkm9MefK5SbbbDuogfdq/PX9ls2vqQkcav2bx90IWcmsb06LuU0dSXAdpz3ZvTLX5n3KsZQhe7w/yR+Z+Zd+bL9xaRKELs8gJUShCI1jpMVbgGRkAmiaFjkfi7u9JCFNOvLf2j/9k="/>
          <p:cNvSpPr>
            <a:spLocks noChangeAspect="1" noChangeArrowheads="1"/>
          </p:cNvSpPr>
          <p:nvPr/>
        </p:nvSpPr>
        <p:spPr bwMode="auto">
          <a:xfrm>
            <a:off x="155575" y="-830263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00600"/>
            <a:ext cx="2024980" cy="134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9" name="Picture 5" descr="JVC adventure camera2 JVC’s ADIXXION is The Ultimate Adventure Camera for Athlet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00600"/>
            <a:ext cx="2480348" cy="13790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298" name="Picture 2" descr="https://encrypted-tbn0.gstatic.com/images?q=tbn:ANd9GcSr4Et3h5NTGx0RiUxpQSxSFslhnBAJG7YD1Cn2RhVo-itvaRdzK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806846"/>
            <a:ext cx="2752725" cy="14891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240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223F9-62A7-4C2B-8817-F20AEA3D5F33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02127" y="1447799"/>
            <a:ext cx="3936473" cy="4724401"/>
          </a:xfrm>
        </p:spPr>
        <p:txBody>
          <a:bodyPr>
            <a:noAutofit/>
          </a:bodyPr>
          <a:lstStyle/>
          <a:p>
            <a:r>
              <a:rPr lang="en-US" sz="1800" dirty="0" smtClean="0"/>
              <a:t>CES 2013 showed many TVs to support UHD 4K video</a:t>
            </a:r>
          </a:p>
          <a:p>
            <a:r>
              <a:rPr lang="en-US" sz="1800" dirty="0" smtClean="0"/>
              <a:t> UHD 8K video is predicted to be </a:t>
            </a:r>
            <a:r>
              <a:rPr lang="en-US" sz="1800" dirty="0" smtClean="0">
                <a:cs typeface="+mn-cs"/>
              </a:rPr>
              <a:t>widely available in 2016 to 2020</a:t>
            </a:r>
            <a:endParaRPr lang="en-US" sz="2400" dirty="0" smtClean="0">
              <a:cs typeface="+mn-cs"/>
            </a:endParaRPr>
          </a:p>
          <a:p>
            <a:pPr lvl="1"/>
            <a:r>
              <a:rPr lang="en-US" sz="1800" dirty="0" smtClean="0"/>
              <a:t>UHD video data rate requirement</a:t>
            </a:r>
          </a:p>
          <a:p>
            <a:pPr lvl="2"/>
            <a:r>
              <a:rPr lang="en-US" sz="1400" dirty="0" smtClean="0"/>
              <a:t>Pixel resolution of UHD: 7680x4380</a:t>
            </a:r>
          </a:p>
          <a:p>
            <a:pPr lvl="3"/>
            <a:r>
              <a:rPr lang="en-US" sz="1200" dirty="0" smtClean="0"/>
              <a:t>16 times of standard HD video</a:t>
            </a:r>
          </a:p>
          <a:p>
            <a:pPr lvl="2"/>
            <a:r>
              <a:rPr lang="en-US" sz="1400" dirty="0" smtClean="0"/>
              <a:t>Data rate per uncompressed UHD stream: </a:t>
            </a:r>
          </a:p>
          <a:p>
            <a:pPr lvl="3"/>
            <a:r>
              <a:rPr lang="en-US" sz="1200" dirty="0" smtClean="0"/>
              <a:t>144 </a:t>
            </a:r>
            <a:r>
              <a:rPr lang="en-US" sz="1200" dirty="0" err="1" smtClean="0"/>
              <a:t>Gbps</a:t>
            </a:r>
            <a:endParaRPr lang="en-US" sz="1200" dirty="0" smtClean="0"/>
          </a:p>
          <a:p>
            <a:pPr lvl="2"/>
            <a:r>
              <a:rPr lang="en-US" sz="1400" dirty="0" smtClean="0"/>
              <a:t>Compressed data rate per UHD stream: </a:t>
            </a:r>
          </a:p>
          <a:p>
            <a:pPr lvl="3"/>
            <a:r>
              <a:rPr lang="en-US" sz="1200" dirty="0" smtClean="0"/>
              <a:t>14.4 ~ 28.8 </a:t>
            </a:r>
            <a:r>
              <a:rPr lang="en-US" sz="1200" dirty="0" err="1" smtClean="0"/>
              <a:t>Gbps</a:t>
            </a:r>
            <a:r>
              <a:rPr lang="en-US" sz="1200" dirty="0" smtClean="0"/>
              <a:t>  based on 60GHz H.264 visually lossless compression ratio: 5~10 times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1080" y="2333079"/>
            <a:ext cx="4680520" cy="277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607350"/>
            <a:ext cx="7772400" cy="582960"/>
          </a:xfrm>
        </p:spPr>
        <p:txBody>
          <a:bodyPr/>
          <a:lstStyle/>
          <a:p>
            <a:r>
              <a:rPr lang="en-US" dirty="0"/>
              <a:t>Ultra High Definition (UHD) Video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43943" y="6475413"/>
            <a:ext cx="2848537" cy="184666"/>
          </a:xfrm>
        </p:spPr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/>
          <a:p>
            <a:r>
              <a:rPr lang="en-US" dirty="0" smtClean="0"/>
              <a:t>January 2013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24141722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223F9-62A7-4C2B-8817-F20AEA3D5F33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102127" y="1124745"/>
            <a:ext cx="8893991" cy="3096343"/>
          </a:xfrm>
        </p:spPr>
        <p:txBody>
          <a:bodyPr>
            <a:noAutofit/>
          </a:bodyPr>
          <a:lstStyle/>
          <a:p>
            <a:r>
              <a:rPr lang="en-US" dirty="0" smtClean="0"/>
              <a:t>Two major video application areas</a:t>
            </a:r>
          </a:p>
          <a:p>
            <a:pPr lvl="1"/>
            <a:r>
              <a:rPr lang="en-US" dirty="0" smtClean="0"/>
              <a:t>Pre-stored video such as TV broadcasting and Blue-ray movies</a:t>
            </a:r>
          </a:p>
          <a:p>
            <a:pPr lvl="2"/>
            <a:r>
              <a:rPr lang="en-US" sz="1600" dirty="0" smtClean="0"/>
              <a:t>High compression ratio: can go up to several hundreds (MPEG, H.264 and now HEVC)</a:t>
            </a:r>
          </a:p>
          <a:p>
            <a:pPr lvl="2"/>
            <a:r>
              <a:rPr lang="en-US" sz="1600" dirty="0" smtClean="0"/>
              <a:t>Long latency: Both intra-frame and inter-frame video processing, also multi-frame reference schemes</a:t>
            </a:r>
            <a:endParaRPr lang="en-US" sz="1000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Real-time video such as Wi-Fi display and 60GHz display extension </a:t>
            </a:r>
          </a:p>
          <a:p>
            <a:pPr lvl="2"/>
            <a:r>
              <a:rPr lang="en-US" sz="1600" dirty="0" smtClean="0"/>
              <a:t>Low compression ratio: usually at the order of 10</a:t>
            </a:r>
          </a:p>
          <a:p>
            <a:pPr lvl="2"/>
            <a:r>
              <a:rPr lang="en-US" sz="1600" dirty="0" smtClean="0"/>
              <a:t>Low-latency: Mainly intra-frame video processing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8844963"/>
              </p:ext>
            </p:extLst>
          </p:nvPr>
        </p:nvGraphicFramePr>
        <p:xfrm>
          <a:off x="179511" y="4293096"/>
          <a:ext cx="8784977" cy="184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1944216"/>
                <a:gridCol w="2088232"/>
                <a:gridCol w="2592288"/>
              </a:tblGrid>
              <a:tr h="707166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Uncompressed video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Compressed video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(natural  video )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Compressed video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(synthetic video or hybrid video)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207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Wi-Fi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display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 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About 70~150 Mbps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About 100~300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83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60 GHz display extension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3~10 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About 300 Mbps ~ 1 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About 600~1.5 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207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UHD 8K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Up 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144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About 7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~14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About 14 ~28 Gbps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607350"/>
            <a:ext cx="7772400" cy="582960"/>
          </a:xfrm>
        </p:spPr>
        <p:txBody>
          <a:bodyPr/>
          <a:lstStyle/>
          <a:p>
            <a:r>
              <a:rPr lang="en-US" dirty="0"/>
              <a:t>Ultra High Definition (UHD) Video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43943" y="6475413"/>
            <a:ext cx="2848537" cy="184666"/>
          </a:xfrm>
        </p:spPr>
        <p:txBody>
          <a:bodyPr/>
          <a:lstStyle/>
          <a:p>
            <a:r>
              <a:rPr lang="en-CA" dirty="0" smtClean="0"/>
              <a:t>Huai-Rong Shao, et.al. (Samsung Electronics)</a:t>
            </a:r>
            <a:endParaRPr lang="en-CA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/>
          <a:p>
            <a:r>
              <a:rPr lang="en-US" dirty="0" smtClean="0"/>
              <a:t>January 2013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6663588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819" y="620688"/>
            <a:ext cx="8213981" cy="609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Immersive </a:t>
            </a:r>
            <a:r>
              <a:rPr lang="en-US" sz="3600" dirty="0"/>
              <a:t>I</a:t>
            </a:r>
            <a:r>
              <a:rPr lang="en-US" sz="3600" dirty="0" smtClean="0"/>
              <a:t>nteractive Multimedia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71600"/>
            <a:ext cx="5996880" cy="5410199"/>
          </a:xfrm>
        </p:spPr>
        <p:txBody>
          <a:bodyPr>
            <a:noAutofit/>
          </a:bodyPr>
          <a:lstStyle/>
          <a:p>
            <a:r>
              <a:rPr lang="en-US" sz="1800" dirty="0" smtClean="0"/>
              <a:t>6 sense information types: AV, smell, touch, gesture etc.; and real 3D video objects (e.g. cheoptics360)</a:t>
            </a:r>
          </a:p>
          <a:p>
            <a:r>
              <a:rPr lang="en-US" sz="1800" dirty="0" smtClean="0"/>
              <a:t>Much more information is included in the content streams than that presented to the user</a:t>
            </a:r>
          </a:p>
          <a:p>
            <a:r>
              <a:rPr lang="en-US" sz="1800" dirty="0" smtClean="0"/>
              <a:t>Information rendered to the user can be dynamically changed based on the real-time interaction from user</a:t>
            </a:r>
          </a:p>
          <a:p>
            <a:r>
              <a:rPr lang="en-US" sz="2000" dirty="0" smtClean="0"/>
              <a:t>Scenario Description: </a:t>
            </a:r>
          </a:p>
          <a:p>
            <a:pPr lvl="1"/>
            <a:r>
              <a:rPr lang="en-US" sz="1800" dirty="0" smtClean="0"/>
              <a:t>A user watch TV (Streaming case) or for video </a:t>
            </a:r>
            <a:r>
              <a:rPr lang="en-US" sz="1800" dirty="0" err="1" smtClean="0"/>
              <a:t>tel-conf</a:t>
            </a:r>
            <a:r>
              <a:rPr lang="en-US" sz="1800" dirty="0" smtClean="0"/>
              <a:t> (Two way real-time video case) is surrounded by a immersive multimedia environment</a:t>
            </a:r>
          </a:p>
          <a:p>
            <a:pPr lvl="2"/>
            <a:r>
              <a:rPr lang="en-US" sz="1600" dirty="0" smtClean="0"/>
              <a:t>Contents adjusted based on users’ status and intensions</a:t>
            </a:r>
          </a:p>
          <a:p>
            <a:pPr lvl="3"/>
            <a:r>
              <a:rPr lang="en-US" sz="1400" dirty="0" smtClean="0"/>
              <a:t>For example,   if user moves closer to a video object, more detailed information will be transmitted from the server or the other part of the </a:t>
            </a:r>
            <a:r>
              <a:rPr lang="en-US" sz="1400" dirty="0" err="1" smtClean="0"/>
              <a:t>tel</a:t>
            </a:r>
            <a:r>
              <a:rPr lang="en-US" sz="1400" dirty="0" smtClean="0"/>
              <a:t>-conf</a:t>
            </a:r>
          </a:p>
          <a:p>
            <a:pPr lvl="3"/>
            <a:r>
              <a:rPr lang="en-US" sz="1400" dirty="0" smtClean="0"/>
              <a:t>Second example, if a user starring at one object for a while, many related information will be delivered from different sources from the Internet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210" y="5014159"/>
            <a:ext cx="1489199" cy="1462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610" y="3032959"/>
            <a:ext cx="1922090" cy="1922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119" y="2194015"/>
            <a:ext cx="1339638" cy="75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441" y="1204947"/>
            <a:ext cx="713503" cy="88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483" y="1204947"/>
            <a:ext cx="1106658" cy="621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77991"/>
            <a:ext cx="1106658" cy="74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4039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1206</Words>
  <Application>Microsoft Office PowerPoint</Application>
  <PresentationFormat>On-screen Show (4:3)</PresentationFormat>
  <Paragraphs>183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Applications and Requirements for Next Generation  WLAN</vt:lpstr>
      <vt:lpstr>Motivation</vt:lpstr>
      <vt:lpstr>Trend: Wireless Connectivity for “Cloud”</vt:lpstr>
      <vt:lpstr>Traffic Type: Mobile Video</vt:lpstr>
      <vt:lpstr>Mobile Video: Wi-Fi vs Cellular</vt:lpstr>
      <vt:lpstr>Uplink Video</vt:lpstr>
      <vt:lpstr>Ultra High Definition (UHD) Video</vt:lpstr>
      <vt:lpstr>Ultra High Definition (UHD) Video</vt:lpstr>
      <vt:lpstr>Immersive Interactive Multimedia</vt:lpstr>
      <vt:lpstr>Technical Challenges/Requirements</vt:lpstr>
      <vt:lpstr>Robustness Management</vt:lpstr>
      <vt:lpstr>Next Step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2013-01-15T08:29:35Z</dcterms:created>
  <dcterms:modified xsi:type="dcterms:W3CDTF">2013-01-15T08:35:54Z</dcterms:modified>
</cp:coreProperties>
</file>