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trictFirstAndLastChars="0" saveSubsetFonts="1">
  <p:sldMasterIdLst>
    <p:sldMasterId id="2147483648" r:id="rId1"/>
  </p:sldMasterIdLst>
  <p:notesMasterIdLst>
    <p:notesMasterId r:id="rId12"/>
  </p:notesMasterIdLst>
  <p:handoutMasterIdLst>
    <p:handoutMasterId r:id="rId13"/>
  </p:handoutMasterIdLst>
  <p:sldIdLst>
    <p:sldId id="269" r:id="rId2"/>
    <p:sldId id="280" r:id="rId3"/>
    <p:sldId id="290" r:id="rId4"/>
    <p:sldId id="291" r:id="rId5"/>
    <p:sldId id="300" r:id="rId6"/>
    <p:sldId id="301" r:id="rId7"/>
    <p:sldId id="303" r:id="rId8"/>
    <p:sldId id="302" r:id="rId9"/>
    <p:sldId id="305" r:id="rId10"/>
    <p:sldId id="304" r:id="rId1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pitchFamily="34"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pitchFamily="34"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pitchFamily="34"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pitchFamily="34"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pitchFamily="34" charset="0"/>
      </a:defRPr>
    </a:lvl5pPr>
    <a:lvl6pPr marL="2286000" algn="l" defTabSz="914400" rtl="0" eaLnBrk="1" latinLnBrk="0" hangingPunct="1">
      <a:defRPr sz="1200" kern="1200">
        <a:solidFill>
          <a:schemeClr val="tx1"/>
        </a:solidFill>
        <a:latin typeface="Times New Roman" pitchFamily="18" charset="0"/>
        <a:ea typeface="+mn-ea"/>
        <a:cs typeface="Arial" pitchFamily="34" charset="0"/>
      </a:defRPr>
    </a:lvl6pPr>
    <a:lvl7pPr marL="2743200" algn="l" defTabSz="914400" rtl="0" eaLnBrk="1" latinLnBrk="0" hangingPunct="1">
      <a:defRPr sz="1200" kern="1200">
        <a:solidFill>
          <a:schemeClr val="tx1"/>
        </a:solidFill>
        <a:latin typeface="Times New Roman" pitchFamily="18" charset="0"/>
        <a:ea typeface="+mn-ea"/>
        <a:cs typeface="Arial" pitchFamily="34" charset="0"/>
      </a:defRPr>
    </a:lvl7pPr>
    <a:lvl8pPr marL="3200400" algn="l" defTabSz="914400" rtl="0" eaLnBrk="1" latinLnBrk="0" hangingPunct="1">
      <a:defRPr sz="1200" kern="1200">
        <a:solidFill>
          <a:schemeClr val="tx1"/>
        </a:solidFill>
        <a:latin typeface="Times New Roman" pitchFamily="18" charset="0"/>
        <a:ea typeface="+mn-ea"/>
        <a:cs typeface="Arial" pitchFamily="34" charset="0"/>
      </a:defRPr>
    </a:lvl8pPr>
    <a:lvl9pPr marL="3657600" algn="l" defTabSz="914400" rtl="0" eaLnBrk="1" latinLnBrk="0" hangingPunct="1">
      <a:defRPr sz="1200" kern="1200">
        <a:solidFill>
          <a:schemeClr val="tx1"/>
        </a:solidFill>
        <a:latin typeface="Times New Roman" pitchFamily="18" charset="0"/>
        <a:ea typeface="+mn-ea"/>
        <a:cs typeface="Arial" pitchFamily="34" charset="0"/>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uthor" initials="A" lastIdx="0" clrIdx="1"/>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27" autoAdjust="0"/>
    <p:restoredTop sz="94660" autoAdjust="0"/>
  </p:normalViewPr>
  <p:slideViewPr>
    <p:cSldViewPr>
      <p:cViewPr varScale="1">
        <p:scale>
          <a:sx n="71" d="100"/>
          <a:sy n="71" d="100"/>
        </p:scale>
        <p:origin x="-1512" y="-10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1782" y="-7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commentAuthors" Target="commentAuthor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4224349" y="177284"/>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a:latin typeface="Arial" pitchFamily="34" charset="0"/>
                <a:cs typeface="Arial" pitchFamily="34" charset="0"/>
              </a:defRPr>
            </a:lvl1pPr>
          </a:lstStyle>
          <a:p>
            <a:pPr>
              <a:defRPr/>
            </a:pPr>
            <a:r>
              <a:rPr lang="en-US" dirty="0"/>
              <a:t>doc.: IEEE </a:t>
            </a:r>
            <a:r>
              <a:rPr lang="en-US" dirty="0" smtClean="0"/>
              <a:t>802.11-13/0099r0</a:t>
            </a:r>
            <a:endParaRPr lang="en-US" dirty="0"/>
          </a:p>
        </p:txBody>
      </p:sp>
      <p:sp>
        <p:nvSpPr>
          <p:cNvPr id="3075" name="Rectangle 3"/>
          <p:cNvSpPr>
            <a:spLocks noGrp="1" noChangeArrowheads="1"/>
          </p:cNvSpPr>
          <p:nvPr>
            <p:ph type="dt" sz="quarter" idx="1"/>
          </p:nvPr>
        </p:nvSpPr>
        <p:spPr bwMode="auto">
          <a:xfrm>
            <a:off x="695325" y="177284"/>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Andrew Myles, Cisco</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753DC19-8812-4792-945A-0146567480E7}" type="slidenum">
              <a:rPr lang="en-US"/>
              <a:pPr>
                <a:defRPr/>
              </a:pPr>
              <a:t>‹#›</a:t>
            </a:fld>
            <a:endParaRPr lang="en-US"/>
          </a:p>
        </p:txBody>
      </p:sp>
      <p:sp>
        <p:nvSpPr>
          <p:cNvPr id="89094"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89095"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defTabSz="933450" eaLnBrk="0" hangingPunct="0"/>
            <a:r>
              <a:rPr lang="en-US"/>
              <a:t>Submission</a:t>
            </a:r>
          </a:p>
        </p:txBody>
      </p:sp>
      <p:sp>
        <p:nvSpPr>
          <p:cNvPr id="89096"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3486401709"/>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267212" y="97909"/>
            <a:ext cx="2014526"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200" b="1" dirty="0" smtClean="0">
                <a:latin typeface="Arial" pitchFamily="34" charset="0"/>
                <a:cs typeface="Arial" pitchFamily="34" charset="0"/>
              </a:defRPr>
            </a:lvl1pPr>
          </a:lstStyle>
          <a:p>
            <a:pPr>
              <a:defRPr/>
            </a:pPr>
            <a:r>
              <a:rPr lang="en-US" dirty="0" smtClean="0"/>
              <a:t>doc.: IEEE 802.11-13/0099r0</a:t>
            </a:r>
            <a:endParaRPr lang="en-US" dirty="0"/>
          </a:p>
        </p:txBody>
      </p:sp>
      <p:sp>
        <p:nvSpPr>
          <p:cNvPr id="2051" name="Rectangle 3"/>
          <p:cNvSpPr>
            <a:spLocks noGrp="1" noChangeArrowheads="1"/>
          </p:cNvSpPr>
          <p:nvPr>
            <p:ph type="dt" idx="1"/>
          </p:nvPr>
        </p:nvSpPr>
        <p:spPr bwMode="auto">
          <a:xfrm>
            <a:off x="654050" y="97909"/>
            <a:ext cx="647613" cy="184666"/>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200" b="1">
                <a:latin typeface="Arial" pitchFamily="34" charset="0"/>
                <a:cs typeface="Arial" pitchFamily="34" charset="0"/>
              </a:defRPr>
            </a:lvl1pPr>
          </a:lstStyle>
          <a:p>
            <a:pPr>
              <a:defRPr/>
            </a:pPr>
            <a:r>
              <a:rPr lang="en-US" dirty="0" smtClean="0"/>
              <a:t>Jan 2013</a:t>
            </a:r>
            <a:endParaRPr lang="en-US" dirty="0"/>
          </a:p>
        </p:txBody>
      </p:sp>
      <p:sp>
        <p:nvSpPr>
          <p:cNvPr id="65540"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Andrew Myles, Cisco</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E0F2C28F-FB9A-4C03-A25C-86CE5AB16B4B}" type="slidenum">
              <a:rPr lang="en-US"/>
              <a:pPr>
                <a:defRPr/>
              </a:pPr>
              <a:t>‹#›</a:t>
            </a:fld>
            <a:endParaRPr lang="en-US"/>
          </a:p>
        </p:txBody>
      </p:sp>
      <p:sp>
        <p:nvSpPr>
          <p:cNvPr id="655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t>Submission</a:t>
            </a:r>
          </a:p>
        </p:txBody>
      </p:sp>
      <p:sp>
        <p:nvSpPr>
          <p:cNvPr id="655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655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Tree>
    <p:extLst>
      <p:ext uri="{BB962C8B-B14F-4D97-AF65-F5344CB8AC3E}">
        <p14:creationId xmlns:p14="http://schemas.microsoft.com/office/powerpoint/2010/main" val="128362844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dirty="0">
                <a:latin typeface="Arial" pitchFamily="34" charset="0"/>
              </a:rPr>
              <a:t>doc.: IEEE </a:t>
            </a:r>
            <a:r>
              <a:rPr lang="en-US" dirty="0" smtClean="0">
                <a:latin typeface="Arial" pitchFamily="34" charset="0"/>
              </a:rPr>
              <a:t>802.11-10/0903r0</a:t>
            </a:r>
            <a:endParaRPr lang="en-US" dirty="0">
              <a:latin typeface="Arial" pitchFamily="34" charset="0"/>
            </a:endParaRPr>
          </a:p>
        </p:txBody>
      </p:sp>
      <p:sp>
        <p:nvSpPr>
          <p:cNvPr id="66563"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pitchFamily="18" charset="0"/>
                <a:cs typeface="Arial" pitchFamily="34" charset="0"/>
              </a:defRPr>
            </a:lvl1pPr>
            <a:lvl2pPr marL="742950" indent="-285750" defTabSz="933450" eaLnBrk="0" hangingPunct="0">
              <a:defRPr sz="1200">
                <a:solidFill>
                  <a:schemeClr val="tx1"/>
                </a:solidFill>
                <a:latin typeface="Times New Roman" pitchFamily="18" charset="0"/>
                <a:cs typeface="Arial" pitchFamily="34" charset="0"/>
              </a:defRPr>
            </a:lvl2pPr>
            <a:lvl3pPr marL="1143000" indent="-228600" defTabSz="933450" eaLnBrk="0" hangingPunct="0">
              <a:defRPr sz="1200">
                <a:solidFill>
                  <a:schemeClr val="tx1"/>
                </a:solidFill>
                <a:latin typeface="Times New Roman" pitchFamily="18" charset="0"/>
                <a:cs typeface="Arial" pitchFamily="34" charset="0"/>
              </a:defRPr>
            </a:lvl3pPr>
            <a:lvl4pPr marL="1600200" indent="-228600" defTabSz="933450" eaLnBrk="0" hangingPunct="0">
              <a:defRPr sz="1200">
                <a:solidFill>
                  <a:schemeClr val="tx1"/>
                </a:solidFill>
                <a:latin typeface="Times New Roman" pitchFamily="18" charset="0"/>
                <a:cs typeface="Arial" pitchFamily="34" charset="0"/>
              </a:defRPr>
            </a:lvl4pPr>
            <a:lvl5pPr marL="2057400" indent="-228600" defTabSz="933450" eaLnBrk="0" hangingPunct="0">
              <a:defRPr sz="1200">
                <a:solidFill>
                  <a:schemeClr val="tx1"/>
                </a:solidFill>
                <a:latin typeface="Times New Roman" pitchFamily="18" charset="0"/>
                <a:cs typeface="Arial" pitchFamily="34"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cs typeface="Arial" pitchFamily="34" charset="0"/>
              </a:defRPr>
            </a:lvl9pPr>
          </a:lstStyle>
          <a:p>
            <a:r>
              <a:rPr lang="en-US" smtClean="0">
                <a:latin typeface="Arial" pitchFamily="34" charset="0"/>
              </a:rPr>
              <a:t>July 2010</a:t>
            </a:r>
          </a:p>
        </p:txBody>
      </p:sp>
      <p:sp>
        <p:nvSpPr>
          <p:cNvPr id="51204" name="Rectangle 6"/>
          <p:cNvSpPr>
            <a:spLocks noGrp="1" noChangeArrowheads="1"/>
          </p:cNvSpPr>
          <p:nvPr>
            <p:ph type="ftr" sz="quarter" idx="4"/>
          </p:nvPr>
        </p:nvSpPr>
        <p:spPr/>
        <p:txBody>
          <a:bodyPr/>
          <a:lstStyle/>
          <a:p>
            <a:pPr lvl="4">
              <a:defRPr/>
            </a:pPr>
            <a:r>
              <a:rPr lang="en-US" smtClean="0"/>
              <a:t>Andrew Myles, Cisco</a:t>
            </a:r>
          </a:p>
        </p:txBody>
      </p:sp>
      <p:sp>
        <p:nvSpPr>
          <p:cNvPr id="51205" name="Rectangle 7"/>
          <p:cNvSpPr>
            <a:spLocks noGrp="1" noChangeArrowheads="1"/>
          </p:cNvSpPr>
          <p:nvPr>
            <p:ph type="sldNum" sz="quarter" idx="5"/>
          </p:nvPr>
        </p:nvSpPr>
        <p:spPr/>
        <p:txBody>
          <a:bodyPr/>
          <a:lstStyle/>
          <a:p>
            <a:pPr>
              <a:defRPr/>
            </a:pPr>
            <a:r>
              <a:rPr lang="en-US" smtClean="0"/>
              <a:t>Page </a:t>
            </a:r>
            <a:fld id="{68BAF402-F008-4966-9D92-CECD4570A3EA}" type="slidenum">
              <a:rPr lang="en-US" smtClean="0"/>
              <a:pPr>
                <a:defRPr/>
              </a:pPr>
              <a:t>1</a:t>
            </a:fld>
            <a:endParaRPr lang="en-US" smtClean="0"/>
          </a:p>
        </p:txBody>
      </p:sp>
      <p:sp>
        <p:nvSpPr>
          <p:cNvPr id="66566" name="Rectangle 2"/>
          <p:cNvSpPr>
            <a:spLocks noGrp="1" noRot="1" noChangeAspect="1" noChangeArrowheads="1" noTextEdit="1"/>
          </p:cNvSpPr>
          <p:nvPr>
            <p:ph type="sldImg"/>
          </p:nvPr>
        </p:nvSpPr>
        <p:spPr>
          <a:xfrm>
            <a:off x="1154113" y="701675"/>
            <a:ext cx="4625975" cy="3468688"/>
          </a:xfrm>
          <a:ln/>
        </p:spPr>
      </p:sp>
      <p:sp>
        <p:nvSpPr>
          <p:cNvPr id="66567"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AU"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idx="1"/>
          </p:nvPr>
        </p:nvSpPr>
        <p:spPr/>
        <p:txBody>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5" name="Rectangle 6"/>
          <p:cNvSpPr>
            <a:spLocks noGrp="1" noChangeArrowheads="1"/>
          </p:cNvSpPr>
          <p:nvPr>
            <p:ph type="sldNum" sz="quarter" idx="11"/>
          </p:nvPr>
        </p:nvSpPr>
        <p:spPr>
          <a:ln/>
        </p:spPr>
        <p:txBody>
          <a:bodyPr/>
          <a:lstStyle>
            <a:lvl1pPr>
              <a:defRPr/>
            </a:lvl1pPr>
          </a:lstStyle>
          <a:p>
            <a:pPr>
              <a:defRPr/>
            </a:pPr>
            <a:r>
              <a:rPr lang="en-US" dirty="0"/>
              <a:t>Slide </a:t>
            </a:r>
            <a:fld id="{F6767D18-6D98-4A5E-947F-970B8694D7C8}" type="slidenum">
              <a:rPr lang="en-US"/>
              <a:pPr>
                <a:defRPr/>
              </a:pPr>
              <a:t>‹#›</a:t>
            </a:fld>
            <a:endParaRPr lang="en-US" dirty="0"/>
          </a:p>
        </p:txBody>
      </p:sp>
      <p:sp>
        <p:nvSpPr>
          <p:cNvPr id="6"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Myles et </a:t>
            </a:r>
            <a:r>
              <a:rPr lang="en-AU" i="1" dirty="0" smtClean="0"/>
              <a:t>al</a:t>
            </a:r>
            <a:r>
              <a:rPr lang="en-AU" dirty="0" smtClean="0"/>
              <a:t> (Cisco), Harkins (Aruba)</a:t>
            </a:r>
            <a:endParaRPr lang="en-AU" dirty="0"/>
          </a:p>
        </p:txBody>
      </p:sp>
    </p:spTree>
    <p:extLst>
      <p:ext uri="{BB962C8B-B14F-4D97-AF65-F5344CB8AC3E}">
        <p14:creationId xmlns:p14="http://schemas.microsoft.com/office/powerpoint/2010/main" val="1986609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AU"/>
          </a:p>
        </p:txBody>
      </p:sp>
      <p:sp>
        <p:nvSpPr>
          <p:cNvPr id="3" name="Content Placeholder 2"/>
          <p:cNvSpPr>
            <a:spLocks noGrp="1"/>
          </p:cNvSpPr>
          <p:nvPr>
            <p:ph sz="half" idx="1"/>
          </p:nvPr>
        </p:nvSpPr>
        <p:spPr>
          <a:xfrm>
            <a:off x="6858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4" name="Content Placeholder 3"/>
          <p:cNvSpPr>
            <a:spLocks noGrp="1"/>
          </p:cNvSpPr>
          <p:nvPr>
            <p:ph sz="half" idx="2"/>
          </p:nvPr>
        </p:nvSpPr>
        <p:spPr>
          <a:xfrm>
            <a:off x="4648200" y="1981200"/>
            <a:ext cx="3810000" cy="4114800"/>
          </a:xfrm>
        </p:spPr>
        <p:txBody>
          <a:bodyPr/>
          <a:lstStyle>
            <a:lvl1pPr>
              <a:defRPr sz="1800"/>
            </a:lvl1pPr>
            <a:lvl2pPr>
              <a:defRPr sz="1800"/>
            </a:lvl2pPr>
            <a:lvl3pPr>
              <a:defRPr sz="1600"/>
            </a:lvl3pPr>
            <a:lvl4pPr>
              <a:defRPr sz="1400"/>
            </a:lvl4pPr>
            <a:lvl5pPr>
              <a:defRPr sz="1400"/>
            </a:lvl5pPr>
            <a:lvl6pPr>
              <a:defRPr sz="1800"/>
            </a:lvl6pPr>
            <a:lvl7pPr>
              <a:defRPr sz="1800"/>
            </a:lvl7pPr>
            <a:lvl8pPr>
              <a:defRPr sz="1800"/>
            </a:lvl8pPr>
            <a:lvl9pPr>
              <a:defRPr sz="18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AU" dirty="0"/>
          </a:p>
        </p:txBody>
      </p:sp>
      <p:sp>
        <p:nvSpPr>
          <p:cNvPr id="6" name="Rectangle 6"/>
          <p:cNvSpPr>
            <a:spLocks noGrp="1" noChangeArrowheads="1"/>
          </p:cNvSpPr>
          <p:nvPr>
            <p:ph type="sldNum" sz="quarter" idx="11"/>
          </p:nvPr>
        </p:nvSpPr>
        <p:spPr>
          <a:ln/>
        </p:spPr>
        <p:txBody>
          <a:bodyPr/>
          <a:lstStyle>
            <a:lvl1pPr>
              <a:defRPr/>
            </a:lvl1pPr>
          </a:lstStyle>
          <a:p>
            <a:pPr>
              <a:defRPr/>
            </a:pPr>
            <a:r>
              <a:rPr lang="en-US" dirty="0"/>
              <a:t>Slide </a:t>
            </a:r>
            <a:fld id="{58BE05D0-6E6B-42EE-890D-928060938A08}" type="slidenum">
              <a:rPr lang="en-US"/>
              <a:pPr>
                <a:defRPr/>
              </a:pPr>
              <a:t>‹#›</a:t>
            </a:fld>
            <a:endParaRPr lang="en-US" dirty="0"/>
          </a:p>
        </p:txBody>
      </p:sp>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Salowey </a:t>
            </a:r>
            <a:r>
              <a:rPr lang="en-AU" i="1" dirty="0" smtClean="0"/>
              <a:t>et al</a:t>
            </a:r>
            <a:r>
              <a:rPr lang="en-AU" dirty="0" smtClean="0"/>
              <a:t> (Cisco), Harkins (Aruba)</a:t>
            </a:r>
            <a:endParaRPr lang="en-AU" dirty="0"/>
          </a:p>
        </p:txBody>
      </p:sp>
    </p:spTree>
    <p:extLst>
      <p:ext uri="{BB962C8B-B14F-4D97-AF65-F5344CB8AC3E}">
        <p14:creationId xmlns:p14="http://schemas.microsoft.com/office/powerpoint/2010/main" val="2425779420"/>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Myles </a:t>
            </a:r>
            <a:r>
              <a:rPr lang="en-AU" i="1" dirty="0" smtClean="0"/>
              <a:t>et al</a:t>
            </a:r>
            <a:r>
              <a:rPr lang="en-AU" dirty="0" smtClean="0"/>
              <a:t> (Cisco), Harkins (Aruba)</a:t>
            </a:r>
            <a:endParaRPr lang="en-AU" dirty="0"/>
          </a:p>
        </p:txBody>
      </p:sp>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p:txBody>
      </p:sp>
      <p:sp>
        <p:nvSpPr>
          <p:cNvPr id="1030" name="Rectangle 6"/>
          <p:cNvSpPr>
            <a:spLocks noGrp="1" noChangeArrowheads="1"/>
          </p:cNvSpPr>
          <p:nvPr>
            <p:ph type="sldNum" sz="quarter" idx="4"/>
          </p:nvPr>
        </p:nvSpPr>
        <p:spPr bwMode="auto">
          <a:xfrm>
            <a:off x="4327525" y="6475413"/>
            <a:ext cx="565150"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n-lt"/>
                <a:cs typeface="+mn-cs"/>
              </a:defRPr>
            </a:lvl1pPr>
          </a:lstStyle>
          <a:p>
            <a:pPr>
              <a:defRPr/>
            </a:pPr>
            <a:r>
              <a:rPr lang="en-US"/>
              <a:t>Slide </a:t>
            </a:r>
            <a:fld id="{27A80772-3626-4457-B273-75FCAA2B6C48}" type="slidenum">
              <a:rPr lang="en-US"/>
              <a:pPr>
                <a:defRPr/>
              </a:pPr>
              <a:t>‹#›</a:t>
            </a:fld>
            <a:endParaRPr lang="en-US"/>
          </a:p>
        </p:txBody>
      </p:sp>
      <p:sp>
        <p:nvSpPr>
          <p:cNvPr id="2" name="Rectangle 7"/>
          <p:cNvSpPr>
            <a:spLocks noChangeArrowheads="1"/>
          </p:cNvSpPr>
          <p:nvPr/>
        </p:nvSpPr>
        <p:spPr bwMode="auto">
          <a:xfrm>
            <a:off x="5292521" y="364825"/>
            <a:ext cx="3152979" cy="4924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457200" lvl="4" algn="r" eaLnBrk="0" hangingPunct="0"/>
            <a:r>
              <a:rPr lang="en-US" sz="1600" b="1" dirty="0">
                <a:latin typeface="Arial" pitchFamily="34" charset="0"/>
              </a:rPr>
              <a:t>doc.: IEEE </a:t>
            </a:r>
            <a:r>
              <a:rPr lang="en-US" sz="1600" b="1" dirty="0" smtClean="0">
                <a:latin typeface="Arial" pitchFamily="34" charset="0"/>
              </a:rPr>
              <a:t>802.11-12/0099r2</a:t>
            </a:r>
            <a:endParaRPr lang="en-US" sz="1600" b="1" dirty="0">
              <a:latin typeface="Arial" pitchFamily="34" charset="0"/>
            </a:endParaRPr>
          </a:p>
          <a:p>
            <a:pPr marL="457200" lvl="4" algn="r" eaLnBrk="0" hangingPunct="0"/>
            <a:endParaRPr lang="en-US" sz="1600" b="1" dirty="0">
              <a:latin typeface="Arial" pitchFamily="34" charset="0"/>
            </a:endParaRPr>
          </a:p>
        </p:txBody>
      </p:sp>
      <p:sp>
        <p:nvSpPr>
          <p:cNvPr id="1031"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2" name="Rectangle 9"/>
          <p:cNvSpPr>
            <a:spLocks noChangeArrowheads="1"/>
          </p:cNvSpPr>
          <p:nvPr/>
        </p:nvSpPr>
        <p:spPr bwMode="auto">
          <a:xfrm>
            <a:off x="685800" y="6475413"/>
            <a:ext cx="7842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p>
            <a:pPr eaLnBrk="0" hangingPunct="0"/>
            <a:r>
              <a:rPr lang="en-US">
                <a:latin typeface="Arial" pitchFamily="34" charset="0"/>
              </a:rPr>
              <a:t>Submission</a:t>
            </a:r>
          </a:p>
        </p:txBody>
      </p:sp>
      <p:sp>
        <p:nvSpPr>
          <p:cNvPr id="1033"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AU"/>
          </a:p>
        </p:txBody>
      </p:sp>
      <p:sp>
        <p:nvSpPr>
          <p:cNvPr id="1034" name="Rectangle 7"/>
          <p:cNvSpPr>
            <a:spLocks noChangeArrowheads="1"/>
          </p:cNvSpPr>
          <p:nvPr userDrawn="1"/>
        </p:nvSpPr>
        <p:spPr bwMode="auto">
          <a:xfrm>
            <a:off x="685800" y="380842"/>
            <a:ext cx="865622" cy="2462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p>
            <a:pPr marL="0" lvl="3" eaLnBrk="0" hangingPunct="0"/>
            <a:r>
              <a:rPr lang="en-US" sz="1600" b="1" dirty="0" smtClean="0">
                <a:latin typeface="Arial" pitchFamily="34" charset="0"/>
              </a:rPr>
              <a:t>Jan 2013</a:t>
            </a:r>
            <a:endParaRPr lang="en-US" sz="1600" b="1" dirty="0">
              <a:latin typeface="Arial" pitchFamily="34" charset="0"/>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hf hdr="0"/>
  <p:txStyles>
    <p:titleStyle>
      <a:lvl1pPr algn="l" rtl="0" eaLnBrk="0" fontAlgn="base" hangingPunct="0">
        <a:spcBef>
          <a:spcPct val="0"/>
        </a:spcBef>
        <a:spcAft>
          <a:spcPct val="0"/>
        </a:spcAft>
        <a:defRPr sz="2400" b="1">
          <a:solidFill>
            <a:schemeClr val="accent2"/>
          </a:solidFill>
          <a:latin typeface="+mj-lt"/>
          <a:ea typeface="+mj-ea"/>
          <a:cs typeface="+mj-cs"/>
        </a:defRPr>
      </a:lvl1pPr>
      <a:lvl2pPr algn="l" rtl="0" eaLnBrk="0" fontAlgn="base" hangingPunct="0">
        <a:spcBef>
          <a:spcPct val="0"/>
        </a:spcBef>
        <a:spcAft>
          <a:spcPct val="0"/>
        </a:spcAft>
        <a:defRPr sz="2400" b="1">
          <a:solidFill>
            <a:schemeClr val="accent2"/>
          </a:solidFill>
          <a:latin typeface="Arial" charset="0"/>
        </a:defRPr>
      </a:lvl2pPr>
      <a:lvl3pPr algn="l" rtl="0" eaLnBrk="0" fontAlgn="base" hangingPunct="0">
        <a:spcBef>
          <a:spcPct val="0"/>
        </a:spcBef>
        <a:spcAft>
          <a:spcPct val="0"/>
        </a:spcAft>
        <a:defRPr sz="2400" b="1">
          <a:solidFill>
            <a:schemeClr val="accent2"/>
          </a:solidFill>
          <a:latin typeface="Arial" charset="0"/>
        </a:defRPr>
      </a:lvl3pPr>
      <a:lvl4pPr algn="l" rtl="0" eaLnBrk="0" fontAlgn="base" hangingPunct="0">
        <a:spcBef>
          <a:spcPct val="0"/>
        </a:spcBef>
        <a:spcAft>
          <a:spcPct val="0"/>
        </a:spcAft>
        <a:defRPr sz="2400" b="1">
          <a:solidFill>
            <a:schemeClr val="accent2"/>
          </a:solidFill>
          <a:latin typeface="Arial" charset="0"/>
        </a:defRPr>
      </a:lvl4pPr>
      <a:lvl5pPr algn="l" rtl="0" eaLnBrk="0" fontAlgn="base" hangingPunct="0">
        <a:spcBef>
          <a:spcPct val="0"/>
        </a:spcBef>
        <a:spcAft>
          <a:spcPct val="0"/>
        </a:spcAft>
        <a:defRPr sz="2400" b="1">
          <a:solidFill>
            <a:schemeClr val="accent2"/>
          </a:solidFill>
          <a:latin typeface="Arial" charset="0"/>
        </a:defRPr>
      </a:lvl5pPr>
      <a:lvl6pPr marL="457200" algn="l" rtl="0" eaLnBrk="0" fontAlgn="base" hangingPunct="0">
        <a:spcBef>
          <a:spcPct val="0"/>
        </a:spcBef>
        <a:spcAft>
          <a:spcPct val="0"/>
        </a:spcAft>
        <a:defRPr sz="2400" b="1">
          <a:solidFill>
            <a:schemeClr val="accent2"/>
          </a:solidFill>
          <a:latin typeface="Arial" charset="0"/>
        </a:defRPr>
      </a:lvl6pPr>
      <a:lvl7pPr marL="914400" algn="l" rtl="0" eaLnBrk="0" fontAlgn="base" hangingPunct="0">
        <a:spcBef>
          <a:spcPct val="0"/>
        </a:spcBef>
        <a:spcAft>
          <a:spcPct val="0"/>
        </a:spcAft>
        <a:defRPr sz="2400" b="1">
          <a:solidFill>
            <a:schemeClr val="accent2"/>
          </a:solidFill>
          <a:latin typeface="Arial" charset="0"/>
        </a:defRPr>
      </a:lvl7pPr>
      <a:lvl8pPr marL="1371600" algn="l" rtl="0" eaLnBrk="0" fontAlgn="base" hangingPunct="0">
        <a:spcBef>
          <a:spcPct val="0"/>
        </a:spcBef>
        <a:spcAft>
          <a:spcPct val="0"/>
        </a:spcAft>
        <a:defRPr sz="2400" b="1">
          <a:solidFill>
            <a:schemeClr val="accent2"/>
          </a:solidFill>
          <a:latin typeface="Arial" charset="0"/>
        </a:defRPr>
      </a:lvl8pPr>
      <a:lvl9pPr marL="1828800" algn="l" rtl="0" eaLnBrk="0" fontAlgn="base" hangingPunct="0">
        <a:spcBef>
          <a:spcPct val="0"/>
        </a:spcBef>
        <a:spcAft>
          <a:spcPct val="0"/>
        </a:spcAft>
        <a:defRPr sz="2400" b="1">
          <a:solidFill>
            <a:schemeClr val="accent2"/>
          </a:solidFill>
          <a:latin typeface="Arial" charset="0"/>
        </a:defRPr>
      </a:lvl9pPr>
    </p:titleStyle>
    <p:bodyStyle>
      <a:lvl1pPr marL="342900" indent="-342900" algn="l" rtl="0" eaLnBrk="0" fontAlgn="base" hangingPunct="0">
        <a:spcBef>
          <a:spcPct val="50000"/>
        </a:spcBef>
        <a:spcAft>
          <a:spcPct val="0"/>
        </a:spcAft>
        <a:defRPr b="1">
          <a:solidFill>
            <a:schemeClr val="tx1"/>
          </a:solidFill>
          <a:latin typeface="+mn-lt"/>
          <a:ea typeface="+mn-ea"/>
          <a:cs typeface="+mn-cs"/>
        </a:defRPr>
      </a:lvl1pPr>
      <a:lvl2pPr marL="182563" indent="-180975" algn="l" rtl="0" eaLnBrk="0" fontAlgn="base" hangingPunct="0">
        <a:spcBef>
          <a:spcPct val="50000"/>
        </a:spcBef>
        <a:spcAft>
          <a:spcPct val="0"/>
        </a:spcAft>
        <a:buChar char="•"/>
        <a:defRPr>
          <a:solidFill>
            <a:schemeClr val="tx1"/>
          </a:solidFill>
          <a:latin typeface="+mn-lt"/>
        </a:defRPr>
      </a:lvl2pPr>
      <a:lvl3pPr marL="365125" indent="-180975" algn="l" rtl="0" eaLnBrk="0" fontAlgn="base" hangingPunct="0">
        <a:spcBef>
          <a:spcPct val="25000"/>
        </a:spcBef>
        <a:spcAft>
          <a:spcPct val="0"/>
        </a:spcAft>
        <a:buFont typeface="Arial" pitchFamily="34" charset="0"/>
        <a:buChar char="–"/>
        <a:defRPr sz="1600">
          <a:solidFill>
            <a:schemeClr val="tx1"/>
          </a:solidFill>
          <a:latin typeface="+mn-lt"/>
        </a:defRPr>
      </a:lvl3pPr>
      <a:lvl4pPr marL="711200" indent="-344488" algn="l" rtl="0" eaLnBrk="0" fontAlgn="base" hangingPunct="0">
        <a:spcBef>
          <a:spcPct val="10000"/>
        </a:spcBef>
        <a:spcAft>
          <a:spcPct val="0"/>
        </a:spcAft>
        <a:buFont typeface="Times New Roman" pitchFamily="18" charset="0"/>
        <a:buChar char="—"/>
        <a:defRPr sz="1400">
          <a:solidFill>
            <a:schemeClr val="tx1"/>
          </a:solidFill>
          <a:latin typeface="+mn-lt"/>
        </a:defRPr>
      </a:lvl4pPr>
      <a:lvl5pPr marL="969963" indent="-165100" algn="l" rtl="0" eaLnBrk="0" fontAlgn="base" hangingPunct="0">
        <a:spcBef>
          <a:spcPct val="20000"/>
        </a:spcBef>
        <a:spcAft>
          <a:spcPct val="0"/>
        </a:spcAft>
        <a:buChar char="•"/>
        <a:defRPr sz="1600">
          <a:solidFill>
            <a:schemeClr val="tx1"/>
          </a:solidFill>
          <a:latin typeface="+mn-lt"/>
        </a:defRPr>
      </a:lvl5pPr>
      <a:lvl6pPr marL="1427163" indent="-165100" algn="l" rtl="0" eaLnBrk="0" fontAlgn="base" hangingPunct="0">
        <a:spcBef>
          <a:spcPct val="20000"/>
        </a:spcBef>
        <a:spcAft>
          <a:spcPct val="0"/>
        </a:spcAft>
        <a:buChar char="•"/>
        <a:defRPr sz="1600">
          <a:solidFill>
            <a:schemeClr val="tx1"/>
          </a:solidFill>
          <a:latin typeface="+mn-lt"/>
        </a:defRPr>
      </a:lvl6pPr>
      <a:lvl7pPr marL="1884363" indent="-165100" algn="l" rtl="0" eaLnBrk="0" fontAlgn="base" hangingPunct="0">
        <a:spcBef>
          <a:spcPct val="20000"/>
        </a:spcBef>
        <a:spcAft>
          <a:spcPct val="0"/>
        </a:spcAft>
        <a:buChar char="•"/>
        <a:defRPr sz="1600">
          <a:solidFill>
            <a:schemeClr val="tx1"/>
          </a:solidFill>
          <a:latin typeface="+mn-lt"/>
        </a:defRPr>
      </a:lvl7pPr>
      <a:lvl8pPr marL="2341563" indent="-165100" algn="l" rtl="0" eaLnBrk="0" fontAlgn="base" hangingPunct="0">
        <a:spcBef>
          <a:spcPct val="20000"/>
        </a:spcBef>
        <a:spcAft>
          <a:spcPct val="0"/>
        </a:spcAft>
        <a:buChar char="•"/>
        <a:defRPr sz="1600">
          <a:solidFill>
            <a:schemeClr val="tx1"/>
          </a:solidFill>
          <a:latin typeface="+mn-lt"/>
        </a:defRPr>
      </a:lvl8pPr>
      <a:lvl9pPr marL="2798763" indent="-1651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1/dcn/12/11-12-0946-03-00ac-next-generation-security.pptx"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9" name="Rectangle 2"/>
          <p:cNvSpPr>
            <a:spLocks noGrp="1" noChangeArrowheads="1"/>
          </p:cNvSpPr>
          <p:nvPr>
            <p:ph type="title"/>
          </p:nvPr>
        </p:nvSpPr>
        <p:spPr/>
        <p:txBody>
          <a:bodyPr/>
          <a:lstStyle/>
          <a:p>
            <a:pPr algn="ctr"/>
            <a:r>
              <a:rPr lang="en-US" dirty="0" smtClean="0"/>
              <a:t>A resolution proposal comments related to  for next generation security in 802.11 built on changes in 802.11ac</a:t>
            </a:r>
          </a:p>
        </p:txBody>
      </p:sp>
      <p:sp>
        <p:nvSpPr>
          <p:cNvPr id="1030" name="Rectangle 6"/>
          <p:cNvSpPr>
            <a:spLocks noGrp="1" noChangeArrowheads="1"/>
          </p:cNvSpPr>
          <p:nvPr>
            <p:ph type="body" idx="1"/>
          </p:nvPr>
        </p:nvSpPr>
        <p:spPr/>
        <p:txBody>
          <a:bodyPr/>
          <a:lstStyle/>
          <a:p>
            <a:pPr algn="ctr"/>
            <a:r>
              <a:rPr lang="en-US" dirty="0" smtClean="0"/>
              <a:t>14 January 2013</a:t>
            </a:r>
          </a:p>
        </p:txBody>
      </p:sp>
      <p:sp>
        <p:nvSpPr>
          <p:cNvPr id="8" name="Slide Number Placeholder 5"/>
          <p:cNvSpPr>
            <a:spLocks noGrp="1"/>
          </p:cNvSpPr>
          <p:nvPr>
            <p:ph type="sldNum" sz="quarter" idx="11"/>
          </p:nvPr>
        </p:nvSpPr>
        <p:spPr/>
        <p:txBody>
          <a:bodyPr/>
          <a:lstStyle/>
          <a:p>
            <a:r>
              <a:rPr lang="en-US" dirty="0" smtClean="0"/>
              <a:t>Slide </a:t>
            </a:r>
            <a:fld id="{C074D50F-3BCA-4A6B-9986-C459617B2FC6}" type="slidenum">
              <a:rPr lang="en-US" smtClean="0"/>
              <a:pPr/>
              <a:t>1</a:t>
            </a:fld>
            <a:endParaRPr lang="en-US" dirty="0"/>
          </a:p>
        </p:txBody>
      </p:sp>
      <p:sp>
        <p:nvSpPr>
          <p:cNvPr id="2054" name="Rectangle 12"/>
          <p:cNvSpPr>
            <a:spLocks noChangeArrowheads="1"/>
          </p:cNvSpPr>
          <p:nvPr/>
        </p:nvSpPr>
        <p:spPr bwMode="auto">
          <a:xfrm>
            <a:off x="533400" y="274637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p>
            <a:pPr eaLnBrk="0" hangingPunct="0">
              <a:spcBef>
                <a:spcPct val="50000"/>
              </a:spcBef>
            </a:pPr>
            <a:r>
              <a:rPr lang="en-US" sz="1600" b="1" dirty="0">
                <a:latin typeface="Arial" pitchFamily="34" charset="0"/>
              </a:rPr>
              <a:t>Authors:</a:t>
            </a:r>
            <a:endParaRPr lang="en-US" sz="1600" dirty="0">
              <a:latin typeface="Arial" pitchFamily="34" charset="0"/>
            </a:endParaRPr>
          </a:p>
        </p:txBody>
      </p:sp>
      <p:graphicFrame>
        <p:nvGraphicFramePr>
          <p:cNvPr id="2" name="Table 1"/>
          <p:cNvGraphicFramePr>
            <a:graphicFrameLocks noGrp="1"/>
          </p:cNvGraphicFramePr>
          <p:nvPr>
            <p:extLst>
              <p:ext uri="{D42A27DB-BD31-4B8C-83A1-F6EECF244321}">
                <p14:modId xmlns:p14="http://schemas.microsoft.com/office/powerpoint/2010/main" val="1072764536"/>
              </p:ext>
            </p:extLst>
          </p:nvPr>
        </p:nvGraphicFramePr>
        <p:xfrm>
          <a:off x="685800" y="3429000"/>
          <a:ext cx="7696200" cy="1482728"/>
        </p:xfrm>
        <a:graphic>
          <a:graphicData uri="http://schemas.openxmlformats.org/drawingml/2006/table">
            <a:tbl>
              <a:tblPr firstRow="1" bandRow="1">
                <a:tableStyleId>{5C22544A-7EE6-4342-B048-85BDC9FD1C3A}</a:tableStyleId>
              </a:tblPr>
              <a:tblGrid>
                <a:gridCol w="1447800"/>
                <a:gridCol w="1066800"/>
                <a:gridCol w="1752600"/>
                <a:gridCol w="3429000"/>
              </a:tblGrid>
              <a:tr h="370682">
                <a:tc>
                  <a:txBody>
                    <a:bodyPr/>
                    <a:lstStyle/>
                    <a:p>
                      <a:pPr>
                        <a:spcAft>
                          <a:spcPts val="0"/>
                        </a:spcAft>
                      </a:pPr>
                      <a:r>
                        <a:rPr lang="en-US" sz="1600" b="1" kern="0" dirty="0" smtClean="0">
                          <a:effectLst/>
                          <a:latin typeface="+mj-lt"/>
                        </a:rPr>
                        <a:t>Name</a:t>
                      </a:r>
                      <a:endParaRPr lang="en-AU" sz="1600" b="1" kern="0" dirty="0">
                        <a:effectLst/>
                        <a:latin typeface="+mj-lt"/>
                      </a:endParaRPr>
                    </a:p>
                  </a:txBody>
                  <a:tcPr marL="68580" marR="68580" marT="0" marB="0" anchor="ctr"/>
                </a:tc>
                <a:tc>
                  <a:txBody>
                    <a:bodyPr/>
                    <a:lstStyle/>
                    <a:p>
                      <a:pPr>
                        <a:spcAft>
                          <a:spcPts val="0"/>
                        </a:spcAft>
                      </a:pPr>
                      <a:r>
                        <a:rPr lang="en-US" sz="1600" b="1" dirty="0">
                          <a:effectLst/>
                          <a:latin typeface="+mj-lt"/>
                          <a:ea typeface="Times New Roman"/>
                        </a:rPr>
                        <a:t>Company</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Phone</a:t>
                      </a:r>
                      <a:endParaRPr lang="en-AU" sz="1600" dirty="0">
                        <a:effectLst/>
                        <a:latin typeface="+mj-lt"/>
                        <a:ea typeface="Times New Roman"/>
                      </a:endParaRPr>
                    </a:p>
                  </a:txBody>
                  <a:tcPr marL="68580" marR="68580" marT="0" marB="0" anchor="ctr"/>
                </a:tc>
                <a:tc>
                  <a:txBody>
                    <a:bodyPr/>
                    <a:lstStyle/>
                    <a:p>
                      <a:pPr>
                        <a:spcAft>
                          <a:spcPts val="0"/>
                        </a:spcAft>
                      </a:pPr>
                      <a:r>
                        <a:rPr lang="en-US" sz="1600" b="1" dirty="0">
                          <a:effectLst/>
                          <a:latin typeface="+mj-lt"/>
                          <a:ea typeface="Times New Roman"/>
                        </a:rPr>
                        <a:t>email</a:t>
                      </a:r>
                      <a:endParaRPr lang="en-AU" sz="1600" dirty="0">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Andrew Myles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+61 418 656587</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amyles@cisco.com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Brian Hart</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kern="1200" dirty="0" smtClean="0">
                          <a:solidFill>
                            <a:schemeClr val="tx1"/>
                          </a:solidFill>
                          <a:effectLst/>
                          <a:latin typeface="+mj-lt"/>
                          <a:ea typeface="Times New Roman"/>
                          <a:cs typeface="+mn-cs"/>
                        </a:rPr>
                        <a:t>Cisco</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rPr>
                        <a:t>+1 408 5253346 </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brianh@cisco.com</a:t>
                      </a:r>
                      <a:endParaRPr lang="en-AU" sz="1600" dirty="0">
                        <a:solidFill>
                          <a:schemeClr val="tx1"/>
                        </a:solidFill>
                        <a:effectLst/>
                        <a:latin typeface="+mj-lt"/>
                        <a:ea typeface="Times New Roman"/>
                      </a:endParaRPr>
                    </a:p>
                  </a:txBody>
                  <a:tcPr marL="68580" marR="68580" marT="0" marB="0" anchor="ctr"/>
                </a:tc>
              </a:tr>
              <a:tr h="370682">
                <a:tc>
                  <a:txBody>
                    <a:bodyPr/>
                    <a:lstStyle/>
                    <a:p>
                      <a:pPr>
                        <a:spcAft>
                          <a:spcPts val="0"/>
                        </a:spcAft>
                      </a:pPr>
                      <a:r>
                        <a:rPr lang="en-AU" sz="1600" dirty="0" smtClean="0">
                          <a:solidFill>
                            <a:schemeClr val="tx1"/>
                          </a:solidFill>
                          <a:effectLst/>
                          <a:latin typeface="+mj-lt"/>
                          <a:ea typeface="Times New Roman"/>
                        </a:rPr>
                        <a:t>Dan Harkins</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smtClean="0">
                          <a:solidFill>
                            <a:schemeClr val="tx1"/>
                          </a:solidFill>
                          <a:effectLst/>
                          <a:latin typeface="+mj-lt"/>
                          <a:ea typeface="Times New Roman"/>
                        </a:rPr>
                        <a:t>Aruba</a:t>
                      </a:r>
                      <a:endParaRPr lang="en-AU" sz="1600" dirty="0">
                        <a:solidFill>
                          <a:schemeClr val="tx1"/>
                        </a:solidFill>
                        <a:effectLst/>
                        <a:latin typeface="+mj-lt"/>
                        <a:ea typeface="Times New Roman"/>
                      </a:endParaRPr>
                    </a:p>
                  </a:txBody>
                  <a:tcPr marL="68580" marR="68580" marT="0" marB="0" anchor="ctr"/>
                </a:tc>
                <a:tc>
                  <a:txBody>
                    <a:bodyPr/>
                    <a:lstStyle/>
                    <a:p>
                      <a:pPr marL="21590" indent="-21590">
                        <a:spcAft>
                          <a:spcPts val="0"/>
                        </a:spcAft>
                      </a:pPr>
                      <a:r>
                        <a:rPr lang="en-AU" sz="1600" dirty="0" smtClean="0">
                          <a:solidFill>
                            <a:schemeClr val="tx1"/>
                          </a:solidFill>
                          <a:effectLst/>
                          <a:latin typeface="+mj-lt"/>
                          <a:ea typeface="Times New Roman"/>
                        </a:rPr>
                        <a:t>+1 408 227 4500</a:t>
                      </a:r>
                      <a:endParaRPr lang="en-AU" sz="1600" dirty="0">
                        <a:solidFill>
                          <a:schemeClr val="tx1"/>
                        </a:solidFill>
                        <a:effectLst/>
                        <a:latin typeface="+mj-lt"/>
                        <a:ea typeface="Times New Roman"/>
                      </a:endParaRPr>
                    </a:p>
                  </a:txBody>
                  <a:tcPr marL="68580" marR="68580" marT="0" marB="0" anchor="ctr"/>
                </a:tc>
                <a:tc>
                  <a:txBody>
                    <a:bodyPr/>
                    <a:lstStyle/>
                    <a:p>
                      <a:pPr>
                        <a:spcAft>
                          <a:spcPts val="0"/>
                        </a:spcAft>
                      </a:pPr>
                      <a:r>
                        <a:rPr lang="en-AU" sz="1600" dirty="0" err="1" smtClean="0">
                          <a:solidFill>
                            <a:schemeClr val="tx1"/>
                          </a:solidFill>
                          <a:effectLst/>
                          <a:latin typeface="+mj-lt"/>
                          <a:ea typeface="Times New Roman"/>
                        </a:rPr>
                        <a:t>dharkins</a:t>
                      </a:r>
                      <a:r>
                        <a:rPr lang="en-AU" sz="1600" dirty="0" smtClean="0">
                          <a:solidFill>
                            <a:schemeClr val="tx1"/>
                          </a:solidFill>
                          <a:effectLst/>
                          <a:latin typeface="+mj-lt"/>
                          <a:ea typeface="Times New Roman"/>
                        </a:rPr>
                        <a:t> at </a:t>
                      </a:r>
                      <a:r>
                        <a:rPr lang="en-AU" sz="1600" dirty="0" err="1" smtClean="0">
                          <a:solidFill>
                            <a:schemeClr val="tx1"/>
                          </a:solidFill>
                          <a:effectLst/>
                          <a:latin typeface="+mj-lt"/>
                          <a:ea typeface="Times New Roman"/>
                        </a:rPr>
                        <a:t>arubanetworks</a:t>
                      </a:r>
                      <a:r>
                        <a:rPr lang="en-AU" sz="1600" baseline="0" dirty="0" smtClean="0">
                          <a:solidFill>
                            <a:schemeClr val="tx1"/>
                          </a:solidFill>
                          <a:effectLst/>
                          <a:latin typeface="+mj-lt"/>
                          <a:ea typeface="Times New Roman"/>
                        </a:rPr>
                        <a:t> dot com</a:t>
                      </a:r>
                      <a:endParaRPr lang="en-AU" sz="1600" dirty="0">
                        <a:solidFill>
                          <a:schemeClr val="tx1"/>
                        </a:solidFill>
                        <a:effectLst/>
                        <a:latin typeface="+mj-lt"/>
                        <a:ea typeface="Times New Roman"/>
                      </a:endParaRPr>
                    </a:p>
                  </a:txBody>
                  <a:tcPr marL="68580" marR="68580" marT="0" marB="0" anchor="ctr"/>
                </a:tc>
              </a:tr>
            </a:tbl>
          </a:graphicData>
        </a:graphic>
      </p:graphicFrame>
      <p:sp>
        <p:nvSpPr>
          <p:cNvPr id="7"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Myles </a:t>
            </a:r>
            <a:r>
              <a:rPr lang="en-AU" i="1" dirty="0" smtClean="0"/>
              <a:t>et </a:t>
            </a:r>
            <a:r>
              <a:rPr lang="en-AU" i="1" dirty="0"/>
              <a:t>al</a:t>
            </a:r>
            <a:r>
              <a:rPr lang="en-AU" dirty="0"/>
              <a:t> (Cisco), Harkins (Aruba)</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resolution is proposed for to CIDs 7020, 7282, 7017 &amp; 7310 </a:t>
            </a:r>
            <a:endParaRPr lang="en-AU" dirty="0"/>
          </a:p>
        </p:txBody>
      </p:sp>
      <p:sp>
        <p:nvSpPr>
          <p:cNvPr id="3" name="Content Placeholder 2"/>
          <p:cNvSpPr>
            <a:spLocks noGrp="1"/>
          </p:cNvSpPr>
          <p:nvPr>
            <p:ph idx="1"/>
          </p:nvPr>
        </p:nvSpPr>
        <p:spPr/>
        <p:txBody>
          <a:bodyPr/>
          <a:lstStyle/>
          <a:p>
            <a:r>
              <a:rPr lang="en-AU" dirty="0" smtClean="0"/>
              <a:t>Motion</a:t>
            </a:r>
          </a:p>
          <a:p>
            <a:pPr lvl="1"/>
            <a:r>
              <a:rPr lang="en-AU" dirty="0" err="1" smtClean="0"/>
              <a:t>TGac</a:t>
            </a:r>
            <a:r>
              <a:rPr lang="en-AU" dirty="0" smtClean="0"/>
              <a:t> approves the following resolution to </a:t>
            </a:r>
            <a:r>
              <a:rPr lang="en-AU" dirty="0"/>
              <a:t>CIDs 7020, 7282, 7017 &amp; </a:t>
            </a:r>
            <a:r>
              <a:rPr lang="en-AU" dirty="0" smtClean="0"/>
              <a:t>7310</a:t>
            </a:r>
          </a:p>
          <a:p>
            <a:pPr lvl="2"/>
            <a:r>
              <a:rPr lang="en-AU" dirty="0" smtClean="0"/>
              <a:t>“Accept”</a:t>
            </a:r>
          </a:p>
          <a:p>
            <a:pPr lvl="2"/>
            <a:r>
              <a:rPr lang="en-AU" dirty="0" smtClean="0"/>
              <a:t>“</a:t>
            </a:r>
            <a:r>
              <a:rPr lang="en-AU" i="1" dirty="0"/>
              <a:t>Incorporate the changes specified </a:t>
            </a:r>
            <a:r>
              <a:rPr lang="en-AU" i="1"/>
              <a:t>in </a:t>
            </a:r>
            <a:r>
              <a:rPr lang="en-AU" i="1" smtClean="0"/>
              <a:t>12/711r2</a:t>
            </a:r>
            <a:r>
              <a:rPr lang="en-AU" i="1" dirty="0" smtClean="0"/>
              <a:t>”</a:t>
            </a:r>
          </a:p>
          <a:p>
            <a:pPr lvl="1"/>
            <a:r>
              <a:rPr lang="en-AU" dirty="0" smtClean="0"/>
              <a:t>Moved: Andrew Myles</a:t>
            </a:r>
          </a:p>
          <a:p>
            <a:pPr lvl="1"/>
            <a:r>
              <a:rPr lang="en-AU" dirty="0" smtClean="0"/>
              <a:t>Seconded: Dan Harkins</a:t>
            </a:r>
            <a:endParaRPr lang="en-AU" dirty="0"/>
          </a:p>
          <a:p>
            <a:pPr lvl="2"/>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10</a:t>
            </a:fld>
            <a:endParaRPr lang="en-US" dirty="0"/>
          </a:p>
        </p:txBody>
      </p:sp>
      <p:sp>
        <p:nvSpPr>
          <p:cNvPr id="5" name="Footer Placeholder 4"/>
          <p:cNvSpPr>
            <a:spLocks noGrp="1"/>
          </p:cNvSpPr>
          <p:nvPr>
            <p:ph type="ftr" sz="quarter" idx="3"/>
          </p:nvPr>
        </p:nvSpPr>
        <p:spPr/>
        <p:txBody>
          <a:bodyPr/>
          <a:lstStyle/>
          <a:p>
            <a:r>
              <a:rPr lang="en-AU" dirty="0" smtClean="0"/>
              <a:t>Myles </a:t>
            </a:r>
            <a:r>
              <a:rPr lang="en-AU" i="1" dirty="0" smtClean="0"/>
              <a:t>et </a:t>
            </a:r>
            <a:r>
              <a:rPr lang="en-AU" i="1" dirty="0" smtClean="0"/>
              <a:t>al</a:t>
            </a:r>
            <a:r>
              <a:rPr lang="en-AU" dirty="0" smtClean="0"/>
              <a:t> (Cisco), Harkins (Aruba)</a:t>
            </a:r>
            <a:endParaRPr lang="en-AU" dirty="0"/>
          </a:p>
        </p:txBody>
      </p:sp>
    </p:spTree>
    <p:extLst>
      <p:ext uri="{BB962C8B-B14F-4D97-AF65-F5344CB8AC3E}">
        <p14:creationId xmlns:p14="http://schemas.microsoft.com/office/powerpoint/2010/main" val="368193358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LB188 contains comments requesting the inclusion of updated security options in 802.11ac</a:t>
            </a:r>
            <a:endParaRPr lang="en-AU" dirty="0"/>
          </a:p>
        </p:txBody>
      </p:sp>
      <p:sp>
        <p:nvSpPr>
          <p:cNvPr id="8" name="Rectangle 7"/>
          <p:cNvSpPr/>
          <p:nvPr/>
        </p:nvSpPr>
        <p:spPr bwMode="auto">
          <a:xfrm>
            <a:off x="533400" y="28194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267200"/>
            <a:ext cx="16002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21336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11ac does not seem to have a sufficiently rich set of security options to meet Suite-B requirements</a:t>
            </a:r>
          </a:p>
        </p:txBody>
      </p:sp>
      <p:sp>
        <p:nvSpPr>
          <p:cNvPr id="12" name="Rectangle 11"/>
          <p:cNvSpPr/>
          <p:nvPr/>
        </p:nvSpPr>
        <p:spPr bwMode="auto">
          <a:xfrm>
            <a:off x="21336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Define a sufficient security toolkit for 11ac so that 11ac can meet Suite B requirements, including any transitional measures if required</a:t>
            </a:r>
          </a:p>
        </p:txBody>
      </p:sp>
      <p:sp>
        <p:nvSpPr>
          <p:cNvPr id="13" name="Rectangle 12"/>
          <p:cNvSpPr/>
          <p:nvPr/>
        </p:nvSpPr>
        <p:spPr bwMode="auto">
          <a:xfrm>
            <a:off x="533400" y="2133600"/>
            <a:ext cx="16002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21336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6198</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err="1" smtClean="0"/>
              <a:t>Myles</a:t>
            </a:r>
            <a:r>
              <a:rPr lang="en-AU" i="1" dirty="0" err="1" smtClean="0"/>
              <a:t>et</a:t>
            </a:r>
            <a:r>
              <a:rPr lang="en-AU" i="1" dirty="0" smtClean="0"/>
              <a:t> </a:t>
            </a:r>
            <a:r>
              <a:rPr lang="en-AU" i="1" dirty="0"/>
              <a:t>al</a:t>
            </a:r>
            <a:r>
              <a:rPr lang="en-AU" dirty="0"/>
              <a:t> (Cisco), Harkins (Aruba)</a:t>
            </a:r>
          </a:p>
        </p:txBody>
      </p:sp>
      <p:sp>
        <p:nvSpPr>
          <p:cNvPr id="18" name="Rectangle 17"/>
          <p:cNvSpPr/>
          <p:nvPr/>
        </p:nvSpPr>
        <p:spPr bwMode="auto">
          <a:xfrm>
            <a:off x="5334000" y="28194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334000" y="4267200"/>
            <a:ext cx="32004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334000" y="2133600"/>
            <a:ext cx="32004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6513</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
        <p:nvSpPr>
          <p:cNvPr id="3" name="Rectangle 2"/>
          <p:cNvSpPr/>
          <p:nvPr/>
        </p:nvSpPr>
        <p:spPr bwMode="auto">
          <a:xfrm>
            <a:off x="6553200" y="5943600"/>
            <a:ext cx="1981200" cy="304800"/>
          </a:xfrm>
          <a:prstGeom prst="rect">
            <a:avLst/>
          </a:prstGeom>
          <a:solidFill>
            <a:schemeClr val="bg1"/>
          </a:solid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solidFill>
                  <a:schemeClr val="tx1"/>
                </a:solidFill>
                <a:effectLst/>
                <a:latin typeface="+mj-lt"/>
              </a:rPr>
              <a:t>Now at </a:t>
            </a:r>
            <a:r>
              <a:rPr kumimoji="0" lang="en-AU" sz="1600" i="0" u="none" strike="noStrike" cap="none" normalizeH="0" baseline="0" dirty="0" smtClean="0">
                <a:ln>
                  <a:noFill/>
                </a:ln>
                <a:solidFill>
                  <a:schemeClr val="tx1"/>
                </a:solidFill>
                <a:effectLst/>
                <a:latin typeface="+mj-lt"/>
              </a:rPr>
              <a:t>r2</a:t>
            </a:r>
            <a:endParaRPr kumimoji="0" lang="en-AU" sz="1600" i="0" u="none" strike="noStrike" cap="none" normalizeH="0" baseline="0" dirty="0" smtClean="0">
              <a:ln>
                <a:noFill/>
              </a:ln>
              <a:solidFill>
                <a:schemeClr val="tx1"/>
              </a:solidFill>
              <a:effectLst/>
              <a:latin typeface="+mj-lt"/>
            </a:endParaRPr>
          </a:p>
        </p:txBody>
      </p:sp>
      <p:cxnSp>
        <p:nvCxnSpPr>
          <p:cNvPr id="5" name="Straight Arrow Connector 4"/>
          <p:cNvCxnSpPr>
            <a:stCxn id="3" idx="0"/>
          </p:cNvCxnSpPr>
          <p:nvPr/>
        </p:nvCxnSpPr>
        <p:spPr bwMode="auto">
          <a:xfrm flipV="1">
            <a:off x="7543800" y="5410200"/>
            <a:ext cx="0" cy="533400"/>
          </a:xfrm>
          <a:prstGeom prst="straightConnector1">
            <a:avLst/>
          </a:prstGeom>
          <a:solidFill>
            <a:schemeClr val="accent1"/>
          </a:solidFill>
          <a:ln w="12700" cap="flat" cmpd="sng" algn="ctr">
            <a:solidFill>
              <a:schemeClr val="tx1"/>
            </a:solidFill>
            <a:prstDash val="solid"/>
            <a:round/>
            <a:headEnd type="none" w="sm" len="sm"/>
            <a:tailEnd type="arrow"/>
          </a:ln>
          <a:effectLst/>
        </p:spPr>
      </p:cxnSp>
    </p:spTree>
    <p:extLst>
      <p:ext uri="{BB962C8B-B14F-4D97-AF65-F5344CB8AC3E}">
        <p14:creationId xmlns:p14="http://schemas.microsoft.com/office/powerpoint/2010/main" val="163941581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8" name="Rectangle 7"/>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9" name="Rectangle 8"/>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11" name="Rectangle 10"/>
          <p:cNvSpPr/>
          <p:nvPr/>
        </p:nvSpPr>
        <p:spPr bwMode="auto">
          <a:xfrm>
            <a:off x="1676400" y="2819400"/>
            <a:ext cx="42672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 This comment was raised during LB3.0 and initial discussions were held leading to a greater understanding of the security and implementation issues, with strong support to continue the work. Since, over time, the security issue remains but the implementation issues become less problematic, it is time to revisit this issue.</a:t>
            </a:r>
            <a:endParaRPr lang="en-AU" sz="1600" i="1" dirty="0" smtClean="0">
              <a:latin typeface="+mj-lt"/>
            </a:endParaRPr>
          </a:p>
        </p:txBody>
      </p:sp>
      <p:sp>
        <p:nvSpPr>
          <p:cNvPr id="12" name="Rectangle 11"/>
          <p:cNvSpPr/>
          <p:nvPr/>
        </p:nvSpPr>
        <p:spPr bwMode="auto">
          <a:xfrm>
            <a:off x="1676400" y="4876800"/>
            <a:ext cx="42672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13" name="Rectangle 12"/>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
        <p:nvSpPr>
          <p:cNvPr id="14" name="Rectangle 13"/>
          <p:cNvSpPr/>
          <p:nvPr/>
        </p:nvSpPr>
        <p:spPr bwMode="auto">
          <a:xfrm>
            <a:off x="1676400" y="2133600"/>
            <a:ext cx="42672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i="0" u="none" strike="noStrike" cap="none" normalizeH="0" baseline="0" dirty="0" smtClean="0">
                <a:ln>
                  <a:noFill/>
                </a:ln>
                <a:effectLst/>
                <a:latin typeface="+mj-lt"/>
              </a:rPr>
              <a:t>7020</a:t>
            </a:r>
            <a:br>
              <a:rPr kumimoji="0" lang="en-AU" sz="1600" i="0" u="none" strike="noStrike" cap="none" normalizeH="0" baseline="0" dirty="0" smtClean="0">
                <a:ln>
                  <a:noFill/>
                </a:ln>
                <a:effectLst/>
                <a:latin typeface="+mj-lt"/>
              </a:rPr>
            </a:br>
            <a:r>
              <a:rPr kumimoji="0" lang="en-AU" sz="1600" i="0" u="none" strike="noStrike" cap="none" normalizeH="0" baseline="0" dirty="0" smtClean="0">
                <a:ln>
                  <a:noFill/>
                </a:ln>
                <a:effectLst/>
                <a:latin typeface="+mj-lt"/>
              </a:rPr>
              <a:t>from Brian Hart (Cisco)</a:t>
            </a:r>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Myles </a:t>
            </a:r>
            <a:r>
              <a:rPr lang="en-AU" i="1" dirty="0" smtClean="0"/>
              <a:t>et </a:t>
            </a:r>
            <a:r>
              <a:rPr lang="en-AU" i="1" dirty="0"/>
              <a:t>al</a:t>
            </a:r>
            <a:r>
              <a:rPr lang="en-AU" dirty="0"/>
              <a:t> (Cisco), Harkins (Aruba)</a:t>
            </a:r>
          </a:p>
        </p:txBody>
      </p:sp>
      <p:sp>
        <p:nvSpPr>
          <p:cNvPr id="18" name="Rectangle 17"/>
          <p:cNvSpPr/>
          <p:nvPr/>
        </p:nvSpPr>
        <p:spPr bwMode="auto">
          <a:xfrm>
            <a:off x="5943600" y="2819400"/>
            <a:ext cx="25908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Add support for GCM-256 and Suite B</a:t>
            </a:r>
          </a:p>
        </p:txBody>
      </p:sp>
      <p:sp>
        <p:nvSpPr>
          <p:cNvPr id="19" name="Rectangle 18"/>
          <p:cNvSpPr/>
          <p:nvPr/>
        </p:nvSpPr>
        <p:spPr bwMode="auto">
          <a:xfrm>
            <a:off x="5943600" y="4876800"/>
            <a:ext cx="25908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Adopt </a:t>
            </a:r>
            <a:r>
              <a:rPr lang="en-AU" sz="1600" i="1" dirty="0">
                <a:latin typeface="+mj-lt"/>
              </a:rPr>
              <a:t>the changes specified in document 11-12/0711rX, where X is any revision (currently at zero)</a:t>
            </a:r>
            <a:endParaRPr lang="en-AU" sz="1600" i="1" dirty="0" smtClean="0">
              <a:latin typeface="+mj-lt"/>
            </a:endParaRPr>
          </a:p>
        </p:txBody>
      </p:sp>
      <p:sp>
        <p:nvSpPr>
          <p:cNvPr id="21" name="Rectangle 20"/>
          <p:cNvSpPr/>
          <p:nvPr/>
        </p:nvSpPr>
        <p:spPr bwMode="auto">
          <a:xfrm>
            <a:off x="5943600" y="2133600"/>
            <a:ext cx="25908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7282</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Dan</a:t>
            </a:r>
            <a:r>
              <a:rPr kumimoji="0" lang="en-AU" sz="1600" i="0" u="none" strike="noStrike" cap="none" normalizeH="0" dirty="0" smtClean="0">
                <a:ln>
                  <a:noFill/>
                </a:ln>
                <a:effectLst/>
                <a:latin typeface="+mj-lt"/>
              </a:rPr>
              <a:t> Harkins (Aruba</a:t>
            </a:r>
            <a:r>
              <a:rPr kumimoji="0" lang="en-AU" sz="1600" i="0" u="none" strike="noStrike" cap="none" normalizeH="0" baseline="0" dirty="0" smtClean="0">
                <a:ln>
                  <a:noFill/>
                </a:ln>
                <a:effectLst/>
                <a:latin typeface="+mj-lt"/>
              </a:rPr>
              <a:t>)</a:t>
            </a:r>
          </a:p>
        </p:txBody>
      </p:sp>
    </p:spTree>
    <p:extLst>
      <p:ext uri="{BB962C8B-B14F-4D97-AF65-F5344CB8AC3E}">
        <p14:creationId xmlns:p14="http://schemas.microsoft.com/office/powerpoint/2010/main" val="322736894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LB190 also contains comments requesting the inclusion of updated security options in 802.11ac</a:t>
            </a:r>
            <a:endParaRPr lang="en-AU" dirty="0"/>
          </a:p>
        </p:txBody>
      </p:sp>
      <p:sp>
        <p:nvSpPr>
          <p:cNvPr id="1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err="1" smtClean="0"/>
              <a:t>Myles</a:t>
            </a:r>
            <a:r>
              <a:rPr lang="en-AU" i="1" dirty="0" err="1" smtClean="0"/>
              <a:t>et</a:t>
            </a:r>
            <a:r>
              <a:rPr lang="en-AU" i="1" dirty="0" smtClean="0"/>
              <a:t> </a:t>
            </a:r>
            <a:r>
              <a:rPr lang="en-AU" i="1" dirty="0"/>
              <a:t>al</a:t>
            </a:r>
            <a:r>
              <a:rPr lang="en-AU" dirty="0"/>
              <a:t> (Cisco), Harkins (Aruba)</a:t>
            </a:r>
          </a:p>
        </p:txBody>
      </p:sp>
      <p:sp>
        <p:nvSpPr>
          <p:cNvPr id="16" name="Rectangle 15"/>
          <p:cNvSpPr/>
          <p:nvPr/>
        </p:nvSpPr>
        <p:spPr bwMode="auto">
          <a:xfrm>
            <a:off x="1676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smtClean="0">
                <a:latin typeface="+mj-lt"/>
              </a:rPr>
              <a:t>802.11ac </a:t>
            </a:r>
            <a:r>
              <a:rPr lang="en-AU" sz="1600" i="1" dirty="0">
                <a:latin typeface="+mj-lt"/>
              </a:rPr>
              <a:t>should incorporate security features required for it to satisfy Suite-B and similar security requirements. The reasons are specified in 946r3 and the </a:t>
            </a:r>
            <a:r>
              <a:rPr lang="en-AU" sz="1600" i="1" dirty="0" smtClean="0">
                <a:latin typeface="+mj-lt"/>
              </a:rPr>
              <a:t>necessary </a:t>
            </a:r>
            <a:r>
              <a:rPr lang="en-AU" sz="1600" i="1" dirty="0">
                <a:latin typeface="+mj-lt"/>
              </a:rPr>
              <a:t>changes are specified in 711r2</a:t>
            </a:r>
            <a:endParaRPr lang="en-AU" sz="1600" i="1" dirty="0" smtClean="0">
              <a:latin typeface="+mj-lt"/>
            </a:endParaRPr>
          </a:p>
        </p:txBody>
      </p:sp>
      <p:sp>
        <p:nvSpPr>
          <p:cNvPr id="17" name="Rectangle 16"/>
          <p:cNvSpPr/>
          <p:nvPr/>
        </p:nvSpPr>
        <p:spPr bwMode="auto">
          <a:xfrm>
            <a:off x="1676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Incorporate the changes specified in 711r2</a:t>
            </a:r>
            <a:endParaRPr lang="en-AU" sz="1600" i="1" dirty="0" smtClean="0">
              <a:latin typeface="+mj-lt"/>
            </a:endParaRPr>
          </a:p>
        </p:txBody>
      </p:sp>
      <p:sp>
        <p:nvSpPr>
          <p:cNvPr id="20" name="Rectangle 19"/>
          <p:cNvSpPr/>
          <p:nvPr/>
        </p:nvSpPr>
        <p:spPr bwMode="auto">
          <a:xfrm>
            <a:off x="1676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7017</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Andrew Myles</a:t>
            </a:r>
            <a:r>
              <a:rPr kumimoji="0" lang="en-AU" sz="1600" i="0" u="none" strike="noStrike" cap="none" normalizeH="0" dirty="0" smtClean="0">
                <a:ln>
                  <a:noFill/>
                </a:ln>
                <a:effectLst/>
                <a:latin typeface="+mj-lt"/>
              </a:rPr>
              <a:t> (Cisco)</a:t>
            </a:r>
            <a:endParaRPr kumimoji="0" lang="en-AU" sz="1600" i="0" u="none" strike="noStrike" cap="none" normalizeH="0" baseline="0" dirty="0" smtClean="0">
              <a:ln>
                <a:noFill/>
              </a:ln>
              <a:effectLst/>
              <a:latin typeface="+mj-lt"/>
            </a:endParaRPr>
          </a:p>
        </p:txBody>
      </p:sp>
      <p:sp>
        <p:nvSpPr>
          <p:cNvPr id="22" name="Rectangle 21"/>
          <p:cNvSpPr/>
          <p:nvPr/>
        </p:nvSpPr>
        <p:spPr bwMode="auto">
          <a:xfrm>
            <a:off x="5105400" y="2819400"/>
            <a:ext cx="3429000" cy="20574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11ac does not seem to have a sufficiently rich set of security options to meet Suite-B requirements</a:t>
            </a:r>
            <a:endParaRPr lang="en-AU" sz="1600" i="1" dirty="0" smtClean="0">
              <a:latin typeface="+mj-lt"/>
            </a:endParaRPr>
          </a:p>
        </p:txBody>
      </p:sp>
      <p:sp>
        <p:nvSpPr>
          <p:cNvPr id="23" name="Rectangle 22"/>
          <p:cNvSpPr/>
          <p:nvPr/>
        </p:nvSpPr>
        <p:spPr bwMode="auto">
          <a:xfrm>
            <a:off x="5105400" y="4876800"/>
            <a:ext cx="3429000" cy="1447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r>
              <a:rPr lang="en-AU" sz="1600" i="1" dirty="0">
                <a:latin typeface="+mj-lt"/>
              </a:rPr>
              <a:t>Define a sufficient security toolkit for 11ac so that 11ac can meet Suite B requirements, including any transitional measures if required</a:t>
            </a:r>
            <a:endParaRPr lang="en-AU" sz="1600" i="1" dirty="0" smtClean="0">
              <a:latin typeface="+mj-lt"/>
            </a:endParaRPr>
          </a:p>
        </p:txBody>
      </p:sp>
      <p:sp>
        <p:nvSpPr>
          <p:cNvPr id="24" name="Rectangle 23"/>
          <p:cNvSpPr/>
          <p:nvPr/>
        </p:nvSpPr>
        <p:spPr bwMode="auto">
          <a:xfrm>
            <a:off x="5105400" y="2133600"/>
            <a:ext cx="3429000" cy="685800"/>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AU" sz="1600" dirty="0" smtClean="0">
                <a:latin typeface="+mj-lt"/>
              </a:rPr>
              <a:t>7310</a:t>
            </a:r>
            <a:r>
              <a:rPr lang="en-AU" sz="1600" dirty="0">
                <a:latin typeface="+mj-lt"/>
              </a:rPr>
              <a:t/>
            </a:r>
            <a:br>
              <a:rPr lang="en-AU" sz="1600" dirty="0">
                <a:latin typeface="+mj-lt"/>
              </a:rPr>
            </a:br>
            <a:r>
              <a:rPr kumimoji="0" lang="en-AU" sz="1600" i="0" u="none" strike="noStrike" cap="none" normalizeH="0" baseline="0" dirty="0" smtClean="0">
                <a:ln>
                  <a:noFill/>
                </a:ln>
                <a:effectLst/>
                <a:latin typeface="+mj-lt"/>
              </a:rPr>
              <a:t>from Reza Hedayat </a:t>
            </a:r>
            <a:r>
              <a:rPr kumimoji="0" lang="en-AU" sz="1600" i="0" u="none" strike="noStrike" cap="none" normalizeH="0" dirty="0" smtClean="0">
                <a:ln>
                  <a:noFill/>
                </a:ln>
                <a:effectLst/>
                <a:latin typeface="+mj-lt"/>
              </a:rPr>
              <a:t>(Cisco)</a:t>
            </a:r>
            <a:endParaRPr kumimoji="0" lang="en-AU" sz="1600" i="0" u="none" strike="noStrike" cap="none" normalizeH="0" baseline="0" dirty="0" smtClean="0">
              <a:ln>
                <a:noFill/>
              </a:ln>
              <a:effectLst/>
              <a:latin typeface="+mj-lt"/>
            </a:endParaRPr>
          </a:p>
        </p:txBody>
      </p:sp>
      <p:sp>
        <p:nvSpPr>
          <p:cNvPr id="25" name="Rectangle 24"/>
          <p:cNvSpPr/>
          <p:nvPr/>
        </p:nvSpPr>
        <p:spPr bwMode="auto">
          <a:xfrm>
            <a:off x="533400" y="2819400"/>
            <a:ext cx="1143000" cy="20574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Comment</a:t>
            </a:r>
          </a:p>
        </p:txBody>
      </p:sp>
      <p:sp>
        <p:nvSpPr>
          <p:cNvPr id="26" name="Rectangle 25"/>
          <p:cNvSpPr/>
          <p:nvPr/>
        </p:nvSpPr>
        <p:spPr bwMode="auto">
          <a:xfrm>
            <a:off x="533400" y="4876800"/>
            <a:ext cx="1143000" cy="1447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Proposed change</a:t>
            </a:r>
          </a:p>
        </p:txBody>
      </p:sp>
      <p:sp>
        <p:nvSpPr>
          <p:cNvPr id="27" name="Rectangle 26"/>
          <p:cNvSpPr/>
          <p:nvPr/>
        </p:nvSpPr>
        <p:spPr bwMode="auto">
          <a:xfrm>
            <a:off x="533400" y="2133600"/>
            <a:ext cx="1143000" cy="685800"/>
          </a:xfrm>
          <a:prstGeom prst="rect">
            <a:avLst/>
          </a:prstGeom>
          <a:solidFill>
            <a:schemeClr val="accent1">
              <a:lumMod val="20000"/>
              <a:lumOff val="80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AU" sz="1600" b="1" i="0" u="none" strike="noStrike" cap="none" normalizeH="0" baseline="0" dirty="0" smtClean="0">
                <a:ln>
                  <a:noFill/>
                </a:ln>
                <a:solidFill>
                  <a:schemeClr val="tx1"/>
                </a:solidFill>
                <a:effectLst/>
                <a:latin typeface="+mj-lt"/>
              </a:rPr>
              <a:t>Number</a:t>
            </a:r>
          </a:p>
        </p:txBody>
      </p:sp>
    </p:spTree>
    <p:extLst>
      <p:ext uri="{BB962C8B-B14F-4D97-AF65-F5344CB8AC3E}">
        <p14:creationId xmlns:p14="http://schemas.microsoft.com/office/powerpoint/2010/main" val="202877380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The reasons for the various comments were discussed in July and September 2012</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5</a:t>
            </a:fld>
            <a:endParaRPr lang="en-US" dirty="0"/>
          </a:p>
        </p:txBody>
      </p:sp>
      <p:sp>
        <p:nvSpPr>
          <p:cNvPr id="5" name="Footer Placeholder 4"/>
          <p:cNvSpPr>
            <a:spLocks noGrp="1"/>
          </p:cNvSpPr>
          <p:nvPr>
            <p:ph type="ftr" sz="quarter" idx="3"/>
          </p:nvPr>
        </p:nvSpPr>
        <p:spPr/>
        <p:txBody>
          <a:bodyPr/>
          <a:lstStyle/>
          <a:p>
            <a:r>
              <a:rPr lang="en-AU" dirty="0" smtClean="0"/>
              <a:t>Myles </a:t>
            </a:r>
            <a:r>
              <a:rPr lang="en-AU" i="1" dirty="0" smtClean="0"/>
              <a:t>et </a:t>
            </a:r>
            <a:r>
              <a:rPr lang="en-AU" i="1" dirty="0" smtClean="0"/>
              <a:t>al</a:t>
            </a:r>
            <a:r>
              <a:rPr lang="en-AU" dirty="0" smtClean="0"/>
              <a:t> (Cisco), Harkins (Aruba)</a:t>
            </a:r>
            <a:endParaRPr lang="en-AU" dirty="0"/>
          </a:p>
        </p:txBody>
      </p:sp>
      <p:pic>
        <p:nvPicPr>
          <p:cNvPr id="1026"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62000" y="1676400"/>
            <a:ext cx="6096000" cy="4572000"/>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6" name="TextBox 5">
            <a:hlinkClick r:id="rId3"/>
          </p:cNvPr>
          <p:cNvSpPr txBox="1"/>
          <p:nvPr/>
        </p:nvSpPr>
        <p:spPr>
          <a:xfrm>
            <a:off x="7010400" y="1676400"/>
            <a:ext cx="1828800" cy="338554"/>
          </a:xfrm>
          <a:prstGeom prst="rect">
            <a:avLst/>
          </a:prstGeom>
          <a:noFill/>
        </p:spPr>
        <p:txBody>
          <a:bodyPr wrap="square" rtlCol="0">
            <a:spAutoFit/>
          </a:bodyPr>
          <a:lstStyle/>
          <a:p>
            <a:r>
              <a:rPr lang="en-AU" sz="1600" dirty="0" smtClean="0">
                <a:latin typeface="+mj-lt"/>
                <a:hlinkClick r:id="rId3"/>
              </a:rPr>
              <a:t>802.11-12/946r3</a:t>
            </a:r>
            <a:endParaRPr lang="en-AU" dirty="0">
              <a:latin typeface="+mj-lt"/>
            </a:endParaRPr>
          </a:p>
        </p:txBody>
      </p:sp>
    </p:spTree>
    <p:extLst>
      <p:ext uri="{BB962C8B-B14F-4D97-AF65-F5344CB8AC3E}">
        <p14:creationId xmlns:p14="http://schemas.microsoft.com/office/powerpoint/2010/main" val="179687607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Requests have been made for members to articulate any concerns about the proposals</a:t>
            </a:r>
            <a:endParaRPr lang="en-AU" dirty="0"/>
          </a:p>
        </p:txBody>
      </p:sp>
      <p:sp>
        <p:nvSpPr>
          <p:cNvPr id="3" name="Content Placeholder 2"/>
          <p:cNvSpPr>
            <a:spLocks noGrp="1"/>
          </p:cNvSpPr>
          <p:nvPr>
            <p:ph idx="1"/>
          </p:nvPr>
        </p:nvSpPr>
        <p:spPr/>
        <p:txBody>
          <a:bodyPr/>
          <a:lstStyle/>
          <a:p>
            <a:pPr lvl="1"/>
            <a:r>
              <a:rPr lang="en-AU" dirty="0" smtClean="0"/>
              <a:t>A general request was made in </a:t>
            </a:r>
            <a:r>
              <a:rPr lang="en-AU" dirty="0" err="1" smtClean="0"/>
              <a:t>TGac</a:t>
            </a:r>
            <a:r>
              <a:rPr lang="en-AU" dirty="0" smtClean="0"/>
              <a:t> for members to communicate any concerns about the proposal with a specific request on ~6 Dec 12   </a:t>
            </a:r>
          </a:p>
          <a:p>
            <a:pPr lvl="2"/>
            <a:r>
              <a:rPr lang="en-US" i="1" dirty="0" smtClean="0"/>
              <a:t>There were at least three comments in the LB on 802.11ac D4.0 that suggested that security features (</a:t>
            </a:r>
            <a:r>
              <a:rPr lang="en-US" i="1" dirty="0" err="1" smtClean="0"/>
              <a:t>eg</a:t>
            </a:r>
            <a:r>
              <a:rPr lang="en-US" i="1" dirty="0" smtClean="0"/>
              <a:t> GCMP-256) be added to 802.11ac, which would enable support for Suite B and similar security features. Dan Harkins (Aruba) and I have been anointed as the “assignees” for these comments.</a:t>
            </a:r>
            <a:endParaRPr lang="en-AU" i="1" dirty="0" smtClean="0"/>
          </a:p>
          <a:p>
            <a:pPr lvl="2"/>
            <a:r>
              <a:rPr lang="en-US" i="1" dirty="0" smtClean="0"/>
              <a:t>We would like to ensure that all views about the proposed resolution (the inclusion of 711r2) are understood and resolved before the January meeting in Vancouver.</a:t>
            </a:r>
          </a:p>
          <a:p>
            <a:pPr lvl="2"/>
            <a:r>
              <a:rPr lang="en-US" i="1" dirty="0" smtClean="0"/>
              <a:t>…</a:t>
            </a:r>
          </a:p>
          <a:p>
            <a:pPr lvl="2"/>
            <a:r>
              <a:rPr lang="en-US" i="1" dirty="0" smtClean="0"/>
              <a:t>If anyone has particular objections to accepting the comments on D4.0 that suggest the inclusion of Suite-B supporting features then could you please contact Dan and myself with your concerns. We will attempt to work with you to ensure you have all the information necessary to enable you to vote “yes” or “abstain” in January.</a:t>
            </a:r>
            <a:endParaRPr lang="en-AU" i="1" dirty="0" smtClean="0"/>
          </a:p>
          <a:p>
            <a:pPr lvl="1"/>
            <a:endParaRPr lang="en-AU" dirty="0"/>
          </a:p>
        </p:txBody>
      </p:sp>
      <p:sp>
        <p:nvSpPr>
          <p:cNvPr id="4" name="Slide Number Placeholder 3"/>
          <p:cNvSpPr>
            <a:spLocks noGrp="1"/>
          </p:cNvSpPr>
          <p:nvPr>
            <p:ph type="sldNum" sz="quarter" idx="11"/>
          </p:nvPr>
        </p:nvSpPr>
        <p:spPr/>
        <p:txBody>
          <a:bodyPr/>
          <a:lstStyle/>
          <a:p>
            <a:r>
              <a:rPr lang="en-US" smtClean="0"/>
              <a:t>Slide </a:t>
            </a:r>
            <a:fld id="{F6767D18-6D98-4A5E-947F-970B8694D7C8}" type="slidenum">
              <a:rPr lang="en-US" smtClean="0"/>
              <a:pPr/>
              <a:t>6</a:t>
            </a:fld>
            <a:endParaRPr lang="en-US" dirty="0"/>
          </a:p>
        </p:txBody>
      </p:sp>
      <p:sp>
        <p:nvSpPr>
          <p:cNvPr id="5" name="Footer Placeholder 4"/>
          <p:cNvSpPr>
            <a:spLocks noGrp="1"/>
          </p:cNvSpPr>
          <p:nvPr>
            <p:ph type="ftr" sz="quarter" idx="3"/>
          </p:nvPr>
        </p:nvSpPr>
        <p:spPr/>
        <p:txBody>
          <a:bodyPr/>
          <a:lstStyle/>
          <a:p>
            <a:r>
              <a:rPr lang="en-AU" dirty="0" smtClean="0"/>
              <a:t>Myles </a:t>
            </a:r>
            <a:r>
              <a:rPr lang="en-AU" i="1" dirty="0" smtClean="0"/>
              <a:t>et </a:t>
            </a:r>
            <a:r>
              <a:rPr lang="en-AU" i="1" dirty="0" smtClean="0"/>
              <a:t>a</a:t>
            </a:r>
            <a:r>
              <a:rPr lang="en-AU" dirty="0" smtClean="0"/>
              <a:t>l (Cisco), Harkins (Aruba)</a:t>
            </a:r>
            <a:endParaRPr lang="en-AU" dirty="0"/>
          </a:p>
        </p:txBody>
      </p:sp>
    </p:spTree>
    <p:extLst>
      <p:ext uri="{BB962C8B-B14F-4D97-AF65-F5344CB8AC3E}">
        <p14:creationId xmlns:p14="http://schemas.microsoft.com/office/powerpoint/2010/main" val="33512660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AU" dirty="0" smtClean="0"/>
              <a:t>These features will be optional</a:t>
            </a:r>
            <a:endParaRPr lang="en-AU" dirty="0"/>
          </a:p>
          <a:p>
            <a:pPr lvl="1"/>
            <a:r>
              <a:rPr lang="en-US" dirty="0"/>
              <a:t>There is a fear that these features will be </a:t>
            </a:r>
            <a:r>
              <a:rPr lang="en-US" dirty="0" smtClean="0"/>
              <a:t>mandatory.</a:t>
            </a:r>
          </a:p>
          <a:p>
            <a:pPr lvl="1"/>
            <a:r>
              <a:rPr lang="en-US" dirty="0" smtClean="0"/>
              <a:t>This </a:t>
            </a:r>
            <a:r>
              <a:rPr lang="en-US" dirty="0"/>
              <a:t>fear is unfounded in at least the short to medium </a:t>
            </a:r>
            <a:r>
              <a:rPr lang="en-US" dirty="0" smtClean="0"/>
              <a:t>term. The </a:t>
            </a:r>
            <a:r>
              <a:rPr lang="en-US" dirty="0"/>
              <a:t>proposed amendment is very clear that these features are </a:t>
            </a:r>
            <a:r>
              <a:rPr lang="en-US" dirty="0" smtClean="0"/>
              <a:t>optional.</a:t>
            </a:r>
          </a:p>
          <a:p>
            <a:pPr lvl="1"/>
            <a:r>
              <a:rPr lang="en-US" dirty="0" smtClean="0"/>
              <a:t>We </a:t>
            </a:r>
            <a:r>
              <a:rPr lang="en-US" dirty="0"/>
              <a:t>expect they will always be optional in the </a:t>
            </a:r>
            <a:r>
              <a:rPr lang="en-US" dirty="0" smtClean="0"/>
              <a:t>standard. Of </a:t>
            </a:r>
            <a:r>
              <a:rPr lang="en-US" dirty="0"/>
              <a:t>course, in the long term it is possible that they may become mandatory in practice as a result of market demand</a:t>
            </a:r>
            <a:r>
              <a:rPr lang="en-US" dirty="0" smtClean="0"/>
              <a:t>.</a:t>
            </a:r>
          </a:p>
          <a:p>
            <a:r>
              <a:rPr lang="en-US" dirty="0" smtClean="0"/>
              <a:t>These features will not certified by the WFA in 1</a:t>
            </a:r>
            <a:r>
              <a:rPr lang="en-US" baseline="30000" dirty="0" smtClean="0"/>
              <a:t>st</a:t>
            </a:r>
            <a:r>
              <a:rPr lang="en-US" dirty="0" smtClean="0"/>
              <a:t> phase</a:t>
            </a:r>
            <a:endParaRPr lang="en-AU" dirty="0"/>
          </a:p>
          <a:p>
            <a:pPr lvl="2"/>
            <a:r>
              <a:rPr lang="en-US" dirty="0"/>
              <a:t>There is a fear that these features will be included in the first certification of 802.11ac in the </a:t>
            </a:r>
            <a:r>
              <a:rPr lang="en-US" dirty="0" smtClean="0"/>
              <a:t>WFA</a:t>
            </a:r>
          </a:p>
          <a:p>
            <a:pPr lvl="2"/>
            <a:r>
              <a:rPr lang="en-US" dirty="0" smtClean="0"/>
              <a:t>I </a:t>
            </a:r>
            <a:r>
              <a:rPr lang="en-US" dirty="0"/>
              <a:t>can’t say too much about the activities of the WFA, except to say that I believe such a scenario has zero probability</a:t>
            </a:r>
            <a:r>
              <a:rPr lang="en-US" dirty="0" smtClean="0"/>
              <a:t>.</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7</a:t>
            </a:fld>
            <a:endParaRPr lang="en-US" dirty="0"/>
          </a:p>
        </p:txBody>
      </p:sp>
      <p:sp>
        <p:nvSpPr>
          <p:cNvPr id="5" name="Footer Placeholder 4"/>
          <p:cNvSpPr>
            <a:spLocks noGrp="1"/>
          </p:cNvSpPr>
          <p:nvPr>
            <p:ph type="ftr" sz="quarter" idx="3"/>
          </p:nvPr>
        </p:nvSpPr>
        <p:spPr/>
        <p:txBody>
          <a:bodyPr/>
          <a:lstStyle/>
          <a:p>
            <a:r>
              <a:rPr lang="en-AU" dirty="0" smtClean="0"/>
              <a:t>Myles </a:t>
            </a:r>
            <a:r>
              <a:rPr lang="en-AU" i="1" dirty="0" smtClean="0"/>
              <a:t>et </a:t>
            </a:r>
            <a:r>
              <a:rPr lang="en-AU" i="1" dirty="0" smtClean="0"/>
              <a:t>al</a:t>
            </a:r>
            <a:r>
              <a:rPr lang="en-AU" dirty="0" smtClean="0"/>
              <a:t> (Cisco), Harkins (Aruba)</a:t>
            </a:r>
            <a:endParaRPr lang="en-AU" dirty="0"/>
          </a:p>
        </p:txBody>
      </p:sp>
    </p:spTree>
    <p:extLst>
      <p:ext uri="{BB962C8B-B14F-4D97-AF65-F5344CB8AC3E}">
        <p14:creationId xmlns:p14="http://schemas.microsoft.com/office/powerpoint/2010/main" val="154513870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A number of concerns have been heard and hopefully mitigated</a:t>
            </a:r>
            <a:endParaRPr lang="en-AU" dirty="0"/>
          </a:p>
        </p:txBody>
      </p:sp>
      <p:sp>
        <p:nvSpPr>
          <p:cNvPr id="3" name="Content Placeholder 2"/>
          <p:cNvSpPr>
            <a:spLocks noGrp="1"/>
          </p:cNvSpPr>
          <p:nvPr>
            <p:ph idx="1"/>
          </p:nvPr>
        </p:nvSpPr>
        <p:spPr/>
        <p:txBody>
          <a:bodyPr/>
          <a:lstStyle/>
          <a:p>
            <a:r>
              <a:rPr lang="en-US" dirty="0" smtClean="0"/>
              <a:t>The market for these features will be small to start with </a:t>
            </a:r>
          </a:p>
          <a:p>
            <a:pPr lvl="1"/>
            <a:r>
              <a:rPr lang="en-US" dirty="0" smtClean="0"/>
              <a:t>There </a:t>
            </a:r>
            <a:r>
              <a:rPr lang="en-US" dirty="0"/>
              <a:t>have been questions about the market for these </a:t>
            </a:r>
            <a:r>
              <a:rPr lang="en-US" dirty="0" smtClean="0"/>
              <a:t>features.</a:t>
            </a:r>
          </a:p>
          <a:p>
            <a:pPr lvl="1"/>
            <a:r>
              <a:rPr lang="en-US" dirty="0" smtClean="0"/>
              <a:t>It </a:t>
            </a:r>
            <a:r>
              <a:rPr lang="en-US" dirty="0"/>
              <a:t>will be focused on government and military applications in the short </a:t>
            </a:r>
            <a:r>
              <a:rPr lang="en-US" dirty="0" smtClean="0"/>
              <a:t>term.</a:t>
            </a:r>
          </a:p>
          <a:p>
            <a:pPr lvl="1"/>
            <a:r>
              <a:rPr lang="en-US" dirty="0" smtClean="0"/>
              <a:t>However</a:t>
            </a:r>
            <a:r>
              <a:rPr lang="en-US" dirty="0"/>
              <a:t>, it could expand to other markets in time, including healthcare, </a:t>
            </a:r>
            <a:r>
              <a:rPr lang="en-US" dirty="0" smtClean="0"/>
              <a:t>smart grid </a:t>
            </a:r>
            <a:r>
              <a:rPr lang="en-US" dirty="0"/>
              <a:t>and the enterprise. </a:t>
            </a:r>
            <a:endParaRPr lang="en-AU" dirty="0"/>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8</a:t>
            </a:fld>
            <a:endParaRPr lang="en-US" dirty="0"/>
          </a:p>
        </p:txBody>
      </p:sp>
      <p:sp>
        <p:nvSpPr>
          <p:cNvPr id="5" name="Footer Placeholder 4"/>
          <p:cNvSpPr>
            <a:spLocks noGrp="1"/>
          </p:cNvSpPr>
          <p:nvPr>
            <p:ph type="ftr" sz="quarter" idx="3"/>
          </p:nvPr>
        </p:nvSpPr>
        <p:spPr/>
        <p:txBody>
          <a:bodyPr/>
          <a:lstStyle/>
          <a:p>
            <a:r>
              <a:rPr lang="en-AU" dirty="0" smtClean="0"/>
              <a:t>Myles </a:t>
            </a:r>
            <a:r>
              <a:rPr lang="en-AU" i="1" dirty="0" smtClean="0"/>
              <a:t>et </a:t>
            </a:r>
            <a:r>
              <a:rPr lang="en-AU" i="1" dirty="0" smtClean="0"/>
              <a:t>al</a:t>
            </a:r>
            <a:r>
              <a:rPr lang="en-AU" dirty="0" smtClean="0"/>
              <a:t> (Cisco), Harkins (Aruba)</a:t>
            </a:r>
            <a:endParaRPr lang="en-AU" dirty="0"/>
          </a:p>
        </p:txBody>
      </p:sp>
    </p:spTree>
    <p:extLst>
      <p:ext uri="{BB962C8B-B14F-4D97-AF65-F5344CB8AC3E}">
        <p14:creationId xmlns:p14="http://schemas.microsoft.com/office/powerpoint/2010/main" val="23010208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a:t>The integrity of 802.11 &amp; interoperability will be threatened unless the work is done by </a:t>
            </a:r>
            <a:r>
              <a:rPr lang="en-AU" dirty="0" smtClean="0"/>
              <a:t>802.11</a:t>
            </a:r>
            <a:endParaRPr lang="en-AU" dirty="0"/>
          </a:p>
        </p:txBody>
      </p:sp>
      <p:sp>
        <p:nvSpPr>
          <p:cNvPr id="3" name="Content Placeholder 2"/>
          <p:cNvSpPr>
            <a:spLocks noGrp="1"/>
          </p:cNvSpPr>
          <p:nvPr>
            <p:ph idx="1"/>
          </p:nvPr>
        </p:nvSpPr>
        <p:spPr/>
        <p:txBody>
          <a:bodyPr/>
          <a:lstStyle/>
          <a:p>
            <a:pPr lvl="1"/>
            <a:r>
              <a:rPr lang="en-AU" dirty="0" smtClean="0"/>
              <a:t>The 802.11 WG could decide to not undertake this work</a:t>
            </a:r>
          </a:p>
          <a:p>
            <a:pPr lvl="1"/>
            <a:r>
              <a:rPr lang="en-AU" dirty="0" smtClean="0"/>
              <a:t>The “</a:t>
            </a:r>
            <a:r>
              <a:rPr lang="en-AU" i="1" dirty="0" smtClean="0"/>
              <a:t>world will not end</a:t>
            </a:r>
            <a:r>
              <a:rPr lang="en-AU" dirty="0" smtClean="0"/>
              <a:t>” because 802.11i based security will still be sufficient for many use cases</a:t>
            </a:r>
          </a:p>
          <a:p>
            <a:pPr lvl="1"/>
            <a:r>
              <a:rPr lang="en-AU" dirty="0" smtClean="0"/>
              <a:t>However, increasingly it will not be sufficient in some use cases.</a:t>
            </a:r>
          </a:p>
          <a:p>
            <a:pPr lvl="1"/>
            <a:r>
              <a:rPr lang="en-AU" dirty="0" smtClean="0"/>
              <a:t>In these situations there is a risk, if next generation security features are not included in 802.11ac, that:</a:t>
            </a:r>
          </a:p>
          <a:p>
            <a:pPr lvl="2"/>
            <a:r>
              <a:rPr lang="en-AU" dirty="0" smtClean="0"/>
              <a:t>Other organisations will attempt to define variants of the 802.11 standard to meet this need …</a:t>
            </a:r>
            <a:br>
              <a:rPr lang="en-AU" dirty="0" smtClean="0"/>
            </a:br>
            <a:r>
              <a:rPr lang="en-AU" dirty="0" smtClean="0"/>
              <a:t>… threating the integrity of the 802.11 standard</a:t>
            </a:r>
          </a:p>
          <a:p>
            <a:pPr lvl="2"/>
            <a:r>
              <a:rPr lang="en-AU" dirty="0" smtClean="0"/>
              <a:t>Some companies will define proprietary solutions …</a:t>
            </a:r>
            <a:br>
              <a:rPr lang="en-AU" dirty="0" smtClean="0"/>
            </a:br>
            <a:r>
              <a:rPr lang="en-AU" dirty="0" smtClean="0"/>
              <a:t>… threatening the on-going interoperability of 802.11 based systems</a:t>
            </a:r>
          </a:p>
        </p:txBody>
      </p:sp>
      <p:sp>
        <p:nvSpPr>
          <p:cNvPr id="4" name="Slide Number Placeholder 3"/>
          <p:cNvSpPr>
            <a:spLocks noGrp="1"/>
          </p:cNvSpPr>
          <p:nvPr>
            <p:ph type="sldNum" sz="quarter" idx="11"/>
          </p:nvPr>
        </p:nvSpPr>
        <p:spPr/>
        <p:txBody>
          <a:bodyPr/>
          <a:lstStyle/>
          <a:p>
            <a:pPr>
              <a:defRPr/>
            </a:pPr>
            <a:r>
              <a:rPr lang="en-US" smtClean="0"/>
              <a:t>Slide </a:t>
            </a:r>
            <a:fld id="{F6767D18-6D98-4A5E-947F-970B8694D7C8}" type="slidenum">
              <a:rPr lang="en-US" smtClean="0"/>
              <a:pPr>
                <a:defRPr/>
              </a:pPr>
              <a:t>9</a:t>
            </a:fld>
            <a:endParaRPr lang="en-US"/>
          </a:p>
        </p:txBody>
      </p:sp>
      <p:sp>
        <p:nvSpPr>
          <p:cNvPr id="5" name="Footer Placeholder 2"/>
          <p:cNvSpPr>
            <a:spLocks noGrp="1"/>
          </p:cNvSpPr>
          <p:nvPr>
            <p:ph type="ftr" sz="quarter" idx="3"/>
          </p:nvPr>
        </p:nvSpPr>
        <p:spPr>
          <a:xfrm>
            <a:off x="5638800" y="6477000"/>
            <a:ext cx="2895600" cy="180975"/>
          </a:xfrm>
          <a:prstGeom prst="rect">
            <a:avLst/>
          </a:prstGeom>
        </p:spPr>
        <p:txBody>
          <a:bodyPr vert="horz" lIns="91440" tIns="45720" rIns="91440" bIns="45720" rtlCol="0" anchor="ctr"/>
          <a:lstStyle>
            <a:lvl1pPr algn="r">
              <a:defRPr sz="1200">
                <a:solidFill>
                  <a:schemeClr val="tx1"/>
                </a:solidFill>
                <a:latin typeface="+mj-lt"/>
              </a:defRPr>
            </a:lvl1pPr>
          </a:lstStyle>
          <a:p>
            <a:r>
              <a:rPr lang="en-AU" dirty="0" smtClean="0"/>
              <a:t>Myles </a:t>
            </a:r>
            <a:r>
              <a:rPr lang="en-AU" i="1" dirty="0" smtClean="0"/>
              <a:t>et </a:t>
            </a:r>
            <a:r>
              <a:rPr lang="en-AU" i="1" dirty="0"/>
              <a:t>al</a:t>
            </a:r>
            <a:r>
              <a:rPr lang="en-AU" dirty="0"/>
              <a:t> (Cisco), Harkins (Aruba)</a:t>
            </a:r>
          </a:p>
        </p:txBody>
      </p:sp>
    </p:spTree>
    <p:extLst>
      <p:ext uri="{BB962C8B-B14F-4D97-AF65-F5344CB8AC3E}">
        <p14:creationId xmlns:p14="http://schemas.microsoft.com/office/powerpoint/2010/main" val="2306665802"/>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chemeClr val="bg1"/>
        </a:solidFill>
        <a:ln w="12700" cap="flat" cmpd="sng" algn="ctr">
          <a:solidFill>
            <a:schemeClr val="tx1"/>
          </a:solidFill>
          <a:prstDash val="solid"/>
          <a:round/>
          <a:headEnd type="none" w="sm" len="sm"/>
          <a:tailEnd type="none" w="sm" len="sm"/>
        </a:ln>
        <a:effectLst/>
      </a:spPr>
      <a:bodyPr vert="horz" wrap="square" lIns="91440" tIns="45720" rIns="91440" bIns="45720" numCol="1" rtlCol="0"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sz="1600" i="0" u="none" strike="noStrike" cap="none" normalizeH="0" baseline="0" dirty="0" smtClean="0">
            <a:ln>
              <a:noFill/>
            </a:ln>
            <a:solidFill>
              <a:schemeClr val="tx1"/>
            </a:solidFill>
            <a:effectLst/>
            <a:latin typeface="+mj-lt"/>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C:\Documents and Settings\dstanley\My Documents\2005Jan\802-11-Submission.pot</Template>
  <TotalTime>0</TotalTime>
  <Words>1048</Words>
  <Application>Microsoft Office PowerPoint</Application>
  <PresentationFormat>On-screen Show (4:3)</PresentationFormat>
  <Paragraphs>106</Paragraphs>
  <Slides>10</Slides>
  <Notes>1</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802-11-Submission</vt:lpstr>
      <vt:lpstr>A resolution proposal comments related to  for next generation security in 802.11 built on changes in 802.11ac</vt:lpstr>
      <vt:lpstr>LB188 contains comments requesting the inclusion of updated security options in 802.11ac</vt:lpstr>
      <vt:lpstr>LB190 also contains comments requesting the inclusion of updated security options in 802.11ac</vt:lpstr>
      <vt:lpstr>LB190 also contains comments requesting the inclusion of updated security options in 802.11ac</vt:lpstr>
      <vt:lpstr>The reasons for the various comments were discussed in July and September 2012</vt:lpstr>
      <vt:lpstr>Requests have been made for members to articulate any concerns about the proposals</vt:lpstr>
      <vt:lpstr>A number of concerns have been heard and hopefully mitigated</vt:lpstr>
      <vt:lpstr>A number of concerns have been heard and hopefully mitigated</vt:lpstr>
      <vt:lpstr>The integrity of 802.11 &amp; interoperability will be threatened unless the work is done by 802.11</vt:lpstr>
      <vt:lpstr>A resolution is proposed for to CIDs 7020, 7282, 7017 &amp; 7310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2011-09-19T06:02:14Z</dcterms:created>
  <dcterms:modified xsi:type="dcterms:W3CDTF">2013-01-14T18:53:51Z</dcterms:modified>
</cp:coreProperties>
</file>