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280" r:id="rId3"/>
    <p:sldId id="290" r:id="rId4"/>
    <p:sldId id="291" r:id="rId5"/>
    <p:sldId id="300" r:id="rId6"/>
    <p:sldId id="301" r:id="rId7"/>
    <p:sldId id="303" r:id="rId8"/>
    <p:sldId id="302" r:id="rId9"/>
    <p:sldId id="296" r:id="rId10"/>
    <p:sldId id="304"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7" autoAdjust="0"/>
    <p:restoredTop sz="94660" autoAdjust="0"/>
  </p:normalViewPr>
  <p:slideViewPr>
    <p:cSldViewPr>
      <p:cViewPr varScale="1">
        <p:scale>
          <a:sx n="71" d="100"/>
          <a:sy n="71" d="100"/>
        </p:scale>
        <p:origin x="-151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802.11-13/0099r0</a:t>
            </a:r>
            <a:endParaRPr lang="en-US" dirty="0"/>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2013</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802.11-13/0099r0</a:t>
            </a:r>
            <a:endParaRPr lang="en-US" dirty="0"/>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2013</a:t>
            </a:r>
            <a:endParaRPr lang="en-US" dirty="0"/>
          </a:p>
        </p:txBody>
      </p:sp>
      <p:sp>
        <p:nvSpPr>
          <p:cNvPr id="655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a:t>
            </a:r>
            <a:r>
              <a:rPr lang="en-US" dirty="0" smtClean="0">
                <a:latin typeface="Arial" pitchFamily="34" charset="0"/>
              </a:rPr>
              <a:t>802.11-10/0903r0</a:t>
            </a:r>
            <a:endParaRPr lang="en-US" dirty="0">
              <a:latin typeface="Arial" pitchFamily="34" charset="0"/>
            </a:endParaRP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68BAF402-F008-4966-9D92-CECD4570A3EA}" type="slidenum">
              <a:rPr lang="en-US" smtClean="0"/>
              <a:pPr>
                <a:defRPr/>
              </a:pPr>
              <a:t>1</a:t>
            </a:fld>
            <a:endParaRPr lang="en-US" smtClean="0"/>
          </a:p>
        </p:txBody>
      </p:sp>
      <p:sp>
        <p:nvSpPr>
          <p:cNvPr id="66566" name="Rectangle 2"/>
          <p:cNvSpPr>
            <a:spLocks noGrp="1" noRot="1" noChangeAspect="1" noChangeArrowheads="1" noTextEdit="1"/>
          </p:cNvSpPr>
          <p:nvPr>
            <p:ph type="sldImg"/>
          </p:nvPr>
        </p:nvSpPr>
        <p:spPr>
          <a:xfrm>
            <a:off x="1154113" y="701675"/>
            <a:ext cx="4625975"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6"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Salowey </a:t>
            </a:r>
            <a:r>
              <a:rPr lang="en-AU" i="1" dirty="0" smtClean="0"/>
              <a:t>et al</a:t>
            </a:r>
            <a:r>
              <a:rPr lang="en-AU" dirty="0" smtClean="0"/>
              <a:t> (Cisco), Harkins (Aruba)</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58BE05D0-6E6B-42EE-890D-928060938A08}" type="slidenum">
              <a:rPr lang="en-US"/>
              <a:pPr>
                <a:defRPr/>
              </a:pPr>
              <a:t>‹#›</a:t>
            </a:fld>
            <a:endParaRPr lang="en-US" dirty="0"/>
          </a:p>
        </p:txBody>
      </p:sp>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Salowey </a:t>
            </a:r>
            <a:r>
              <a:rPr lang="en-AU" i="1" dirty="0" smtClean="0"/>
              <a:t>et al</a:t>
            </a:r>
            <a:r>
              <a:rPr lang="en-AU" dirty="0" smtClean="0"/>
              <a:t> (Cisco), Harkins (Aruba)</a:t>
            </a:r>
            <a:endParaRPr lang="en-AU" dirty="0"/>
          </a:p>
        </p:txBody>
      </p:sp>
    </p:spTree>
    <p:extLst>
      <p:ext uri="{BB962C8B-B14F-4D97-AF65-F5344CB8AC3E}">
        <p14:creationId xmlns:p14="http://schemas.microsoft.com/office/powerpoint/2010/main" val="2425779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Salowey </a:t>
            </a:r>
            <a:r>
              <a:rPr lang="en-AU" i="1" dirty="0" smtClean="0"/>
              <a:t>et al</a:t>
            </a:r>
            <a:r>
              <a:rPr lang="en-AU" dirty="0" smtClean="0"/>
              <a:t> (Cisco), Harkins (Aruba)</a:t>
            </a:r>
            <a:endParaRPr lang="en-AU" dirty="0"/>
          </a:p>
        </p:txBody>
      </p:sp>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5292521" y="364825"/>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802.11-12/0099r0</a:t>
            </a:r>
            <a:endParaRPr lang="en-US" sz="1600" b="1" dirty="0">
              <a:latin typeface="Arial" pitchFamily="34" charset="0"/>
            </a:endParaRP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userDrawn="1"/>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2013</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2/11-12-0946-03-00ac-next-generation-security.pptx"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pPr algn="ctr"/>
            <a:r>
              <a:rPr lang="en-US" dirty="0" smtClean="0"/>
              <a:t>A resolution proposal comments related to  for next generation security in 802.11 built on changes in 802.11ac</a:t>
            </a:r>
          </a:p>
        </p:txBody>
      </p:sp>
      <p:sp>
        <p:nvSpPr>
          <p:cNvPr id="1030" name="Rectangle 6"/>
          <p:cNvSpPr>
            <a:spLocks noGrp="1" noChangeArrowheads="1"/>
          </p:cNvSpPr>
          <p:nvPr>
            <p:ph type="body" idx="1"/>
          </p:nvPr>
        </p:nvSpPr>
        <p:spPr/>
        <p:txBody>
          <a:bodyPr/>
          <a:lstStyle/>
          <a:p>
            <a:pPr algn="ctr"/>
            <a:r>
              <a:rPr lang="en-US" dirty="0" smtClean="0"/>
              <a:t>14 January 2013</a:t>
            </a:r>
          </a:p>
        </p:txBody>
      </p:sp>
      <p:sp>
        <p:nvSpPr>
          <p:cNvPr id="8" name="Slide Number Placeholder 5"/>
          <p:cNvSpPr>
            <a:spLocks noGrp="1"/>
          </p:cNvSpPr>
          <p:nvPr>
            <p:ph type="sldNum" sz="quarter" idx="11"/>
          </p:nvPr>
        </p:nvSpPr>
        <p:spPr/>
        <p:txBody>
          <a:bodyPr/>
          <a:lstStyle/>
          <a:p>
            <a:r>
              <a:rPr lang="en-US" dirty="0" smtClean="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72764536"/>
              </p:ext>
            </p:extLst>
          </p:nvPr>
        </p:nvGraphicFramePr>
        <p:xfrm>
          <a:off x="685800" y="3429000"/>
          <a:ext cx="7696200" cy="1482728"/>
        </p:xfrm>
        <a:graphic>
          <a:graphicData uri="http://schemas.openxmlformats.org/drawingml/2006/table">
            <a:tbl>
              <a:tblPr firstRow="1" bandRow="1">
                <a:tableStyleId>{5C22544A-7EE6-4342-B048-85BDC9FD1C3A}</a:tableStyleId>
              </a:tblPr>
              <a:tblGrid>
                <a:gridCol w="1447800"/>
                <a:gridCol w="1066800"/>
                <a:gridCol w="1752600"/>
                <a:gridCol w="3429000"/>
              </a:tblGrid>
              <a:tr h="370682">
                <a:tc>
                  <a:txBody>
                    <a:bodyPr/>
                    <a:lstStyle/>
                    <a:p>
                      <a:pPr>
                        <a:spcAft>
                          <a:spcPts val="0"/>
                        </a:spcAft>
                      </a:pPr>
                      <a:r>
                        <a:rPr lang="en-US" sz="1600" b="1" kern="0" dirty="0" smtClean="0">
                          <a:effectLst/>
                          <a:latin typeface="+mj-lt"/>
                        </a:rPr>
                        <a:t>Name</a:t>
                      </a:r>
                      <a:endParaRPr lang="en-AU" sz="1600" b="1" kern="0" dirty="0">
                        <a:effectLst/>
                        <a:latin typeface="+mj-lt"/>
                      </a:endParaRPr>
                    </a:p>
                  </a:txBody>
                  <a:tcPr marL="68580" marR="68580" marT="0" marB="0" anchor="ctr"/>
                </a:tc>
                <a:tc>
                  <a:txBody>
                    <a:bodyPr/>
                    <a:lstStyle/>
                    <a:p>
                      <a:pPr>
                        <a:spcAft>
                          <a:spcPts val="0"/>
                        </a:spcAft>
                      </a:pPr>
                      <a:r>
                        <a:rPr lang="en-US" sz="1600" b="1" dirty="0">
                          <a:effectLst/>
                          <a:latin typeface="+mj-lt"/>
                          <a:ea typeface="Times New Roman"/>
                        </a:rPr>
                        <a:t>Company</a:t>
                      </a:r>
                      <a:endParaRPr lang="en-AU" sz="1600" dirty="0">
                        <a:effectLst/>
                        <a:latin typeface="+mj-lt"/>
                        <a:ea typeface="Times New Roman"/>
                      </a:endParaRPr>
                    </a:p>
                  </a:txBody>
                  <a:tcPr marL="68580" marR="68580" marT="0" marB="0" anchor="ctr"/>
                </a:tc>
                <a:tc>
                  <a:txBody>
                    <a:bodyPr/>
                    <a:lstStyle/>
                    <a:p>
                      <a:pPr>
                        <a:spcAft>
                          <a:spcPts val="0"/>
                        </a:spcAft>
                      </a:pPr>
                      <a:r>
                        <a:rPr lang="en-US" sz="1600" b="1" dirty="0">
                          <a:effectLst/>
                          <a:latin typeface="+mj-lt"/>
                          <a:ea typeface="Times New Roman"/>
                        </a:rPr>
                        <a:t>Phone</a:t>
                      </a:r>
                      <a:endParaRPr lang="en-AU" sz="1600" dirty="0">
                        <a:effectLst/>
                        <a:latin typeface="+mj-lt"/>
                        <a:ea typeface="Times New Roman"/>
                      </a:endParaRPr>
                    </a:p>
                  </a:txBody>
                  <a:tcPr marL="68580" marR="68580" marT="0" marB="0" anchor="ctr"/>
                </a:tc>
                <a:tc>
                  <a:txBody>
                    <a:bodyPr/>
                    <a:lstStyle/>
                    <a:p>
                      <a:pPr>
                        <a:spcAft>
                          <a:spcPts val="0"/>
                        </a:spcAft>
                      </a:pPr>
                      <a:r>
                        <a:rPr lang="en-US" sz="1600" b="1" dirty="0">
                          <a:effectLst/>
                          <a:latin typeface="+mj-lt"/>
                          <a:ea typeface="Times New Roman"/>
                        </a:rPr>
                        <a:t>email</a:t>
                      </a:r>
                      <a:endParaRPr lang="en-AU" sz="1600" dirty="0">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Andrew Myles</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kern="1200" dirty="0" smtClean="0">
                          <a:solidFill>
                            <a:schemeClr val="tx1"/>
                          </a:solidFill>
                          <a:effectLst/>
                          <a:latin typeface="+mj-lt"/>
                          <a:ea typeface="Times New Roman"/>
                          <a:cs typeface="+mn-cs"/>
                        </a:rPr>
                        <a:t>Cisco</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ea typeface="Times New Roman"/>
                        </a:rPr>
                        <a:t>+61 418 656587</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amyles@cisco.com</a:t>
                      </a:r>
                      <a:endParaRPr lang="en-AU" sz="1600" dirty="0">
                        <a:solidFill>
                          <a:schemeClr val="tx1"/>
                        </a:solidFill>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Brian Hart</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kern="1200" dirty="0" smtClean="0">
                          <a:solidFill>
                            <a:schemeClr val="tx1"/>
                          </a:solidFill>
                          <a:effectLst/>
                          <a:latin typeface="+mj-lt"/>
                          <a:ea typeface="Times New Roman"/>
                          <a:cs typeface="+mn-cs"/>
                        </a:rPr>
                        <a:t>Cisco</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rPr>
                        <a:t>+1 408 5253346 </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brianh@cisco.com</a:t>
                      </a:r>
                      <a:endParaRPr lang="en-AU" sz="1600" dirty="0">
                        <a:solidFill>
                          <a:schemeClr val="tx1"/>
                        </a:solidFill>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Dan Harkins</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Aruba</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ea typeface="Times New Roman"/>
                        </a:rPr>
                        <a:t>+1 408 227 4500</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err="1" smtClean="0">
                          <a:solidFill>
                            <a:schemeClr val="tx1"/>
                          </a:solidFill>
                          <a:effectLst/>
                          <a:latin typeface="+mj-lt"/>
                          <a:ea typeface="Times New Roman"/>
                        </a:rPr>
                        <a:t>dharkins</a:t>
                      </a:r>
                      <a:r>
                        <a:rPr lang="en-AU" sz="1600" dirty="0" smtClean="0">
                          <a:solidFill>
                            <a:schemeClr val="tx1"/>
                          </a:solidFill>
                          <a:effectLst/>
                          <a:latin typeface="+mj-lt"/>
                          <a:ea typeface="Times New Roman"/>
                        </a:rPr>
                        <a:t> at </a:t>
                      </a:r>
                      <a:r>
                        <a:rPr lang="en-AU" sz="1600" dirty="0" err="1" smtClean="0">
                          <a:solidFill>
                            <a:schemeClr val="tx1"/>
                          </a:solidFill>
                          <a:effectLst/>
                          <a:latin typeface="+mj-lt"/>
                          <a:ea typeface="Times New Roman"/>
                        </a:rPr>
                        <a:t>arubanetworks</a:t>
                      </a:r>
                      <a:r>
                        <a:rPr lang="en-AU" sz="1600" baseline="0" dirty="0" smtClean="0">
                          <a:solidFill>
                            <a:schemeClr val="tx1"/>
                          </a:solidFill>
                          <a:effectLst/>
                          <a:latin typeface="+mj-lt"/>
                          <a:ea typeface="Times New Roman"/>
                        </a:rPr>
                        <a:t> dot com</a:t>
                      </a:r>
                      <a:endParaRPr lang="en-AU" sz="1600" dirty="0">
                        <a:solidFill>
                          <a:schemeClr val="tx1"/>
                        </a:solidFill>
                        <a:effectLst/>
                        <a:latin typeface="+mj-lt"/>
                        <a:ea typeface="Times New Roman"/>
                      </a:endParaRPr>
                    </a:p>
                  </a:txBody>
                  <a:tcPr marL="68580" marR="68580" marT="0" marB="0" anchor="ctr"/>
                </a:tc>
              </a:tr>
            </a:tbl>
          </a:graphicData>
        </a:graphic>
      </p:graphicFrame>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resolution is proposed for to CIDs 7020, 7282, 7017 &amp; 7310 </a:t>
            </a:r>
            <a:endParaRPr lang="en-AU" dirty="0"/>
          </a:p>
        </p:txBody>
      </p:sp>
      <p:sp>
        <p:nvSpPr>
          <p:cNvPr id="3" name="Content Placeholder 2"/>
          <p:cNvSpPr>
            <a:spLocks noGrp="1"/>
          </p:cNvSpPr>
          <p:nvPr>
            <p:ph idx="1"/>
          </p:nvPr>
        </p:nvSpPr>
        <p:spPr/>
        <p:txBody>
          <a:bodyPr/>
          <a:lstStyle/>
          <a:p>
            <a:r>
              <a:rPr lang="en-AU" dirty="0" smtClean="0"/>
              <a:t>Motion</a:t>
            </a:r>
          </a:p>
          <a:p>
            <a:pPr lvl="1"/>
            <a:r>
              <a:rPr lang="en-AU" dirty="0" err="1" smtClean="0"/>
              <a:t>TGac</a:t>
            </a:r>
            <a:r>
              <a:rPr lang="en-AU" dirty="0" smtClean="0"/>
              <a:t> approves the following resolution to </a:t>
            </a:r>
            <a:r>
              <a:rPr lang="en-AU" dirty="0"/>
              <a:t>CIDs 7020, 7282, 7017 &amp; </a:t>
            </a:r>
            <a:r>
              <a:rPr lang="en-AU" dirty="0" smtClean="0"/>
              <a:t>7310</a:t>
            </a:r>
          </a:p>
          <a:p>
            <a:pPr lvl="2"/>
            <a:r>
              <a:rPr lang="en-AU" dirty="0" smtClean="0"/>
              <a:t>“Accept”</a:t>
            </a:r>
          </a:p>
          <a:p>
            <a:pPr lvl="2"/>
            <a:r>
              <a:rPr lang="en-AU" dirty="0" smtClean="0"/>
              <a:t>“</a:t>
            </a:r>
            <a:r>
              <a:rPr lang="en-AU" i="1" dirty="0"/>
              <a:t>Incorporate the changes specified in </a:t>
            </a:r>
            <a:r>
              <a:rPr lang="en-AU" i="1" dirty="0" smtClean="0"/>
              <a:t>711r2”</a:t>
            </a:r>
          </a:p>
          <a:p>
            <a:pPr lvl="1"/>
            <a:r>
              <a:rPr lang="en-AU" dirty="0" smtClean="0"/>
              <a:t>Moved: Andrew Myles</a:t>
            </a:r>
          </a:p>
          <a:p>
            <a:pPr lvl="1"/>
            <a:r>
              <a:rPr lang="en-AU" dirty="0" smtClean="0"/>
              <a:t>Seconded: Dan Harkins</a:t>
            </a:r>
            <a:endParaRPr lang="en-AU" dirty="0"/>
          </a:p>
          <a:p>
            <a:pPr lvl="2"/>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10</a:t>
            </a:fld>
            <a:endParaRPr lang="en-US" dirty="0"/>
          </a:p>
        </p:txBody>
      </p:sp>
      <p:sp>
        <p:nvSpPr>
          <p:cNvPr id="5" name="Footer Placeholder 4"/>
          <p:cNvSpPr>
            <a:spLocks noGrp="1"/>
          </p:cNvSpPr>
          <p:nvPr>
            <p:ph type="ftr" sz="quarter" idx="3"/>
          </p:nvPr>
        </p:nvSpPr>
        <p:spPr/>
        <p:txBody>
          <a:bodyPr/>
          <a:lstStyle/>
          <a:p>
            <a:r>
              <a:rPr lang="en-AU" smtClean="0"/>
              <a:t>Salowey </a:t>
            </a:r>
            <a:r>
              <a:rPr lang="en-AU" i="1" smtClean="0"/>
              <a:t>et al</a:t>
            </a:r>
            <a:r>
              <a:rPr lang="en-AU" smtClean="0"/>
              <a:t> (Cisco), Harkins (Aruba)</a:t>
            </a:r>
            <a:endParaRPr lang="en-AU" dirty="0"/>
          </a:p>
        </p:txBody>
      </p:sp>
    </p:spTree>
    <p:extLst>
      <p:ext uri="{BB962C8B-B14F-4D97-AF65-F5344CB8AC3E}">
        <p14:creationId xmlns:p14="http://schemas.microsoft.com/office/powerpoint/2010/main" val="3681933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LB188 contains comments requesting the inclusion of updated security options in 802.11ac</a:t>
            </a:r>
            <a:endParaRPr lang="en-AU" dirty="0"/>
          </a:p>
        </p:txBody>
      </p:sp>
      <p:sp>
        <p:nvSpPr>
          <p:cNvPr id="8" name="Rectangle 7"/>
          <p:cNvSpPr/>
          <p:nvPr/>
        </p:nvSpPr>
        <p:spPr bwMode="auto">
          <a:xfrm>
            <a:off x="533400" y="2819400"/>
            <a:ext cx="16002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9" name="Rectangle 8"/>
          <p:cNvSpPr/>
          <p:nvPr/>
        </p:nvSpPr>
        <p:spPr bwMode="auto">
          <a:xfrm>
            <a:off x="533400" y="4267200"/>
            <a:ext cx="16002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11" name="Rectangle 10"/>
          <p:cNvSpPr/>
          <p:nvPr/>
        </p:nvSpPr>
        <p:spPr bwMode="auto">
          <a:xfrm>
            <a:off x="2133600" y="28194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11ac does not seem to have a sufficiently rich set of security options to meet Suite-B requirements</a:t>
            </a:r>
          </a:p>
        </p:txBody>
      </p:sp>
      <p:sp>
        <p:nvSpPr>
          <p:cNvPr id="12" name="Rectangle 11"/>
          <p:cNvSpPr/>
          <p:nvPr/>
        </p:nvSpPr>
        <p:spPr bwMode="auto">
          <a:xfrm>
            <a:off x="2133600" y="42672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Define a sufficient security toolkit for 11ac so that 11ac can meet Suite B requirements, including any transitional measures if required</a:t>
            </a:r>
          </a:p>
        </p:txBody>
      </p:sp>
      <p:sp>
        <p:nvSpPr>
          <p:cNvPr id="13" name="Rectangle 12"/>
          <p:cNvSpPr/>
          <p:nvPr/>
        </p:nvSpPr>
        <p:spPr bwMode="auto">
          <a:xfrm>
            <a:off x="533400" y="2133600"/>
            <a:ext cx="16002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
        <p:nvSpPr>
          <p:cNvPr id="14" name="Rectangle 13"/>
          <p:cNvSpPr/>
          <p:nvPr/>
        </p:nvSpPr>
        <p:spPr bwMode="auto">
          <a:xfrm>
            <a:off x="2133600" y="2133600"/>
            <a:ext cx="3200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effectLst/>
                <a:latin typeface="+mj-lt"/>
              </a:rPr>
              <a:t>6198</a:t>
            </a:r>
            <a:br>
              <a:rPr kumimoji="0" lang="en-AU" sz="1600" i="0" u="none" strike="noStrike" cap="none" normalizeH="0" baseline="0" dirty="0" smtClean="0">
                <a:ln>
                  <a:noFill/>
                </a:ln>
                <a:effectLst/>
                <a:latin typeface="+mj-lt"/>
              </a:rPr>
            </a:br>
            <a:r>
              <a:rPr kumimoji="0" lang="en-AU" sz="1600" i="0" u="none" strike="noStrike" cap="none" normalizeH="0" baseline="0" dirty="0" smtClean="0">
                <a:ln>
                  <a:noFill/>
                </a:ln>
                <a:effectLst/>
                <a:latin typeface="+mj-lt"/>
              </a:rPr>
              <a:t>from Brian Hart (Cisco)</a:t>
            </a:r>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
        <p:nvSpPr>
          <p:cNvPr id="18" name="Rectangle 17"/>
          <p:cNvSpPr/>
          <p:nvPr/>
        </p:nvSpPr>
        <p:spPr bwMode="auto">
          <a:xfrm>
            <a:off x="5334000" y="28194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Add support for GCM-256 and Suite B</a:t>
            </a:r>
          </a:p>
        </p:txBody>
      </p:sp>
      <p:sp>
        <p:nvSpPr>
          <p:cNvPr id="19" name="Rectangle 18"/>
          <p:cNvSpPr/>
          <p:nvPr/>
        </p:nvSpPr>
        <p:spPr bwMode="auto">
          <a:xfrm>
            <a:off x="5334000" y="42672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Adopt </a:t>
            </a:r>
            <a:r>
              <a:rPr lang="en-AU" sz="1600" i="1" dirty="0">
                <a:latin typeface="+mj-lt"/>
              </a:rPr>
              <a:t>the changes specified in document 11-12/0711rX, where X is any revision (currently at zero)</a:t>
            </a:r>
            <a:endParaRPr lang="en-AU" sz="1600" i="1" dirty="0" smtClean="0">
              <a:latin typeface="+mj-lt"/>
            </a:endParaRPr>
          </a:p>
        </p:txBody>
      </p:sp>
      <p:sp>
        <p:nvSpPr>
          <p:cNvPr id="21" name="Rectangle 20"/>
          <p:cNvSpPr/>
          <p:nvPr/>
        </p:nvSpPr>
        <p:spPr bwMode="auto">
          <a:xfrm>
            <a:off x="5334000" y="2133600"/>
            <a:ext cx="3200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6513</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Dan</a:t>
            </a:r>
            <a:r>
              <a:rPr kumimoji="0" lang="en-AU" sz="1600" i="0" u="none" strike="noStrike" cap="none" normalizeH="0" dirty="0" smtClean="0">
                <a:ln>
                  <a:noFill/>
                </a:ln>
                <a:effectLst/>
                <a:latin typeface="+mj-lt"/>
              </a:rPr>
              <a:t> Harkins (Aruba</a:t>
            </a:r>
            <a:r>
              <a:rPr kumimoji="0" lang="en-AU" sz="1600" i="0" u="none" strike="noStrike" cap="none" normalizeH="0" baseline="0" dirty="0" smtClean="0">
                <a:ln>
                  <a:noFill/>
                </a:ln>
                <a:effectLst/>
                <a:latin typeface="+mj-lt"/>
              </a:rPr>
              <a:t>)</a:t>
            </a:r>
          </a:p>
        </p:txBody>
      </p:sp>
      <p:sp>
        <p:nvSpPr>
          <p:cNvPr id="3" name="Rectangle 2"/>
          <p:cNvSpPr/>
          <p:nvPr/>
        </p:nvSpPr>
        <p:spPr bwMode="auto">
          <a:xfrm>
            <a:off x="6553200" y="5943600"/>
            <a:ext cx="19812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solidFill>
                  <a:schemeClr val="tx1"/>
                </a:solidFill>
                <a:effectLst/>
                <a:latin typeface="+mj-lt"/>
              </a:rPr>
              <a:t>Now at r1</a:t>
            </a:r>
          </a:p>
        </p:txBody>
      </p:sp>
      <p:cxnSp>
        <p:nvCxnSpPr>
          <p:cNvPr id="5" name="Straight Arrow Connector 4"/>
          <p:cNvCxnSpPr>
            <a:stCxn id="3" idx="0"/>
          </p:cNvCxnSpPr>
          <p:nvPr/>
        </p:nvCxnSpPr>
        <p:spPr bwMode="auto">
          <a:xfrm flipV="1">
            <a:off x="7543800" y="5410200"/>
            <a:ext cx="0" cy="533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639415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LB190 also contains comments requesting the inclusion of updated security options in 802.11ac</a:t>
            </a:r>
            <a:endParaRPr lang="en-AU" dirty="0"/>
          </a:p>
        </p:txBody>
      </p:sp>
      <p:sp>
        <p:nvSpPr>
          <p:cNvPr id="8" name="Rectangle 7"/>
          <p:cNvSpPr/>
          <p:nvPr/>
        </p:nvSpPr>
        <p:spPr bwMode="auto">
          <a:xfrm>
            <a:off x="533400" y="2819400"/>
            <a:ext cx="1143000" cy="2057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9" name="Rectangle 8"/>
          <p:cNvSpPr/>
          <p:nvPr/>
        </p:nvSpPr>
        <p:spPr bwMode="auto">
          <a:xfrm>
            <a:off x="533400" y="4876800"/>
            <a:ext cx="11430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11" name="Rectangle 10"/>
          <p:cNvSpPr/>
          <p:nvPr/>
        </p:nvSpPr>
        <p:spPr bwMode="auto">
          <a:xfrm>
            <a:off x="1676400" y="2819400"/>
            <a:ext cx="42672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11ac does not seem to have a sufficiently rich set of security options to meet Suite-B requirements. This comment was raised during LB3.0 and initial discussions were held leading to a greater understanding of the security and implementation issues, with strong support to continue the work. Since, over time, the security issue remains but the implementation issues become less problematic, it is time to revisit this issue.</a:t>
            </a:r>
            <a:endParaRPr lang="en-AU" sz="1600" i="1" dirty="0" smtClean="0">
              <a:latin typeface="+mj-lt"/>
            </a:endParaRPr>
          </a:p>
        </p:txBody>
      </p:sp>
      <p:sp>
        <p:nvSpPr>
          <p:cNvPr id="12" name="Rectangle 11"/>
          <p:cNvSpPr/>
          <p:nvPr/>
        </p:nvSpPr>
        <p:spPr bwMode="auto">
          <a:xfrm>
            <a:off x="1676400" y="4876800"/>
            <a:ext cx="42672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Define a sufficient security toolkit for 11ac so that 11ac can meet Suite B requirements, including any transitional measures if required</a:t>
            </a:r>
            <a:endParaRPr lang="en-AU" sz="1600" i="1" dirty="0" smtClean="0">
              <a:latin typeface="+mj-lt"/>
            </a:endParaRPr>
          </a:p>
        </p:txBody>
      </p:sp>
      <p:sp>
        <p:nvSpPr>
          <p:cNvPr id="13" name="Rectangle 12"/>
          <p:cNvSpPr/>
          <p:nvPr/>
        </p:nvSpPr>
        <p:spPr bwMode="auto">
          <a:xfrm>
            <a:off x="533400" y="2133600"/>
            <a:ext cx="11430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
        <p:nvSpPr>
          <p:cNvPr id="14" name="Rectangle 13"/>
          <p:cNvSpPr/>
          <p:nvPr/>
        </p:nvSpPr>
        <p:spPr bwMode="auto">
          <a:xfrm>
            <a:off x="1676400" y="2133600"/>
            <a:ext cx="42672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effectLst/>
                <a:latin typeface="+mj-lt"/>
              </a:rPr>
              <a:t>7020</a:t>
            </a:r>
            <a:br>
              <a:rPr kumimoji="0" lang="en-AU" sz="1600" i="0" u="none" strike="noStrike" cap="none" normalizeH="0" baseline="0" dirty="0" smtClean="0">
                <a:ln>
                  <a:noFill/>
                </a:ln>
                <a:effectLst/>
                <a:latin typeface="+mj-lt"/>
              </a:rPr>
            </a:br>
            <a:r>
              <a:rPr kumimoji="0" lang="en-AU" sz="1600" i="0" u="none" strike="noStrike" cap="none" normalizeH="0" baseline="0" dirty="0" smtClean="0">
                <a:ln>
                  <a:noFill/>
                </a:ln>
                <a:effectLst/>
                <a:latin typeface="+mj-lt"/>
              </a:rPr>
              <a:t>from Brian Hart (Cisco)</a:t>
            </a:r>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
        <p:nvSpPr>
          <p:cNvPr id="18" name="Rectangle 17"/>
          <p:cNvSpPr/>
          <p:nvPr/>
        </p:nvSpPr>
        <p:spPr bwMode="auto">
          <a:xfrm>
            <a:off x="5943600" y="2819400"/>
            <a:ext cx="25908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Add support for GCM-256 and Suite B</a:t>
            </a:r>
          </a:p>
        </p:txBody>
      </p:sp>
      <p:sp>
        <p:nvSpPr>
          <p:cNvPr id="19" name="Rectangle 18"/>
          <p:cNvSpPr/>
          <p:nvPr/>
        </p:nvSpPr>
        <p:spPr bwMode="auto">
          <a:xfrm>
            <a:off x="5943600" y="4876800"/>
            <a:ext cx="25908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Adopt </a:t>
            </a:r>
            <a:r>
              <a:rPr lang="en-AU" sz="1600" i="1" dirty="0">
                <a:latin typeface="+mj-lt"/>
              </a:rPr>
              <a:t>the changes specified in document 11-12/0711rX, where X is any revision (currently at zero)</a:t>
            </a:r>
            <a:endParaRPr lang="en-AU" sz="1600" i="1" dirty="0" smtClean="0">
              <a:latin typeface="+mj-lt"/>
            </a:endParaRPr>
          </a:p>
        </p:txBody>
      </p:sp>
      <p:sp>
        <p:nvSpPr>
          <p:cNvPr id="21" name="Rectangle 20"/>
          <p:cNvSpPr/>
          <p:nvPr/>
        </p:nvSpPr>
        <p:spPr bwMode="auto">
          <a:xfrm>
            <a:off x="5943600" y="2133600"/>
            <a:ext cx="25908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7282</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Dan</a:t>
            </a:r>
            <a:r>
              <a:rPr kumimoji="0" lang="en-AU" sz="1600" i="0" u="none" strike="noStrike" cap="none" normalizeH="0" dirty="0" smtClean="0">
                <a:ln>
                  <a:noFill/>
                </a:ln>
                <a:effectLst/>
                <a:latin typeface="+mj-lt"/>
              </a:rPr>
              <a:t> Harkins (Aruba</a:t>
            </a:r>
            <a:r>
              <a:rPr kumimoji="0" lang="en-AU" sz="1600" i="0" u="none" strike="noStrike" cap="none" normalizeH="0" baseline="0" dirty="0" smtClean="0">
                <a:ln>
                  <a:noFill/>
                </a:ln>
                <a:effectLst/>
                <a:latin typeface="+mj-lt"/>
              </a:rPr>
              <a:t>)</a:t>
            </a:r>
          </a:p>
        </p:txBody>
      </p:sp>
    </p:spTree>
    <p:extLst>
      <p:ext uri="{BB962C8B-B14F-4D97-AF65-F5344CB8AC3E}">
        <p14:creationId xmlns:p14="http://schemas.microsoft.com/office/powerpoint/2010/main" val="3227368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LB190 also contains comments requesting the inclusion of updated security options in 802.11ac</a:t>
            </a:r>
            <a:endParaRPr lang="en-AU" dirty="0"/>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
        <p:nvSpPr>
          <p:cNvPr id="16" name="Rectangle 15"/>
          <p:cNvSpPr/>
          <p:nvPr/>
        </p:nvSpPr>
        <p:spPr bwMode="auto">
          <a:xfrm>
            <a:off x="1676400" y="2819400"/>
            <a:ext cx="34290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802.11ac </a:t>
            </a:r>
            <a:r>
              <a:rPr lang="en-AU" sz="1600" i="1" dirty="0">
                <a:latin typeface="+mj-lt"/>
              </a:rPr>
              <a:t>should incorporate security features required for it to satisfy Suite-B and similar security requirements. The reasons are specified in 946r3 and the </a:t>
            </a:r>
            <a:r>
              <a:rPr lang="en-AU" sz="1600" i="1" dirty="0" smtClean="0">
                <a:latin typeface="+mj-lt"/>
              </a:rPr>
              <a:t>necessary </a:t>
            </a:r>
            <a:r>
              <a:rPr lang="en-AU" sz="1600" i="1" dirty="0">
                <a:latin typeface="+mj-lt"/>
              </a:rPr>
              <a:t>changes are specified in 711r2</a:t>
            </a:r>
            <a:endParaRPr lang="en-AU" sz="1600" i="1" dirty="0" smtClean="0">
              <a:latin typeface="+mj-lt"/>
            </a:endParaRPr>
          </a:p>
        </p:txBody>
      </p:sp>
      <p:sp>
        <p:nvSpPr>
          <p:cNvPr id="17" name="Rectangle 16"/>
          <p:cNvSpPr/>
          <p:nvPr/>
        </p:nvSpPr>
        <p:spPr bwMode="auto">
          <a:xfrm>
            <a:off x="1676400" y="4876800"/>
            <a:ext cx="34290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Incorporate the changes specified in 711r2</a:t>
            </a:r>
            <a:endParaRPr lang="en-AU" sz="1600" i="1" dirty="0" smtClean="0">
              <a:latin typeface="+mj-lt"/>
            </a:endParaRPr>
          </a:p>
        </p:txBody>
      </p:sp>
      <p:sp>
        <p:nvSpPr>
          <p:cNvPr id="20" name="Rectangle 19"/>
          <p:cNvSpPr/>
          <p:nvPr/>
        </p:nvSpPr>
        <p:spPr bwMode="auto">
          <a:xfrm>
            <a:off x="1676400" y="2133600"/>
            <a:ext cx="34290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7017</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Andrew Myles</a:t>
            </a:r>
            <a:r>
              <a:rPr kumimoji="0" lang="en-AU" sz="1600" i="0" u="none" strike="noStrike" cap="none" normalizeH="0" dirty="0" smtClean="0">
                <a:ln>
                  <a:noFill/>
                </a:ln>
                <a:effectLst/>
                <a:latin typeface="+mj-lt"/>
              </a:rPr>
              <a:t> (Cisco)</a:t>
            </a:r>
            <a:endParaRPr kumimoji="0" lang="en-AU" sz="1600" i="0" u="none" strike="noStrike" cap="none" normalizeH="0" baseline="0" dirty="0" smtClean="0">
              <a:ln>
                <a:noFill/>
              </a:ln>
              <a:effectLst/>
              <a:latin typeface="+mj-lt"/>
            </a:endParaRPr>
          </a:p>
        </p:txBody>
      </p:sp>
      <p:sp>
        <p:nvSpPr>
          <p:cNvPr id="22" name="Rectangle 21"/>
          <p:cNvSpPr/>
          <p:nvPr/>
        </p:nvSpPr>
        <p:spPr bwMode="auto">
          <a:xfrm>
            <a:off x="5105400" y="2819400"/>
            <a:ext cx="34290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11ac does not seem to have a sufficiently rich set of security options to meet Suite-B requirements</a:t>
            </a:r>
            <a:endParaRPr lang="en-AU" sz="1600" i="1" dirty="0" smtClean="0">
              <a:latin typeface="+mj-lt"/>
            </a:endParaRPr>
          </a:p>
        </p:txBody>
      </p:sp>
      <p:sp>
        <p:nvSpPr>
          <p:cNvPr id="23" name="Rectangle 22"/>
          <p:cNvSpPr/>
          <p:nvPr/>
        </p:nvSpPr>
        <p:spPr bwMode="auto">
          <a:xfrm>
            <a:off x="5105400" y="4876800"/>
            <a:ext cx="34290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Define a sufficient security toolkit for 11ac so that 11ac can meet Suite B requirements, including any transitional measures if required</a:t>
            </a:r>
            <a:endParaRPr lang="en-AU" sz="1600" i="1" dirty="0" smtClean="0">
              <a:latin typeface="+mj-lt"/>
            </a:endParaRPr>
          </a:p>
        </p:txBody>
      </p:sp>
      <p:sp>
        <p:nvSpPr>
          <p:cNvPr id="24" name="Rectangle 23"/>
          <p:cNvSpPr/>
          <p:nvPr/>
        </p:nvSpPr>
        <p:spPr bwMode="auto">
          <a:xfrm>
            <a:off x="5105400" y="2133600"/>
            <a:ext cx="34290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7310</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Reza Hedayat </a:t>
            </a:r>
            <a:r>
              <a:rPr kumimoji="0" lang="en-AU" sz="1600" i="0" u="none" strike="noStrike" cap="none" normalizeH="0" dirty="0" smtClean="0">
                <a:ln>
                  <a:noFill/>
                </a:ln>
                <a:effectLst/>
                <a:latin typeface="+mj-lt"/>
              </a:rPr>
              <a:t>(Cisco)</a:t>
            </a:r>
            <a:endParaRPr kumimoji="0" lang="en-AU" sz="1600" i="0" u="none" strike="noStrike" cap="none" normalizeH="0" baseline="0" dirty="0" smtClean="0">
              <a:ln>
                <a:noFill/>
              </a:ln>
              <a:effectLst/>
              <a:latin typeface="+mj-lt"/>
            </a:endParaRPr>
          </a:p>
        </p:txBody>
      </p:sp>
      <p:sp>
        <p:nvSpPr>
          <p:cNvPr id="25" name="Rectangle 24"/>
          <p:cNvSpPr/>
          <p:nvPr/>
        </p:nvSpPr>
        <p:spPr bwMode="auto">
          <a:xfrm>
            <a:off x="533400" y="2819400"/>
            <a:ext cx="1143000" cy="2057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26" name="Rectangle 25"/>
          <p:cNvSpPr/>
          <p:nvPr/>
        </p:nvSpPr>
        <p:spPr bwMode="auto">
          <a:xfrm>
            <a:off x="533400" y="4876800"/>
            <a:ext cx="11430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27" name="Rectangle 26"/>
          <p:cNvSpPr/>
          <p:nvPr/>
        </p:nvSpPr>
        <p:spPr bwMode="auto">
          <a:xfrm>
            <a:off x="533400" y="2133600"/>
            <a:ext cx="11430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Tree>
    <p:extLst>
      <p:ext uri="{BB962C8B-B14F-4D97-AF65-F5344CB8AC3E}">
        <p14:creationId xmlns:p14="http://schemas.microsoft.com/office/powerpoint/2010/main" val="2028773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reasons for the various comments were discussed in July and September 2012</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5</a:t>
            </a:fld>
            <a:endParaRPr lang="en-US" dirty="0"/>
          </a:p>
        </p:txBody>
      </p:sp>
      <p:sp>
        <p:nvSpPr>
          <p:cNvPr id="5" name="Footer Placeholder 4"/>
          <p:cNvSpPr>
            <a:spLocks noGrp="1"/>
          </p:cNvSpPr>
          <p:nvPr>
            <p:ph type="ftr" sz="quarter" idx="3"/>
          </p:nvPr>
        </p:nvSpPr>
        <p:spPr/>
        <p:txBody>
          <a:bodyPr/>
          <a:lstStyle/>
          <a:p>
            <a:r>
              <a:rPr lang="en-AU" smtClean="0"/>
              <a:t>Salowey </a:t>
            </a:r>
            <a:r>
              <a:rPr lang="en-AU" i="1" smtClean="0"/>
              <a:t>et al</a:t>
            </a:r>
            <a:r>
              <a:rPr lang="en-AU" smtClean="0"/>
              <a:t> (Cisco), Harkins (Aruba)</a:t>
            </a:r>
            <a:endParaRPr lang="en-A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6096000" cy="457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hlinkClick r:id="rId3"/>
          </p:cNvPr>
          <p:cNvSpPr txBox="1"/>
          <p:nvPr/>
        </p:nvSpPr>
        <p:spPr>
          <a:xfrm>
            <a:off x="7010400" y="1676400"/>
            <a:ext cx="1828800" cy="338554"/>
          </a:xfrm>
          <a:prstGeom prst="rect">
            <a:avLst/>
          </a:prstGeom>
          <a:noFill/>
        </p:spPr>
        <p:txBody>
          <a:bodyPr wrap="square" rtlCol="0">
            <a:spAutoFit/>
          </a:bodyPr>
          <a:lstStyle/>
          <a:p>
            <a:r>
              <a:rPr lang="en-AU" sz="1600" dirty="0" smtClean="0">
                <a:latin typeface="+mj-lt"/>
                <a:hlinkClick r:id="rId3"/>
              </a:rPr>
              <a:t>802.11-12/946r3</a:t>
            </a:r>
            <a:endParaRPr lang="en-AU" dirty="0">
              <a:latin typeface="+mj-lt"/>
            </a:endParaRPr>
          </a:p>
        </p:txBody>
      </p:sp>
    </p:spTree>
    <p:extLst>
      <p:ext uri="{BB962C8B-B14F-4D97-AF65-F5344CB8AC3E}">
        <p14:creationId xmlns:p14="http://schemas.microsoft.com/office/powerpoint/2010/main" val="179687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Requests have been made for members to articulate any concerns about the proposals</a:t>
            </a:r>
            <a:endParaRPr lang="en-AU" dirty="0"/>
          </a:p>
        </p:txBody>
      </p:sp>
      <p:sp>
        <p:nvSpPr>
          <p:cNvPr id="3" name="Content Placeholder 2"/>
          <p:cNvSpPr>
            <a:spLocks noGrp="1"/>
          </p:cNvSpPr>
          <p:nvPr>
            <p:ph idx="1"/>
          </p:nvPr>
        </p:nvSpPr>
        <p:spPr/>
        <p:txBody>
          <a:bodyPr/>
          <a:lstStyle/>
          <a:p>
            <a:pPr lvl="1"/>
            <a:r>
              <a:rPr lang="en-AU" dirty="0" smtClean="0"/>
              <a:t>A general request was made in </a:t>
            </a:r>
            <a:r>
              <a:rPr lang="en-AU" dirty="0" err="1" smtClean="0"/>
              <a:t>TGac</a:t>
            </a:r>
            <a:r>
              <a:rPr lang="en-AU" dirty="0" smtClean="0"/>
              <a:t> for members to communicate any concerns about the proposal with a specific request on ~6 Dec 12   </a:t>
            </a:r>
          </a:p>
          <a:p>
            <a:pPr lvl="2"/>
            <a:r>
              <a:rPr lang="en-US" i="1" dirty="0" smtClean="0"/>
              <a:t>There were at least three comments in the LB on 802.11ac D4.0 that suggested that security features (</a:t>
            </a:r>
            <a:r>
              <a:rPr lang="en-US" i="1" dirty="0" err="1" smtClean="0"/>
              <a:t>eg</a:t>
            </a:r>
            <a:r>
              <a:rPr lang="en-US" i="1" dirty="0" smtClean="0"/>
              <a:t> GCMP-256) be added to 802.11ac, which would enable support for Suite B and similar security features. Dan Harkins (Aruba) and I have been anointed as the “assignees” for these comments.</a:t>
            </a:r>
            <a:endParaRPr lang="en-AU" i="1" dirty="0" smtClean="0"/>
          </a:p>
          <a:p>
            <a:pPr lvl="2"/>
            <a:r>
              <a:rPr lang="en-US" i="1" dirty="0" smtClean="0"/>
              <a:t>We would like to ensure that all views about the proposed resolution (the inclusion of 711r2) are understood and resolved before the January meeting in Vancouver.</a:t>
            </a:r>
          </a:p>
          <a:p>
            <a:pPr lvl="2"/>
            <a:r>
              <a:rPr lang="en-US" i="1" dirty="0" smtClean="0"/>
              <a:t>…</a:t>
            </a:r>
          </a:p>
          <a:p>
            <a:pPr lvl="2"/>
            <a:r>
              <a:rPr lang="en-US" i="1" dirty="0" smtClean="0"/>
              <a:t>If anyone has particular objections to accepting the comments on D4.0 that suggest the inclusion of Suite-B supporting features then could you please contact Dan and myself with your concerns. We will attempt to work with you to ensure you have all the information necessary to enable you to vote “yes” or “abstain” in January.</a:t>
            </a:r>
            <a:endParaRPr lang="en-AU" i="1" dirty="0" smtClean="0"/>
          </a:p>
          <a:p>
            <a:pPr lvl="1"/>
            <a:endParaRPr lang="en-AU" dirty="0"/>
          </a:p>
        </p:txBody>
      </p:sp>
      <p:sp>
        <p:nvSpPr>
          <p:cNvPr id="4" name="Slide Number Placeholder 3"/>
          <p:cNvSpPr>
            <a:spLocks noGrp="1"/>
          </p:cNvSpPr>
          <p:nvPr>
            <p:ph type="sldNum" sz="quarter" idx="11"/>
          </p:nvPr>
        </p:nvSpPr>
        <p:spPr/>
        <p:txBody>
          <a:bodyPr/>
          <a:lstStyle/>
          <a:p>
            <a:r>
              <a:rPr lang="en-US" smtClean="0"/>
              <a:t>Slide </a:t>
            </a:r>
            <a:fld id="{F6767D18-6D98-4A5E-947F-970B8694D7C8}" type="slidenum">
              <a:rPr lang="en-US" smtClean="0"/>
              <a:pPr/>
              <a:t>6</a:t>
            </a:fld>
            <a:endParaRPr lang="en-US" dirty="0"/>
          </a:p>
        </p:txBody>
      </p:sp>
      <p:sp>
        <p:nvSpPr>
          <p:cNvPr id="5" name="Footer Placeholder 4"/>
          <p:cNvSpPr>
            <a:spLocks noGrp="1"/>
          </p:cNvSpPr>
          <p:nvPr>
            <p:ph type="ftr" sz="quarter" idx="3"/>
          </p:nvPr>
        </p:nvSpPr>
        <p:spPr/>
        <p:txBody>
          <a:bodyPr/>
          <a:lstStyle/>
          <a:p>
            <a:r>
              <a:rPr lang="en-AU" smtClean="0"/>
              <a:t>Salowey et al (Cisco), Harkins (Aruba)</a:t>
            </a:r>
            <a:endParaRPr lang="en-AU" dirty="0"/>
          </a:p>
        </p:txBody>
      </p:sp>
    </p:spTree>
    <p:extLst>
      <p:ext uri="{BB962C8B-B14F-4D97-AF65-F5344CB8AC3E}">
        <p14:creationId xmlns:p14="http://schemas.microsoft.com/office/powerpoint/2010/main" val="3351266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number of concerns have been heard and hopefully mitigated</a:t>
            </a:r>
            <a:endParaRPr lang="en-AU" dirty="0"/>
          </a:p>
        </p:txBody>
      </p:sp>
      <p:sp>
        <p:nvSpPr>
          <p:cNvPr id="3" name="Content Placeholder 2"/>
          <p:cNvSpPr>
            <a:spLocks noGrp="1"/>
          </p:cNvSpPr>
          <p:nvPr>
            <p:ph idx="1"/>
          </p:nvPr>
        </p:nvSpPr>
        <p:spPr/>
        <p:txBody>
          <a:bodyPr/>
          <a:lstStyle/>
          <a:p>
            <a:r>
              <a:rPr lang="en-AU" dirty="0" smtClean="0"/>
              <a:t>These features will be optional</a:t>
            </a:r>
            <a:endParaRPr lang="en-AU" dirty="0"/>
          </a:p>
          <a:p>
            <a:pPr lvl="1"/>
            <a:r>
              <a:rPr lang="en-US" dirty="0"/>
              <a:t>There is a fear that these features will be </a:t>
            </a:r>
            <a:r>
              <a:rPr lang="en-US" dirty="0" smtClean="0"/>
              <a:t>mandatory.</a:t>
            </a:r>
          </a:p>
          <a:p>
            <a:pPr lvl="1"/>
            <a:r>
              <a:rPr lang="en-US" dirty="0" smtClean="0"/>
              <a:t>This </a:t>
            </a:r>
            <a:r>
              <a:rPr lang="en-US" dirty="0"/>
              <a:t>fear is unfounded in at least the short to medium </a:t>
            </a:r>
            <a:r>
              <a:rPr lang="en-US" dirty="0" smtClean="0"/>
              <a:t>term. The </a:t>
            </a:r>
            <a:r>
              <a:rPr lang="en-US" dirty="0"/>
              <a:t>proposed amendment is very clear that these features are </a:t>
            </a:r>
            <a:r>
              <a:rPr lang="en-US" dirty="0" smtClean="0"/>
              <a:t>optional.</a:t>
            </a:r>
          </a:p>
          <a:p>
            <a:pPr lvl="1"/>
            <a:r>
              <a:rPr lang="en-US" dirty="0" smtClean="0"/>
              <a:t>We </a:t>
            </a:r>
            <a:r>
              <a:rPr lang="en-US" dirty="0"/>
              <a:t>expect they will always be optional in the </a:t>
            </a:r>
            <a:r>
              <a:rPr lang="en-US" dirty="0" smtClean="0"/>
              <a:t>standard. Of </a:t>
            </a:r>
            <a:r>
              <a:rPr lang="en-US" dirty="0"/>
              <a:t>course, in the long term it is possible that they may become mandatory in practice as a result of market demand</a:t>
            </a:r>
            <a:r>
              <a:rPr lang="en-US" dirty="0" smtClean="0"/>
              <a:t>.</a:t>
            </a:r>
          </a:p>
          <a:p>
            <a:r>
              <a:rPr lang="en-US" dirty="0" smtClean="0"/>
              <a:t>These features will not certified by the WFA in 1</a:t>
            </a:r>
            <a:r>
              <a:rPr lang="en-US" baseline="30000" dirty="0" smtClean="0"/>
              <a:t>st</a:t>
            </a:r>
            <a:r>
              <a:rPr lang="en-US" dirty="0" smtClean="0"/>
              <a:t> phase</a:t>
            </a:r>
            <a:endParaRPr lang="en-AU" dirty="0"/>
          </a:p>
          <a:p>
            <a:pPr lvl="2"/>
            <a:r>
              <a:rPr lang="en-US" dirty="0"/>
              <a:t>There is a fear that these features will be included in the first certification of 802.11ac in the </a:t>
            </a:r>
            <a:r>
              <a:rPr lang="en-US" dirty="0" smtClean="0"/>
              <a:t>WFA</a:t>
            </a:r>
          </a:p>
          <a:p>
            <a:pPr lvl="2"/>
            <a:r>
              <a:rPr lang="en-US" dirty="0" smtClean="0"/>
              <a:t>I </a:t>
            </a:r>
            <a:r>
              <a:rPr lang="en-US" dirty="0"/>
              <a:t>can’t say too much about the activities of the WFA, except to say that I believe such a scenario has zero probability</a:t>
            </a:r>
            <a:r>
              <a:rPr lang="en-US" dirty="0" smtClean="0"/>
              <a:t>.</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7</a:t>
            </a:fld>
            <a:endParaRPr lang="en-US" dirty="0"/>
          </a:p>
        </p:txBody>
      </p:sp>
      <p:sp>
        <p:nvSpPr>
          <p:cNvPr id="5" name="Footer Placeholder 4"/>
          <p:cNvSpPr>
            <a:spLocks noGrp="1"/>
          </p:cNvSpPr>
          <p:nvPr>
            <p:ph type="ftr" sz="quarter" idx="3"/>
          </p:nvPr>
        </p:nvSpPr>
        <p:spPr/>
        <p:txBody>
          <a:bodyPr/>
          <a:lstStyle/>
          <a:p>
            <a:r>
              <a:rPr lang="en-AU" smtClean="0"/>
              <a:t>Salowey </a:t>
            </a:r>
            <a:r>
              <a:rPr lang="en-AU" i="1" smtClean="0"/>
              <a:t>et al</a:t>
            </a:r>
            <a:r>
              <a:rPr lang="en-AU" smtClean="0"/>
              <a:t> (Cisco), Harkins (Aruba)</a:t>
            </a:r>
            <a:endParaRPr lang="en-AU" dirty="0"/>
          </a:p>
        </p:txBody>
      </p:sp>
    </p:spTree>
    <p:extLst>
      <p:ext uri="{BB962C8B-B14F-4D97-AF65-F5344CB8AC3E}">
        <p14:creationId xmlns:p14="http://schemas.microsoft.com/office/powerpoint/2010/main" val="1545138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number of concerns have been heard and hopefully mitigated</a:t>
            </a:r>
            <a:endParaRPr lang="en-AU" dirty="0"/>
          </a:p>
        </p:txBody>
      </p:sp>
      <p:sp>
        <p:nvSpPr>
          <p:cNvPr id="3" name="Content Placeholder 2"/>
          <p:cNvSpPr>
            <a:spLocks noGrp="1"/>
          </p:cNvSpPr>
          <p:nvPr>
            <p:ph idx="1"/>
          </p:nvPr>
        </p:nvSpPr>
        <p:spPr/>
        <p:txBody>
          <a:bodyPr/>
          <a:lstStyle/>
          <a:p>
            <a:r>
              <a:rPr lang="en-US" dirty="0" smtClean="0"/>
              <a:t>The market for these features will be small to start with </a:t>
            </a:r>
          </a:p>
          <a:p>
            <a:pPr lvl="1"/>
            <a:r>
              <a:rPr lang="en-US" dirty="0" smtClean="0"/>
              <a:t>There </a:t>
            </a:r>
            <a:r>
              <a:rPr lang="en-US" dirty="0"/>
              <a:t>have been questions about the market for these </a:t>
            </a:r>
            <a:r>
              <a:rPr lang="en-US" dirty="0" smtClean="0"/>
              <a:t>features.</a:t>
            </a:r>
          </a:p>
          <a:p>
            <a:pPr lvl="1"/>
            <a:r>
              <a:rPr lang="en-US" dirty="0" smtClean="0"/>
              <a:t>It </a:t>
            </a:r>
            <a:r>
              <a:rPr lang="en-US" dirty="0"/>
              <a:t>will be focused on government and military applications in the short </a:t>
            </a:r>
            <a:r>
              <a:rPr lang="en-US" dirty="0" smtClean="0"/>
              <a:t>term.</a:t>
            </a:r>
          </a:p>
          <a:p>
            <a:pPr lvl="1"/>
            <a:r>
              <a:rPr lang="en-US" dirty="0" smtClean="0"/>
              <a:t>However</a:t>
            </a:r>
            <a:r>
              <a:rPr lang="en-US" dirty="0"/>
              <a:t>, it could expand to other markets in time, including healthcare, </a:t>
            </a:r>
            <a:r>
              <a:rPr lang="en-US" dirty="0" smtClean="0"/>
              <a:t>smart grid </a:t>
            </a:r>
            <a:r>
              <a:rPr lang="en-US" dirty="0"/>
              <a:t>and the enterprise. </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8</a:t>
            </a:fld>
            <a:endParaRPr lang="en-US" dirty="0"/>
          </a:p>
        </p:txBody>
      </p:sp>
      <p:sp>
        <p:nvSpPr>
          <p:cNvPr id="5" name="Footer Placeholder 4"/>
          <p:cNvSpPr>
            <a:spLocks noGrp="1"/>
          </p:cNvSpPr>
          <p:nvPr>
            <p:ph type="ftr" sz="quarter" idx="3"/>
          </p:nvPr>
        </p:nvSpPr>
        <p:spPr/>
        <p:txBody>
          <a:bodyPr/>
          <a:lstStyle/>
          <a:p>
            <a:r>
              <a:rPr lang="en-AU" smtClean="0"/>
              <a:t>Salowey </a:t>
            </a:r>
            <a:r>
              <a:rPr lang="en-AU" i="1" smtClean="0"/>
              <a:t>et al</a:t>
            </a:r>
            <a:r>
              <a:rPr lang="en-AU" smtClean="0"/>
              <a:t> (Cisco), Harkins (Aruba)</a:t>
            </a:r>
            <a:endParaRPr lang="en-AU" dirty="0"/>
          </a:p>
        </p:txBody>
      </p:sp>
    </p:spTree>
    <p:extLst>
      <p:ext uri="{BB962C8B-B14F-4D97-AF65-F5344CB8AC3E}">
        <p14:creationId xmlns:p14="http://schemas.microsoft.com/office/powerpoint/2010/main" val="2301020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transition to next generation requirements should support improved security on older hardware</a:t>
            </a:r>
            <a:endParaRPr lang="en-AU" dirty="0"/>
          </a:p>
        </p:txBody>
      </p:sp>
      <p:sp>
        <p:nvSpPr>
          <p:cNvPr id="3" name="Content Placeholder 2"/>
          <p:cNvSpPr>
            <a:spLocks noGrp="1"/>
          </p:cNvSpPr>
          <p:nvPr>
            <p:ph idx="1"/>
          </p:nvPr>
        </p:nvSpPr>
        <p:spPr/>
        <p:txBody>
          <a:bodyPr/>
          <a:lstStyle/>
          <a:p>
            <a:pPr lvl="1"/>
            <a:r>
              <a:rPr lang="en-AU" dirty="0" smtClean="0"/>
              <a:t>Not all hardware in existing APs or clients (802.11a/b/g/n) can support new cipher mode (GCM) requirements …</a:t>
            </a:r>
          </a:p>
          <a:p>
            <a:pPr lvl="1"/>
            <a:r>
              <a:rPr lang="en-AU" dirty="0" smtClean="0"/>
              <a:t>… and yet there is a desire to support next generation security in even these devices</a:t>
            </a:r>
          </a:p>
          <a:p>
            <a:pPr lvl="1"/>
            <a:r>
              <a:rPr lang="en-AU" dirty="0" smtClean="0"/>
              <a:t>It is known that some existing hardware can support AES-CCMP-256, and the standard should take advantage of this as part of a transition path</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9</a:t>
            </a:fld>
            <a:endParaRPr lang="en-US"/>
          </a:p>
        </p:txBody>
      </p:sp>
      <p:sp>
        <p:nvSpPr>
          <p:cNvPr id="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Tree>
    <p:extLst>
      <p:ext uri="{BB962C8B-B14F-4D97-AF65-F5344CB8AC3E}">
        <p14:creationId xmlns:p14="http://schemas.microsoft.com/office/powerpoint/2010/main" val="5569842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1030</Words>
  <Application>Microsoft Office PowerPoint</Application>
  <PresentationFormat>On-screen Show (4:3)</PresentationFormat>
  <Paragraphs>103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802-11-Submission</vt:lpstr>
      <vt:lpstr>A resolution proposal comments related to  for next generation security in 802.11 built on changes in 802.11ac</vt:lpstr>
      <vt:lpstr>LB188 contains comments requesting the inclusion of updated security options in 802.11ac</vt:lpstr>
      <vt:lpstr>LB190 also contains comments requesting the inclusion of updated security options in 802.11ac</vt:lpstr>
      <vt:lpstr>LB190 also contains comments requesting the inclusion of updated security options in 802.11ac</vt:lpstr>
      <vt:lpstr>The reasons for the various comments were discussed in July and September 2012</vt:lpstr>
      <vt:lpstr>Requests have been made for members to articulate any concerns about the proposals</vt:lpstr>
      <vt:lpstr>A number of concerns have been heard and hopefully mitigated</vt:lpstr>
      <vt:lpstr>A number of concerns have been heard and hopefully mitigated</vt:lpstr>
      <vt:lpstr>A transition to next generation requirements should support improved security on older hardware</vt:lpstr>
      <vt:lpstr>A resolution is proposed for to CIDs 7020, 7282, 7017 &amp; 7310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2013-01-14T17:04:58Z</dcterms:modified>
</cp:coreProperties>
</file>