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65" r:id="rId4"/>
    <p:sldId id="271" r:id="rId5"/>
    <p:sldId id="266" r:id="rId6"/>
    <p:sldId id="276" r:id="rId7"/>
    <p:sldId id="272" r:id="rId8"/>
    <p:sldId id="273" r:id="rId9"/>
    <p:sldId id="274" r:id="rId10"/>
    <p:sldId id="275" r:id="rId11"/>
    <p:sldId id="270" r:id="rId12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802.11-13/0098r0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802.11: Looking Ahead to the Future – Part II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</a:t>
            </a:r>
            <a:r>
              <a:rPr lang="en-CA" sz="2000"/>
              <a:t>:</a:t>
            </a:r>
            <a:r>
              <a:rPr lang="en-CA" sz="2000" b="0"/>
              <a:t> </a:t>
            </a:r>
            <a:r>
              <a:rPr lang="en-CA" sz="2000" b="0" smtClean="0"/>
              <a:t>2013-01-13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09588" y="3148013"/>
          <a:ext cx="8458200" cy="2338387"/>
        </p:xfrm>
        <a:graphic>
          <a:graphicData uri="http://schemas.openxmlformats.org/presentationml/2006/ole">
            <p:oleObj spid="_x0000_s30731" name="Document" r:id="rId4" imgW="9648515" imgH="267328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Continue to analyze and refine Problem space; solicit input and coordinate with interested parties</a:t>
            </a:r>
            <a:endParaRPr lang="en-CA" dirty="0" smtClean="0"/>
          </a:p>
          <a:p>
            <a:pPr lvl="0"/>
            <a:r>
              <a:rPr lang="en-US" dirty="0" smtClean="0"/>
              <a:t>Continue to analyze and refine contemplated solution timeline; solicit input and coordinate with interested parties</a:t>
            </a:r>
            <a:endParaRPr lang="en-CA" dirty="0" smtClean="0"/>
          </a:p>
          <a:p>
            <a:pPr lvl="0"/>
            <a:r>
              <a:rPr lang="en-US" dirty="0" smtClean="0"/>
              <a:t>Develop associated use case(s) and other content/detail for a future presentation</a:t>
            </a:r>
            <a:r>
              <a:rPr lang="en-CA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AF50E5-3AA4-4737-B8F4-2D0C4CE3166C}" type="slidenum">
              <a:rPr lang="en-CA"/>
              <a:pPr/>
              <a:t>11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2000" dirty="0" smtClean="0"/>
              <a:t>Darwin </a:t>
            </a:r>
            <a:r>
              <a:rPr lang="en-US" sz="2000" dirty="0" err="1" smtClean="0"/>
              <a:t>Engwer</a:t>
            </a:r>
            <a:r>
              <a:rPr lang="en-US" sz="2000" dirty="0" smtClean="0"/>
              <a:t>, “802.11 – Looking Ahead to the Future”, 11-07/0421r1, March 2007.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V. Erceg, et. al., “6-10 GHz UWB Link Budget and Discussion”, 11-12/0935r0, July 2012.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dirty="0" err="1" smtClean="0">
                <a:solidFill>
                  <a:srgbClr val="000000"/>
                </a:solidFill>
              </a:rPr>
              <a:t>Zettabyte</a:t>
            </a:r>
            <a:r>
              <a:rPr lang="en-US" sz="2000" dirty="0" smtClean="0">
                <a:solidFill>
                  <a:srgbClr val="000000"/>
                </a:solidFill>
              </a:rPr>
              <a:t> Era, Cisco Visual Network Index, May 30, 2012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Cisco Global Cloud Index: Forecast and Methodology, 2011-2016.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A call for initiating discussion on issues facing IEEE 802.11 WG to address the ever increasing volume of traffic.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093A712-7ED8-4D0B-AF86-61384C838D52}" type="slidenum">
              <a:rPr lang="en-CA"/>
              <a:pPr/>
              <a:t>3</a:t>
            </a:fld>
            <a:endParaRPr lang="en-CA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2400" cy="1066800"/>
          </a:xfrm>
        </p:spPr>
        <p:txBody>
          <a:bodyPr/>
          <a:lstStyle/>
          <a:p>
            <a:r>
              <a:rPr lang="en-US" dirty="0" smtClean="0"/>
              <a:t>Traffic Volume Continues to Increase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568952" cy="1296144"/>
          </a:xfrm>
        </p:spPr>
        <p:txBody>
          <a:bodyPr/>
          <a:lstStyle/>
          <a:p>
            <a:r>
              <a:rPr lang="en-US" sz="2000" dirty="0" smtClean="0"/>
              <a:t>Annual global IP traffic will pass the </a:t>
            </a:r>
            <a:r>
              <a:rPr lang="en-US" sz="2000" dirty="0" err="1" smtClean="0"/>
              <a:t>Zettabyte</a:t>
            </a:r>
            <a:r>
              <a:rPr lang="en-US" sz="2000" dirty="0" smtClean="0"/>
              <a:t> threshold by end of 2016.</a:t>
            </a:r>
          </a:p>
          <a:p>
            <a:r>
              <a:rPr lang="en-US" sz="2000" dirty="0" smtClean="0"/>
              <a:t>IP traffic has been dominated by video traffic</a:t>
            </a:r>
          </a:p>
          <a:p>
            <a:pPr lvl="1"/>
            <a:r>
              <a:rPr lang="en-US" sz="1800" dirty="0" smtClean="0"/>
              <a:t>Video traffic will be 55% of all consumer Internet traffic by 2016</a:t>
            </a:r>
          </a:p>
          <a:p>
            <a:endParaRPr lang="en-US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140968"/>
            <a:ext cx="3724429" cy="309634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4792521" cy="309634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Smart Mobile Devices Drive Increased Traffic Volume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517232"/>
            <a:ext cx="7772400" cy="362744"/>
          </a:xfrm>
        </p:spPr>
        <p:txBody>
          <a:bodyPr/>
          <a:lstStyle/>
          <a:p>
            <a:r>
              <a:rPr lang="en-US" dirty="0" smtClean="0"/>
              <a:t>Almost 50% of the total traffic originates at Wi-Fi connections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6240324" cy="327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F1C996D-7A21-4169-8543-FBD83E25C0D0}" type="slidenum">
              <a:rPr lang="en-CA"/>
              <a:pPr/>
              <a:t>5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2400" cy="1066800"/>
          </a:xfrm>
        </p:spPr>
        <p:txBody>
          <a:bodyPr/>
          <a:lstStyle/>
          <a:p>
            <a:r>
              <a:rPr lang="en-GB" dirty="0" smtClean="0"/>
              <a:t>Beyond the VHT Era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5157192"/>
            <a:ext cx="7772400" cy="938808"/>
          </a:xfrm>
        </p:spPr>
        <p:txBody>
          <a:bodyPr/>
          <a:lstStyle/>
          <a:p>
            <a:r>
              <a:rPr lang="en-US" sz="1800" dirty="0" smtClean="0"/>
              <a:t>Traffic volume is expected to increase significantly </a:t>
            </a:r>
          </a:p>
          <a:p>
            <a:pPr lvl="1"/>
            <a:r>
              <a:rPr lang="en-US" sz="1600" dirty="0" smtClean="0"/>
              <a:t>Per Capita traffic will reach 12 GB per month by 2016</a:t>
            </a:r>
          </a:p>
          <a:p>
            <a:r>
              <a:rPr lang="en-US" sz="1800" dirty="0" smtClean="0"/>
              <a:t>Coincidently, the </a:t>
            </a:r>
            <a:r>
              <a:rPr lang="en-US" sz="1800" dirty="0" err="1" smtClean="0"/>
              <a:t>iPhone</a:t>
            </a:r>
            <a:r>
              <a:rPr lang="en-US" sz="1800" dirty="0" smtClean="0"/>
              <a:t> was introduced in June 2007.</a:t>
            </a:r>
          </a:p>
          <a:p>
            <a:pPr lvl="1"/>
            <a:r>
              <a:rPr lang="en-US" sz="1600" dirty="0" smtClean="0"/>
              <a:t>The number of mobile devices and smart phones exceeds forecasts</a:t>
            </a:r>
          </a:p>
          <a:p>
            <a:endParaRPr lang="en-US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85748"/>
            <a:ext cx="6601544" cy="339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67744" y="184482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Start of </a:t>
            </a:r>
            <a:r>
              <a:rPr lang="en-US" b="1" dirty="0" err="1" smtClean="0">
                <a:solidFill>
                  <a:srgbClr val="000000"/>
                </a:solidFill>
              </a:rPr>
              <a:t>TGac</a:t>
            </a:r>
            <a:endParaRPr lang="en-US" b="1" dirty="0" smtClean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3212976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Start of VHT SG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2987824" y="2117796"/>
            <a:ext cx="1008112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10800000">
            <a:off x="6156176" y="2693860"/>
            <a:ext cx="1008112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Evolution of Use Cases</a:t>
            </a:r>
            <a:endParaRPr lang="en-CA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Enterprise is evolving towards a cloud-based model</a:t>
            </a:r>
          </a:p>
          <a:p>
            <a:pPr lvl="1"/>
            <a:r>
              <a:rPr lang="en-CA" dirty="0" smtClean="0"/>
              <a:t>No longer files and information are stored on local machines</a:t>
            </a:r>
          </a:p>
          <a:p>
            <a:r>
              <a:rPr lang="en-CA" dirty="0" smtClean="0"/>
              <a:t>Mobile access to cloud is expected to increase with the increase of smart mobile devices.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066800"/>
          </a:xfrm>
        </p:spPr>
        <p:txBody>
          <a:bodyPr/>
          <a:lstStyle/>
          <a:p>
            <a:r>
              <a:rPr lang="en-CA" dirty="0" smtClean="0"/>
              <a:t>Technology Drivers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301208"/>
            <a:ext cx="8424936" cy="794792"/>
          </a:xfrm>
        </p:spPr>
        <p:txBody>
          <a:bodyPr/>
          <a:lstStyle/>
          <a:p>
            <a:r>
              <a:rPr lang="en-CA" dirty="0" smtClean="0"/>
              <a:t>Based on past history, initiating the discussion this year will mean concluding the effort around 2018/2019 time frame.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6"/>
          <p:cNvSpPr/>
          <p:nvPr/>
        </p:nvSpPr>
        <p:spPr bwMode="auto">
          <a:xfrm rot="2651691">
            <a:off x="946850" y="2418648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67544" y="1340768"/>
            <a:ext cx="7632848" cy="936104"/>
          </a:xfrm>
          <a:prstGeom prst="rightArrow">
            <a:avLst/>
          </a:prstGeom>
          <a:solidFill>
            <a:srgbClr val="0099C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AutoShape 35"/>
          <p:cNvSpPr>
            <a:spLocks noChangeArrowheads="1"/>
          </p:cNvSpPr>
          <p:nvPr/>
        </p:nvSpPr>
        <p:spPr bwMode="gray">
          <a:xfrm>
            <a:off x="1259632" y="170080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gradFill rotWithShape="1">
            <a:gsLst>
              <a:gs pos="0">
                <a:srgbClr val="1880CE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buNone/>
            </a:pPr>
            <a:endParaRPr lang="zh-CN" altLang="en-US" sz="1400"/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gray">
          <a:xfrm>
            <a:off x="467544" y="1700808"/>
            <a:ext cx="648073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2" tIns="45711" rIns="91422" bIns="45711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altLang="zh-CN" sz="1200" b="1" dirty="0" smtClean="0">
                <a:solidFill>
                  <a:srgbClr val="FFFFFF"/>
                </a:solidFill>
                <a:latin typeface="Arial" pitchFamily="34" charset="0"/>
                <a:ea typeface="宋体" pitchFamily="2" charset="-122"/>
              </a:rPr>
              <a:t>1999</a:t>
            </a:r>
            <a:endParaRPr lang="en-US" altLang="zh-CN" sz="1200" b="1" dirty="0">
              <a:solidFill>
                <a:srgbClr val="FFFF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gray">
          <a:xfrm>
            <a:off x="2843807" y="1700808"/>
            <a:ext cx="648073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2" tIns="45711" rIns="91422" bIns="45711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altLang="zh-CN" sz="1200" b="1" dirty="0" smtClean="0">
                <a:solidFill>
                  <a:srgbClr val="FFFFFF"/>
                </a:solidFill>
                <a:latin typeface="Arial" pitchFamily="34" charset="0"/>
                <a:ea typeface="宋体" pitchFamily="2" charset="-122"/>
              </a:rPr>
              <a:t>2003</a:t>
            </a:r>
            <a:endParaRPr lang="en-US" altLang="zh-CN" sz="1200" b="1" dirty="0">
              <a:solidFill>
                <a:srgbClr val="FFFF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AutoShape 35"/>
          <p:cNvSpPr>
            <a:spLocks noChangeArrowheads="1"/>
          </p:cNvSpPr>
          <p:nvPr/>
        </p:nvSpPr>
        <p:spPr bwMode="gray">
          <a:xfrm>
            <a:off x="3635896" y="170080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gradFill rotWithShape="1">
            <a:gsLst>
              <a:gs pos="0">
                <a:srgbClr val="1880CE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buNone/>
            </a:pPr>
            <a:endParaRPr lang="zh-CN" altLang="en-US" sz="1400"/>
          </a:p>
        </p:txBody>
      </p:sp>
      <p:sp>
        <p:nvSpPr>
          <p:cNvPr id="13" name="AutoShape 35"/>
          <p:cNvSpPr>
            <a:spLocks noChangeArrowheads="1"/>
          </p:cNvSpPr>
          <p:nvPr/>
        </p:nvSpPr>
        <p:spPr bwMode="gray">
          <a:xfrm>
            <a:off x="2339752" y="170080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gradFill rotWithShape="1">
            <a:gsLst>
              <a:gs pos="0">
                <a:srgbClr val="1880CE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buNone/>
            </a:pPr>
            <a:endParaRPr lang="zh-CN" altLang="en-US" sz="1400"/>
          </a:p>
        </p:txBody>
      </p:sp>
      <p:sp>
        <p:nvSpPr>
          <p:cNvPr id="14" name="AutoShape 35"/>
          <p:cNvSpPr>
            <a:spLocks noChangeArrowheads="1"/>
          </p:cNvSpPr>
          <p:nvPr/>
        </p:nvSpPr>
        <p:spPr bwMode="gray">
          <a:xfrm>
            <a:off x="5067796" y="1700808"/>
            <a:ext cx="368300" cy="273050"/>
          </a:xfrm>
          <a:prstGeom prst="rightArrow">
            <a:avLst>
              <a:gd name="adj1" fmla="val 50000"/>
              <a:gd name="adj2" fmla="val 60467"/>
            </a:avLst>
          </a:prstGeom>
          <a:gradFill rotWithShape="1">
            <a:gsLst>
              <a:gs pos="0">
                <a:srgbClr val="1880CE"/>
              </a:gs>
              <a:gs pos="100000">
                <a:srgbClr val="FFFF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buNone/>
            </a:pPr>
            <a:endParaRPr lang="zh-CN" altLang="en-US" sz="1400"/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gray">
          <a:xfrm>
            <a:off x="4211960" y="1700808"/>
            <a:ext cx="648073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2" tIns="45711" rIns="91422" bIns="45711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altLang="zh-CN" sz="1200" b="1" dirty="0" smtClean="0">
                <a:solidFill>
                  <a:srgbClr val="FFFFFF"/>
                </a:solidFill>
                <a:latin typeface="Arial" pitchFamily="34" charset="0"/>
                <a:ea typeface="宋体" pitchFamily="2" charset="-122"/>
              </a:rPr>
              <a:t>2009</a:t>
            </a:r>
            <a:endParaRPr lang="en-US" altLang="zh-CN" sz="1200" b="1" dirty="0">
              <a:solidFill>
                <a:srgbClr val="FFFF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gray">
          <a:xfrm>
            <a:off x="5508104" y="1700808"/>
            <a:ext cx="648073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2" tIns="45711" rIns="91422" bIns="45711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altLang="zh-CN" sz="1200" b="1" dirty="0" smtClean="0">
                <a:solidFill>
                  <a:srgbClr val="FFFFFF"/>
                </a:solidFill>
                <a:latin typeface="Arial" pitchFamily="34" charset="0"/>
                <a:ea typeface="宋体" pitchFamily="2" charset="-122"/>
              </a:rPr>
              <a:t>2013</a:t>
            </a:r>
            <a:endParaRPr lang="en-US" altLang="zh-CN" sz="1200" b="1" dirty="0">
              <a:solidFill>
                <a:srgbClr val="FFFF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9592" y="2587414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802.11a</a:t>
            </a:r>
          </a:p>
        </p:txBody>
      </p:sp>
      <p:sp>
        <p:nvSpPr>
          <p:cNvPr id="18" name="Rectangle 17"/>
          <p:cNvSpPr/>
          <p:nvPr/>
        </p:nvSpPr>
        <p:spPr bwMode="auto">
          <a:xfrm rot="2651691">
            <a:off x="2170987" y="2418649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3728" y="2609924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802.11b</a:t>
            </a: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gray">
          <a:xfrm>
            <a:off x="1619671" y="1700808"/>
            <a:ext cx="648073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2" tIns="45711" rIns="91422" bIns="45711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altLang="zh-CN" sz="1200" b="1" dirty="0" smtClean="0">
                <a:solidFill>
                  <a:srgbClr val="FFFFFF"/>
                </a:solidFill>
                <a:latin typeface="Arial" pitchFamily="34" charset="0"/>
                <a:ea typeface="宋体" pitchFamily="2" charset="-122"/>
              </a:rPr>
              <a:t>1999</a:t>
            </a:r>
            <a:endParaRPr lang="en-US" altLang="zh-CN" sz="1200" b="1" dirty="0">
              <a:solidFill>
                <a:srgbClr val="FFFFFF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2651691">
            <a:off x="3372613" y="2418649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25354" y="2609924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802.11g</a:t>
            </a:r>
          </a:p>
        </p:txBody>
      </p:sp>
      <p:sp>
        <p:nvSpPr>
          <p:cNvPr id="23" name="Rectangle 22"/>
          <p:cNvSpPr/>
          <p:nvPr/>
        </p:nvSpPr>
        <p:spPr bwMode="auto">
          <a:xfrm rot="2651691">
            <a:off x="4691267" y="2396139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4008" y="2587414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802.11n</a:t>
            </a:r>
          </a:p>
        </p:txBody>
      </p:sp>
      <p:sp>
        <p:nvSpPr>
          <p:cNvPr id="25" name="Rectangle 24"/>
          <p:cNvSpPr/>
          <p:nvPr/>
        </p:nvSpPr>
        <p:spPr bwMode="auto">
          <a:xfrm rot="2651691">
            <a:off x="5987411" y="2396139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40152" y="2587414"/>
            <a:ext cx="7409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802.11ac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9553" y="3284984"/>
            <a:ext cx="1224136" cy="1785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100" dirty="0" smtClean="0">
                <a:latin typeface="Arial"/>
              </a:rPr>
              <a:t>Band: 5 GHz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100" dirty="0" smtClean="0">
                <a:latin typeface="Arial"/>
              </a:rPr>
              <a:t>Bandwidth: 20MHz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100" dirty="0" smtClean="0">
                <a:latin typeface="Arial"/>
              </a:rPr>
              <a:t>HDR = 54 Mbps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100" dirty="0" smtClean="0">
                <a:latin typeface="Arial"/>
              </a:rPr>
              <a:t>Key technology: OFDM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endParaRPr lang="en-US" altLang="zh-CN" sz="1100" dirty="0">
              <a:solidFill>
                <a:srgbClr val="C00000"/>
              </a:solidFill>
              <a:latin typeface="Arial"/>
            </a:endParaRP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endParaRPr lang="zh-CN" altLang="en-US" sz="1100" dirty="0">
              <a:latin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79712" y="3294275"/>
            <a:ext cx="1224136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Band: 2.4 GHz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Bandwidth: 20MHz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HDR = 11 Mbps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Key technology: CCCK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47864" y="3294275"/>
            <a:ext cx="1224136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Band: 2.4 GHz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Bandwidth: 20MHz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HDR = 54 Mbps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Key technology: OFDM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16016" y="3294275"/>
            <a:ext cx="1224136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Band: 2.4 and 5 GHz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Bandwidth: 20/40MHz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HDR = 600 Mbps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Key technology: MIMO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84168" y="3294275"/>
            <a:ext cx="1512168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Band: 5 GHz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Bandwidth: 20/40/80/160 MHz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HDR = 6.9 </a:t>
            </a:r>
            <a:r>
              <a:rPr lang="en-US" altLang="zh-CN" sz="1200" dirty="0" err="1" smtClean="0">
                <a:latin typeface="Arial"/>
              </a:rPr>
              <a:t>Gbps</a:t>
            </a:r>
            <a:r>
              <a:rPr lang="en-US" altLang="zh-CN" sz="1200" dirty="0" smtClean="0">
                <a:latin typeface="Arial"/>
              </a:rPr>
              <a:t> Mbps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Key technology: MU-MIMO</a:t>
            </a:r>
          </a:p>
          <a:p>
            <a:pPr marL="174625" indent="-174625">
              <a:buClrTx/>
              <a:buFont typeface="Arial" pitchFamily="34" charset="0"/>
              <a:buChar char="•"/>
              <a:defRPr/>
            </a:pPr>
            <a:r>
              <a:rPr lang="en-US" altLang="zh-CN" sz="1200" dirty="0" smtClean="0">
                <a:latin typeface="Arial"/>
              </a:rPr>
              <a:t>256 QAM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68344" y="2276872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Where to go from here?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Challenges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06488"/>
            <a:ext cx="7992888" cy="4114800"/>
          </a:xfrm>
        </p:spPr>
        <p:txBody>
          <a:bodyPr/>
          <a:lstStyle/>
          <a:p>
            <a:r>
              <a:rPr lang="en-US" dirty="0" smtClean="0"/>
              <a:t>Unlike wired technologies; adding multiple APs in the same vicinity doesn’t help</a:t>
            </a:r>
          </a:p>
          <a:p>
            <a:pPr lvl="1"/>
            <a:r>
              <a:rPr lang="en-US" sz="1800" dirty="0" smtClean="0"/>
              <a:t>Interference becomes a major issue in dense environment.</a:t>
            </a:r>
          </a:p>
          <a:p>
            <a:r>
              <a:rPr lang="en-US" dirty="0" smtClean="0"/>
              <a:t>Traditionally the PHY layer was the engine for achieving  higher throughput.</a:t>
            </a:r>
          </a:p>
          <a:p>
            <a:pPr lvl="1"/>
            <a:r>
              <a:rPr lang="en-US" sz="1800" dirty="0" smtClean="0"/>
              <a:t>What new PHY technologies need to be considered?</a:t>
            </a:r>
            <a:endParaRPr lang="en-US" sz="1600" dirty="0" smtClean="0"/>
          </a:p>
          <a:p>
            <a:r>
              <a:rPr lang="en-US" dirty="0" smtClean="0"/>
              <a:t>MAC contribution to higher throughput may be limited</a:t>
            </a:r>
            <a:r>
              <a:rPr lang="en-CA" dirty="0" smtClean="0"/>
              <a:t>.</a:t>
            </a:r>
            <a:endParaRPr lang="en-US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Candidate Topics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064896" cy="4114800"/>
          </a:xfrm>
        </p:spPr>
        <p:txBody>
          <a:bodyPr/>
          <a:lstStyle/>
          <a:p>
            <a:r>
              <a:rPr lang="en-US" dirty="0" smtClean="0"/>
              <a:t>Some topics were discussed during 802.11ac development</a:t>
            </a:r>
            <a:endParaRPr lang="en-US" baseline="30000" dirty="0" smtClean="0"/>
          </a:p>
          <a:p>
            <a:pPr lvl="1"/>
            <a:r>
              <a:rPr lang="en-US" dirty="0" smtClean="0"/>
              <a:t>UL-MIMO proposed during 802.11ac development</a:t>
            </a:r>
          </a:p>
          <a:p>
            <a:pPr lvl="1"/>
            <a:r>
              <a:rPr lang="en-US" dirty="0" smtClean="0"/>
              <a:t>MU-DLS: Direct extension to 802.11ac DL MU-MIMO</a:t>
            </a:r>
          </a:p>
          <a:p>
            <a:r>
              <a:rPr lang="en-US" dirty="0" smtClean="0"/>
              <a:t>Recent submission to WNG</a:t>
            </a:r>
            <a:r>
              <a:rPr lang="en-US" baseline="30000" dirty="0" smtClean="0"/>
              <a:t> </a:t>
            </a:r>
            <a:r>
              <a:rPr lang="en-US" dirty="0" smtClean="0"/>
              <a:t>proposed a number of topics that are worth discussing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</TotalTime>
  <Words>614</Words>
  <Application>Microsoft Office PowerPoint</Application>
  <PresentationFormat>On-screen Show (4:3)</PresentationFormat>
  <Paragraphs>117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802.11: Looking Ahead to the Future – Part II</vt:lpstr>
      <vt:lpstr>Abstract</vt:lpstr>
      <vt:lpstr>Traffic Volume Continues to Increase</vt:lpstr>
      <vt:lpstr>Smart Mobile Devices Drive Increased Traffic Volume</vt:lpstr>
      <vt:lpstr>Beyond the VHT Era</vt:lpstr>
      <vt:lpstr>Evolution of Use Cases</vt:lpstr>
      <vt:lpstr>Technology Drivers</vt:lpstr>
      <vt:lpstr>Challenges</vt:lpstr>
      <vt:lpstr>Candidate Topics</vt:lpstr>
      <vt:lpstr>Next Steps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Osama Aboul-Magd</cp:lastModifiedBy>
  <cp:revision>22</cp:revision>
  <cp:lastPrinted>1998-02-10T13:28:06Z</cp:lastPrinted>
  <dcterms:created xsi:type="dcterms:W3CDTF">2013-01-06T12:40:29Z</dcterms:created>
  <dcterms:modified xsi:type="dcterms:W3CDTF">2013-01-14T04:46:00Z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sflag">
    <vt:lpwstr>1357914560</vt:lpwstr>
  </property>
</Properties>
</file>