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14"/>
  </p:notesMasterIdLst>
  <p:handoutMasterIdLst>
    <p:handoutMasterId r:id="rId15"/>
  </p:handoutMasterIdLst>
  <p:sldIdLst>
    <p:sldId id="269" r:id="rId3"/>
    <p:sldId id="271" r:id="rId4"/>
    <p:sldId id="270" r:id="rId5"/>
    <p:sldId id="275" r:id="rId6"/>
    <p:sldId id="279" r:id="rId7"/>
    <p:sldId id="280" r:id="rId8"/>
    <p:sldId id="284" r:id="rId9"/>
    <p:sldId id="281" r:id="rId10"/>
    <p:sldId id="286" r:id="rId11"/>
    <p:sldId id="287" r:id="rId12"/>
    <p:sldId id="288" r:id="rId1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CC"/>
    <a:srgbClr val="66FF99"/>
    <a:srgbClr val="FF9966"/>
    <a:srgbClr val="FF9933"/>
    <a:srgbClr val="FFFF00"/>
    <a:srgbClr val="66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7" autoAdjust="0"/>
    <p:restoredTop sz="86369" autoAdjust="0"/>
  </p:normalViewPr>
  <p:slideViewPr>
    <p:cSldViewPr>
      <p:cViewPr varScale="1">
        <p:scale>
          <a:sx n="95" d="100"/>
          <a:sy n="95" d="100"/>
        </p:scale>
        <p:origin x="168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92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E267CA-6367-4A5F-96EB-5BE9D20F1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1F3AA816-DCFA-4B5E-911C-AE469032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906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 smtClean="0"/>
              <a:t>Page </a:t>
            </a:r>
            <a:fld id="{F9EA894F-3AD9-4EBD-AF26-72F615E904F2}" type="slidenum">
              <a:rPr lang="en-US" altLang="en-US" sz="1200" b="0" smtClean="0"/>
              <a:pPr/>
              <a:t>1</a:t>
            </a:fld>
            <a:endParaRPr lang="en-US" alt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10605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F3AA816-DCFA-4B5E-911C-AE469032600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16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75E7D-A544-483C-A63C-146F2EDDF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9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D37CCC-6338-4383-843F-5C7103C6F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3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9F86A0-0AAC-4B10-8D2D-DEDBC7030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9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961C3D-7E2D-4CEE-89EC-26C17E0D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14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A0CC9F-57E1-4B58-924F-1C8CB01CC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19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779E4-86E2-46AE-BB29-9A0267F5D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29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7CB7-A38B-4233-BF5A-A01690AA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63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1344-B7BC-4CB2-8F17-5936E4C40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0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DB0A1-B39B-4F2C-B38A-68ECF63F8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32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ACE9-0E80-4170-91AC-76657E782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12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7FD48-9774-4C1A-A910-CA457B5EA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2CC4D41-5DD7-4E30-AC49-D50706A72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1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5C8D-116C-4743-BEA3-33A64415B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8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5E08-57E3-44C9-A4E5-06B91071F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5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1D8B-F07E-4611-9401-0D2A41764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41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328A-8C48-4BEC-92CA-408BB6675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66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EE1B-09D6-434E-8CC6-89E4D6114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12406D-5271-44DB-B262-41E621BA1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110159-BA1C-461D-9FC8-B95B4D37F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2C147-3B06-4B8E-8F37-6F13F6AE0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9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4FA7F6-6463-4826-902D-C8DC9B1B4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6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844978-7147-450C-8B7F-54D726CF1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78D484-2D6A-4479-93DD-F75D12990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A45549-4940-4C57-B71F-999055781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0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2B6A5D60-1B1D-4A8E-B1CA-EEFC2C85C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802.11-13/0095r33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5" r:id="rId1"/>
    <p:sldLayoutId id="2147485398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1" r:id="rId8"/>
    <p:sldLayoutId id="2147485382" r:id="rId9"/>
    <p:sldLayoutId id="2147485383" r:id="rId10"/>
    <p:sldLayoutId id="2147485384" r:id="rId11"/>
    <p:sldLayoutId id="2147485385" r:id="rId12"/>
    <p:sldLayoutId id="21474853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E8968DA-ED88-4778-A81F-FFBF50AC0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7" r:id="rId1"/>
    <p:sldLayoutId id="2147485388" r:id="rId2"/>
    <p:sldLayoutId id="2147485389" r:id="rId3"/>
    <p:sldLayoutId id="2147485390" r:id="rId4"/>
    <p:sldLayoutId id="2147485391" r:id="rId5"/>
    <p:sldLayoutId id="2147485392" r:id="rId6"/>
    <p:sldLayoutId id="2147485393" r:id="rId7"/>
    <p:sldLayoutId id="2147485394" r:id="rId8"/>
    <p:sldLayoutId id="2147485395" r:id="rId9"/>
    <p:sldLayoutId id="2147485396" r:id="rId10"/>
    <p:sldLayoutId id="214748539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Binary_Worksheet1.xlsb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2016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7F51EA9-F086-4576-B81F-E7A6B7E34F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 smtClean="0"/>
              <a:t>802.11REVmc Editor’s Report </a:t>
            </a:r>
            <a:r>
              <a:rPr lang="en-US" altLang="en-US" dirty="0" smtClean="0"/>
              <a:t>– July 2016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</a:t>
            </a:r>
            <a:r>
              <a:rPr lang="en-US" altLang="en-US" sz="2000" smtClean="0"/>
              <a:t>:</a:t>
            </a:r>
            <a:r>
              <a:rPr lang="en-US" altLang="en-US" sz="2000" b="0" smtClean="0"/>
              <a:t> </a:t>
            </a:r>
            <a:r>
              <a:rPr lang="en-US" altLang="en-US" sz="2000" b="0" smtClean="0"/>
              <a:t>2016-07-25</a:t>
            </a:r>
            <a:endParaRPr lang="en-US" alt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1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0413"/>
          </a:xfrm>
        </p:spPr>
        <p:txBody>
          <a:bodyPr/>
          <a:lstStyle/>
          <a:p>
            <a:r>
              <a:rPr lang="en-GB" dirty="0" smtClean="0"/>
              <a:t>Implications of End Timing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88456" y="1524000"/>
            <a:ext cx="7772400" cy="4114800"/>
          </a:xfrm>
        </p:spPr>
        <p:txBody>
          <a:bodyPr/>
          <a:lstStyle/>
          <a:p>
            <a:r>
              <a:rPr lang="en-GB" dirty="0" smtClean="0"/>
              <a:t>If we are to avoid delaying </a:t>
            </a:r>
            <a:r>
              <a:rPr lang="en-GB" dirty="0" err="1" smtClean="0"/>
              <a:t>TGah</a:t>
            </a:r>
            <a:r>
              <a:rPr lang="en-GB" dirty="0" smtClean="0"/>
              <a:t> and </a:t>
            </a:r>
            <a:r>
              <a:rPr lang="en-GB" dirty="0" err="1" smtClean="0"/>
              <a:t>TGai</a:t>
            </a:r>
            <a:r>
              <a:rPr lang="en-GB" dirty="0" smtClean="0"/>
              <a:t> to March 2017, we have to complete SB2 comment resolution in the July session (or earlier).</a:t>
            </a:r>
          </a:p>
          <a:p>
            <a:r>
              <a:rPr lang="en-GB" dirty="0" smtClean="0"/>
              <a:t>We cannot afford to make any subsequent changes – i.e., D7 will the be the draft sent to </a:t>
            </a:r>
            <a:r>
              <a:rPr lang="en-GB" dirty="0" err="1" smtClean="0"/>
              <a:t>RevCom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This means we should not make changes that are likely to carry a high risk of attracting further valid comments.</a:t>
            </a:r>
          </a:p>
          <a:p>
            <a:pPr lvl="2"/>
            <a:r>
              <a:rPr lang="en-GB" dirty="0" smtClean="0"/>
              <a:t>Contentious changes</a:t>
            </a:r>
          </a:p>
          <a:p>
            <a:pPr lvl="2"/>
            <a:r>
              <a:rPr lang="en-GB" dirty="0" smtClean="0"/>
              <a:t>Highly complex changes</a:t>
            </a:r>
          </a:p>
          <a:p>
            <a:pPr lvl="2"/>
            <a:r>
              <a:rPr lang="en-GB" dirty="0" smtClean="0"/>
              <a:t>Partial solutions to a problem that will garner comments and suggestions for a more complete solution</a:t>
            </a:r>
          </a:p>
          <a:p>
            <a:pPr lvl="1"/>
            <a:r>
              <a:rPr lang="en-GB" dirty="0" smtClean="0"/>
              <a:t>We should also put in place a more thorough editing review so that we don’t get comments of the form “you didn’t edit CID &lt;x&gt; correctly”.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53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proposed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Reject now all comments that can validly be rejected due to “Out of Scope” or “Insufficient Detail”</a:t>
            </a:r>
          </a:p>
          <a:p>
            <a:r>
              <a:rPr lang="en-GB" dirty="0" smtClean="0"/>
              <a:t>Hear submissions related to unresolved comments before those related to already resolved comments.</a:t>
            </a:r>
          </a:p>
          <a:p>
            <a:r>
              <a:rPr lang="en-GB" dirty="0" smtClean="0"/>
              <a:t>Set a fixed time in the July session agenda to consider a motion to recirculate.</a:t>
            </a:r>
          </a:p>
          <a:p>
            <a:r>
              <a:rPr lang="en-GB" smtClean="0"/>
              <a:t>As </a:t>
            </a:r>
            <a:r>
              <a:rPr lang="en-GB" dirty="0" smtClean="0"/>
              <a:t>agenda time allows,  reconsider “Out of Scope” and “Insufficient Detail” comments up to the fixed time </a:t>
            </a:r>
            <a:r>
              <a:rPr lang="en-GB" smtClean="0"/>
              <a:t>to recirculate.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54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Acknowledgement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The following people have kindly aided the technical editor in one way or another during the development of </a:t>
            </a:r>
            <a:r>
              <a:rPr lang="en-GB" altLang="en-US" dirty="0" err="1" smtClean="0"/>
              <a:t>REVmc</a:t>
            </a:r>
            <a:r>
              <a:rPr lang="en-GB" altLang="en-US" dirty="0" smtClean="0"/>
              <a:t>:</a:t>
            </a:r>
          </a:p>
          <a:p>
            <a:pPr lvl="1"/>
            <a:r>
              <a:rPr lang="en-GB" altLang="en-US" dirty="0" smtClean="0"/>
              <a:t>Dorothy Stanley, Jon Rosdahl,  Mark Hamilton,  Mark Rison, Peter Ecclesine, Mike </a:t>
            </a:r>
            <a:r>
              <a:rPr lang="en-GB" altLang="en-US" dirty="0" err="1" smtClean="0"/>
              <a:t>Montemurro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Liwen</a:t>
            </a:r>
            <a:r>
              <a:rPr lang="en-GB" altLang="en-US" dirty="0" smtClean="0"/>
              <a:t> Chu, Eldad Perahia, Brian Hart, Sai Shankar, James {</a:t>
            </a:r>
            <a:r>
              <a:rPr lang="en-GB" altLang="en-US" dirty="0" err="1" smtClean="0"/>
              <a:t>Yee|Wang|P.K</a:t>
            </a:r>
            <a:r>
              <a:rPr lang="en-GB" altLang="en-US" dirty="0" smtClean="0"/>
              <a:t>. Gilb}, Assaf Kasher, Carlos Cordeiro, Edward Au, </a:t>
            </a:r>
            <a:r>
              <a:rPr lang="en-GB" altLang="en-US" dirty="0" err="1" smtClean="0"/>
              <a:t>Kaberi</a:t>
            </a:r>
            <a:r>
              <a:rPr lang="en-GB" altLang="en-US" dirty="0" smtClean="0"/>
              <a:t> Banerjee, Rich Kennedy, </a:t>
            </a:r>
            <a:r>
              <a:rPr lang="en-GB" altLang="en-US" dirty="0" err="1" smtClean="0"/>
              <a:t>Yongho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Seok</a:t>
            </a:r>
            <a:r>
              <a:rPr lang="en-GB" altLang="en-US" dirty="0" smtClean="0"/>
              <a:t>, Carlos </a:t>
            </a:r>
            <a:r>
              <a:rPr lang="en-GB" altLang="en-US" dirty="0" err="1" smtClean="0"/>
              <a:t>Aldana</a:t>
            </a:r>
            <a:r>
              <a:rPr lang="en-GB" altLang="en-US" dirty="0" smtClean="0"/>
              <a:t>, Gabor Bajko, Scott Marin, Graham Smith</a:t>
            </a:r>
            <a:r>
              <a:rPr lang="en-GB" altLang="en-US" dirty="0"/>
              <a:t>, </a:t>
            </a:r>
            <a:r>
              <a:rPr lang="en-GB" altLang="en-US" dirty="0" smtClean="0"/>
              <a:t>Sigurd Schelstraete, Emily Qi</a:t>
            </a:r>
          </a:p>
          <a:p>
            <a:r>
              <a:rPr lang="en-GB" altLang="en-US" dirty="0" smtClean="0"/>
              <a:t>And a big thank you to Edward Au and Emily Qi, who are the sub-editors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2016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A0D677B-2A48-4800-A121-0EBDD41480E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96913" y="623888"/>
            <a:ext cx="7772400" cy="457200"/>
          </a:xfrm>
        </p:spPr>
        <p:txBody>
          <a:bodyPr/>
          <a:lstStyle/>
          <a:p>
            <a:r>
              <a:rPr lang="en-GB" altLang="en-US" smtClean="0"/>
              <a:t>Status of Draft</a:t>
            </a:r>
          </a:p>
        </p:txBody>
      </p:sp>
      <p:sp>
        <p:nvSpPr>
          <p:cNvPr id="921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2016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F06E88B-D908-4B16-B7F9-0BBF139B5E9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207834"/>
              </p:ext>
            </p:extLst>
          </p:nvPr>
        </p:nvGraphicFramePr>
        <p:xfrm>
          <a:off x="300038" y="1190625"/>
          <a:ext cx="8620125" cy="500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2" name="Binary Worksheet" r:id="rId4" imgW="6991311" imgH="4057785" progId="Excel.SheetBinaryMacroEnabled.12">
                  <p:embed/>
                </p:oleObj>
              </mc:Choice>
              <mc:Fallback>
                <p:oleObj name="Binary Worksheet" r:id="rId4" imgW="6991311" imgH="4057785" progId="Excel.SheetBinaryMacroEnabled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8" y="1190625"/>
                        <a:ext cx="8620125" cy="500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smtClean="0"/>
              <a:t>Reference Documents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154613"/>
          </a:xfrm>
        </p:spPr>
        <p:txBody>
          <a:bodyPr/>
          <a:lstStyle/>
          <a:p>
            <a:r>
              <a:rPr lang="en-GB" altLang="en-US" sz="2000" dirty="0" smtClean="0"/>
              <a:t>Draft:  P802.11REVmc D6.0 (members’ area)</a:t>
            </a:r>
          </a:p>
          <a:p>
            <a:r>
              <a:rPr lang="en-GB" altLang="en-US" sz="2000" dirty="0" smtClean="0"/>
              <a:t>WG &amp; Sponsor Ballot composite comments</a:t>
            </a:r>
          </a:p>
          <a:p>
            <a:pPr lvl="1"/>
            <a:r>
              <a:rPr lang="en-GB" altLang="en-US" sz="1800" dirty="0" smtClean="0"/>
              <a:t>11-15/0532 – currently R47</a:t>
            </a:r>
          </a:p>
          <a:p>
            <a:pPr lvl="2"/>
            <a:r>
              <a:rPr lang="en-GB" altLang="en-US" sz="1600" dirty="0" smtClean="0"/>
              <a:t>SB0 is shown as “LB1000”, comments start at CID 5001</a:t>
            </a:r>
          </a:p>
          <a:p>
            <a:pPr lvl="2"/>
            <a:r>
              <a:rPr lang="en-GB" altLang="en-US" sz="1600" dirty="0" smtClean="0"/>
              <a:t>SB1 is shown as “LB1001”, comments start at CID 7001</a:t>
            </a:r>
          </a:p>
          <a:p>
            <a:pPr lvl="2"/>
            <a:r>
              <a:rPr lang="en-GB" altLang="en-US" sz="1600" dirty="0" smtClean="0"/>
              <a:t>SB2 is shown as “LB1002”, comments start at CID 8001</a:t>
            </a:r>
          </a:p>
          <a:p>
            <a:pPr lvl="2"/>
            <a:r>
              <a:rPr lang="en-GB" altLang="en-US" sz="1600" dirty="0" smtClean="0"/>
              <a:t>Includes pre-ballot comments</a:t>
            </a:r>
          </a:p>
          <a:p>
            <a:r>
              <a:rPr lang="en-GB" altLang="en-US" sz="2000" dirty="0" smtClean="0"/>
              <a:t>MAC comment resolutions</a:t>
            </a:r>
          </a:p>
          <a:p>
            <a:pPr lvl="1"/>
            <a:r>
              <a:rPr lang="en-GB" altLang="en-US" sz="1800" dirty="0" smtClean="0"/>
              <a:t>11-15/0565</a:t>
            </a:r>
          </a:p>
          <a:p>
            <a:r>
              <a:rPr lang="en-GB" altLang="en-US" sz="2000" dirty="0" smtClean="0"/>
              <a:t>GEN comment resolutions</a:t>
            </a:r>
          </a:p>
          <a:p>
            <a:pPr lvl="1"/>
            <a:r>
              <a:rPr lang="en-GB" altLang="en-US" sz="1800" dirty="0" smtClean="0"/>
              <a:t>11-15/0665</a:t>
            </a:r>
          </a:p>
          <a:p>
            <a:r>
              <a:rPr lang="en-GB" altLang="en-US" sz="1800" dirty="0" smtClean="0"/>
              <a:t>MAC/GEN sheets usually used for motioning tech resolutions.  </a:t>
            </a:r>
          </a:p>
          <a:p>
            <a:pPr lvl="1"/>
            <a:r>
              <a:rPr lang="en-GB" altLang="en-US" sz="1400" dirty="0" smtClean="0"/>
              <a:t>Composite SS may lag contents of these sheets during a session,  but is the eventual resting place of approved resolutions.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2016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0D262AC-291D-4EBC-8B65-B03B5463DC0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45673" y="637162"/>
            <a:ext cx="7643812" cy="914400"/>
          </a:xfrm>
        </p:spPr>
        <p:txBody>
          <a:bodyPr/>
          <a:lstStyle/>
          <a:p>
            <a:r>
              <a:rPr lang="en-GB" altLang="en-US" dirty="0" smtClean="0"/>
              <a:t>Comments by commenter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2016</a:t>
            </a:r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74DACA0-5A0E-4BFF-BE9B-12A32CB48D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959" y="1587230"/>
            <a:ext cx="6588057" cy="43399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Status (2016-07-15)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681162"/>
            <a:ext cx="7086600" cy="412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54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1752600" cy="2133600"/>
          </a:xfrm>
        </p:spPr>
        <p:txBody>
          <a:bodyPr/>
          <a:lstStyle/>
          <a:p>
            <a:r>
              <a:rPr lang="en-GB" dirty="0" smtClean="0"/>
              <a:t>Detail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685800"/>
            <a:ext cx="6188008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32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467600" cy="1066800"/>
          </a:xfrm>
        </p:spPr>
        <p:txBody>
          <a:bodyPr/>
          <a:lstStyle/>
          <a:p>
            <a:r>
              <a:rPr lang="en-GB" dirty="0" smtClean="0"/>
              <a:t>Status of speculative editing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327" y="2286000"/>
            <a:ext cx="7773598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3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33400"/>
          </a:xfrm>
        </p:spPr>
        <p:txBody>
          <a:bodyPr/>
          <a:lstStyle/>
          <a:p>
            <a:r>
              <a:rPr lang="en-GB" dirty="0" smtClean="0"/>
              <a:t>End timing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219201"/>
            <a:ext cx="7772400" cy="5256212"/>
          </a:xfrm>
        </p:spPr>
        <p:txBody>
          <a:bodyPr/>
          <a:lstStyle/>
          <a:p>
            <a:r>
              <a:rPr lang="en-GB" sz="2000" dirty="0" smtClean="0"/>
              <a:t>We determined at the last meeting that we cannot meet the Aug 5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deadline for September </a:t>
            </a:r>
            <a:r>
              <a:rPr lang="en-GB" sz="2000" dirty="0" err="1" smtClean="0"/>
              <a:t>RevCom</a:t>
            </a:r>
            <a:r>
              <a:rPr lang="en-GB" sz="2000" dirty="0" smtClean="0"/>
              <a:t> approval,  and so we have slipped our plan to a December </a:t>
            </a:r>
            <a:r>
              <a:rPr lang="en-GB" sz="2000" dirty="0" err="1" smtClean="0"/>
              <a:t>RevCom</a:t>
            </a:r>
            <a:r>
              <a:rPr lang="en-GB" sz="2000" dirty="0" smtClean="0"/>
              <a:t> approval.</a:t>
            </a:r>
          </a:p>
          <a:p>
            <a:r>
              <a:rPr lang="en-GB" sz="2000" dirty="0" smtClean="0"/>
              <a:t>That means we have plenty of time to resolve comments, and can take our time – doesn’t it?  </a:t>
            </a:r>
            <a:r>
              <a:rPr lang="en-GB" sz="2000" dirty="0" smtClean="0">
                <a:solidFill>
                  <a:srgbClr val="FF0000"/>
                </a:solidFill>
              </a:rPr>
              <a:t>WRONG</a:t>
            </a:r>
            <a:r>
              <a:rPr lang="en-GB" sz="2000" dirty="0" smtClean="0"/>
              <a:t>.</a:t>
            </a:r>
          </a:p>
          <a:p>
            <a:r>
              <a:rPr lang="en-GB" sz="2000" dirty="0" smtClean="0"/>
              <a:t>Our slip has already pushed </a:t>
            </a:r>
            <a:r>
              <a:rPr lang="en-GB" sz="2000" dirty="0" err="1" smtClean="0"/>
              <a:t>TGah</a:t>
            </a:r>
            <a:r>
              <a:rPr lang="en-GB" sz="2000" dirty="0" smtClean="0"/>
              <a:t> and </a:t>
            </a:r>
            <a:r>
              <a:rPr lang="en-GB" sz="2000" dirty="0" err="1" smtClean="0"/>
              <a:t>TGai</a:t>
            </a:r>
            <a:r>
              <a:rPr lang="en-GB" sz="2000" dirty="0" smtClean="0"/>
              <a:t> back 3 months,  because they are dependent on </a:t>
            </a:r>
            <a:r>
              <a:rPr lang="en-GB" sz="2000" dirty="0" err="1" smtClean="0"/>
              <a:t>REVmc</a:t>
            </a:r>
            <a:r>
              <a:rPr lang="en-GB" sz="2000" dirty="0" smtClean="0"/>
              <a:t>.  Worse, they have to perform potentially two recirculation ballots each to catch up with numbering &amp; quoted text changes from </a:t>
            </a:r>
            <a:r>
              <a:rPr lang="en-GB" sz="2000" dirty="0" err="1" smtClean="0"/>
              <a:t>REVmc</a:t>
            </a:r>
            <a:r>
              <a:rPr lang="en-GB" sz="2000" dirty="0" smtClean="0"/>
              <a:t>,  and do this after we determine that </a:t>
            </a:r>
            <a:r>
              <a:rPr lang="en-GB" sz="2000" dirty="0" err="1" smtClean="0"/>
              <a:t>TGmc</a:t>
            </a:r>
            <a:r>
              <a:rPr lang="en-GB" sz="2000" dirty="0" smtClean="0"/>
              <a:t> are going to make no more changes,  and also hit the 17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October </a:t>
            </a:r>
            <a:r>
              <a:rPr lang="en-GB" sz="2000" dirty="0" err="1" smtClean="0"/>
              <a:t>RevCom</a:t>
            </a:r>
            <a:r>
              <a:rPr lang="en-GB" sz="2000" dirty="0" smtClean="0"/>
              <a:t> submission deadline.  There is virtually no slack assuming we finish comment resolution in the July session.</a:t>
            </a:r>
          </a:p>
          <a:p>
            <a:endParaRPr lang="en-GB" sz="2000" dirty="0"/>
          </a:p>
          <a:p>
            <a:r>
              <a:rPr lang="en-GB" sz="2000" dirty="0" smtClean="0"/>
              <a:t>See detailed plan to right:</a:t>
            </a: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Adrian Stephens, Intel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385086"/>
              </p:ext>
            </p:extLst>
          </p:nvPr>
        </p:nvGraphicFramePr>
        <p:xfrm>
          <a:off x="5638800" y="5563934"/>
          <a:ext cx="1181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Packager Shell Object" showAsIcon="1" r:id="rId3" imgW="1180440" imgH="685440" progId="Package">
                  <p:embed/>
                </p:oleObj>
              </mc:Choice>
              <mc:Fallback>
                <p:oleObj name="Packager Shell Object" showAsIcon="1" r:id="rId3" imgW="1180440" imgH="68544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38800" y="5563934"/>
                        <a:ext cx="11811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769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77902</TotalTime>
  <Words>707</Words>
  <Application>Microsoft Office PowerPoint</Application>
  <PresentationFormat>On-screen Show (4:3)</PresentationFormat>
  <Paragraphs>86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Times New Roman</vt:lpstr>
      <vt:lpstr>Default Design</vt:lpstr>
      <vt:lpstr>Custom Design</vt:lpstr>
      <vt:lpstr>Document</vt:lpstr>
      <vt:lpstr>Binary Worksheet</vt:lpstr>
      <vt:lpstr>Packager Shell Object</vt:lpstr>
      <vt:lpstr>802.11REVmc Editor’s Report – July 2016</vt:lpstr>
      <vt:lpstr>Acknowledgement</vt:lpstr>
      <vt:lpstr>Status of Draft</vt:lpstr>
      <vt:lpstr>Reference Documents</vt:lpstr>
      <vt:lpstr>Comments by commenter</vt:lpstr>
      <vt:lpstr>Status (2016-07-15)</vt:lpstr>
      <vt:lpstr>Detail</vt:lpstr>
      <vt:lpstr>Status of speculative editing</vt:lpstr>
      <vt:lpstr>End timing</vt:lpstr>
      <vt:lpstr>Implications of End Timing</vt:lpstr>
      <vt:lpstr>A proposed process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TGmc Editor's Report</dc:title>
  <dc:creator>Adrian Stephens</dc:creator>
  <dc:description>11-13/95r24</dc:description>
  <cp:lastModifiedBy>Stephens, Adrian P</cp:lastModifiedBy>
  <cp:revision>1448</cp:revision>
  <cp:lastPrinted>1998-02-10T13:28:06Z</cp:lastPrinted>
  <dcterms:created xsi:type="dcterms:W3CDTF">1998-02-10T13:07:52Z</dcterms:created>
  <dcterms:modified xsi:type="dcterms:W3CDTF">2016-07-25T20:33:09Z</dcterms:modified>
</cp:coreProperties>
</file>