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18"/>
  </p:notesMasterIdLst>
  <p:handoutMasterIdLst>
    <p:handoutMasterId r:id="rId19"/>
  </p:handoutMasterIdLst>
  <p:sldIdLst>
    <p:sldId id="269" r:id="rId3"/>
    <p:sldId id="271" r:id="rId4"/>
    <p:sldId id="270" r:id="rId5"/>
    <p:sldId id="275" r:id="rId6"/>
    <p:sldId id="279" r:id="rId7"/>
    <p:sldId id="285" r:id="rId8"/>
    <p:sldId id="291" r:id="rId9"/>
    <p:sldId id="292" r:id="rId10"/>
    <p:sldId id="293" r:id="rId11"/>
    <p:sldId id="282" r:id="rId12"/>
    <p:sldId id="290" r:id="rId13"/>
    <p:sldId id="284" r:id="rId14"/>
    <p:sldId id="286" r:id="rId15"/>
    <p:sldId id="289" r:id="rId16"/>
    <p:sldId id="294" r:id="rId1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CC"/>
    <a:srgbClr val="66FF99"/>
    <a:srgbClr val="FF9966"/>
    <a:srgbClr val="FF9933"/>
    <a:srgbClr val="FFFF00"/>
    <a:srgbClr val="66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47" autoAdjust="0"/>
    <p:restoredTop sz="86369" autoAdjust="0"/>
  </p:normalViewPr>
  <p:slideViewPr>
    <p:cSldViewPr>
      <p:cViewPr varScale="1">
        <p:scale>
          <a:sx n="101" d="100"/>
          <a:sy n="101" d="100"/>
        </p:scale>
        <p:origin x="126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92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E267CA-6367-4A5F-96EB-5BE9D20F1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6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1F3AA816-DCFA-4B5E-911C-AE4690326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4906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 smtClean="0"/>
              <a:t>Page </a:t>
            </a:r>
            <a:fld id="{F9EA894F-3AD9-4EBD-AF26-72F615E904F2}" type="slidenum">
              <a:rPr lang="en-US" altLang="en-US" sz="1200" b="0" smtClean="0"/>
              <a:pPr/>
              <a:t>1</a:t>
            </a:fld>
            <a:endParaRPr lang="en-US" alt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106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75E7D-A544-483C-A63C-146F2EDDF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9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D37CCC-6338-4383-843F-5C7103C6F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3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9F86A0-0AAC-4B10-8D2D-DEDBC7030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9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961C3D-7E2D-4CEE-89EC-26C17E0D4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14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A0CC9F-57E1-4B58-924F-1C8CB01CC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19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779E4-86E2-46AE-BB29-9A0267F5D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29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7CB7-A38B-4233-BF5A-A01690AA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63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71344-B7BC-4CB2-8F17-5936E4C40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90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DB0A1-B39B-4F2C-B38A-68ECF63F8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32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3ACE9-0E80-4170-91AC-76657E782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12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7FD48-9774-4C1A-A910-CA457B5EA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2CC4D41-5DD7-4E30-AC49-D50706A721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15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5C8D-116C-4743-BEA3-33A64415B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8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5E08-57E3-44C9-A4E5-06B91071F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5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1D8B-F07E-4611-9401-0D2A41764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41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0328A-8C48-4BEC-92CA-408BB6675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66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EE1B-09D6-434E-8CC6-89E4D6114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12406D-5271-44DB-B262-41E621BA1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8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110159-BA1C-461D-9FC8-B95B4D37F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2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2C147-3B06-4B8E-8F37-6F13F6AE0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9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4FA7F6-6463-4826-902D-C8DC9B1B4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6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844978-7147-450C-8B7F-54D726CF1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4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78D484-2D6A-4479-93DD-F75D12990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A45549-4940-4C57-B71F-999055781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0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2B6A5D60-1B1D-4A8E-B1CA-EEFC2C85C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6663" y="333375"/>
            <a:ext cx="33988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802.11-13/0095r25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5" r:id="rId1"/>
    <p:sldLayoutId id="2147485398" r:id="rId2"/>
    <p:sldLayoutId id="2147485376" r:id="rId3"/>
    <p:sldLayoutId id="2147485377" r:id="rId4"/>
    <p:sldLayoutId id="2147485378" r:id="rId5"/>
    <p:sldLayoutId id="2147485379" r:id="rId6"/>
    <p:sldLayoutId id="2147485380" r:id="rId7"/>
    <p:sldLayoutId id="2147485381" r:id="rId8"/>
    <p:sldLayoutId id="2147485382" r:id="rId9"/>
    <p:sldLayoutId id="2147485383" r:id="rId10"/>
    <p:sldLayoutId id="2147485384" r:id="rId11"/>
    <p:sldLayoutId id="2147485385" r:id="rId12"/>
    <p:sldLayoutId id="21474853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Oct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E8968DA-ED88-4778-A81F-FFBF50AC0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7" r:id="rId1"/>
    <p:sldLayoutId id="2147485388" r:id="rId2"/>
    <p:sldLayoutId id="2147485389" r:id="rId3"/>
    <p:sldLayoutId id="2147485390" r:id="rId4"/>
    <p:sldLayoutId id="2147485391" r:id="rId5"/>
    <p:sldLayoutId id="2147485392" r:id="rId6"/>
    <p:sldLayoutId id="2147485393" r:id="rId7"/>
    <p:sldLayoutId id="2147485394" r:id="rId8"/>
    <p:sldLayoutId id="2147485395" r:id="rId9"/>
    <p:sldLayoutId id="2147485396" r:id="rId10"/>
    <p:sldLayoutId id="214748539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Binary_Worksheet2.xlsb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Binary_Worksheet1.xlsb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Oct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7F51EA9-F086-4576-B81F-E7A6B7E34F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 smtClean="0"/>
              <a:t>802.11REVmc Editor’s Report </a:t>
            </a:r>
            <a:r>
              <a:rPr lang="en-US" altLang="en-US" dirty="0" smtClean="0"/>
              <a:t>– Oct 2015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2015-10-07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altLang="en-US" smtClean="0"/>
              <a:t>Editorial Comment resolution</a:t>
            </a:r>
          </a:p>
        </p:txBody>
      </p:sp>
      <p:sp>
        <p:nvSpPr>
          <p:cNvPr id="1331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Oct 2015</a:t>
            </a: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3DCFA61-295E-44D2-A602-C907DF02A2C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099680"/>
              </p:ext>
            </p:extLst>
          </p:nvPr>
        </p:nvGraphicFramePr>
        <p:xfrm>
          <a:off x="1600200" y="1524000"/>
          <a:ext cx="5846757" cy="4115596"/>
        </p:xfrm>
        <a:graphic>
          <a:graphicData uri="http://schemas.openxmlformats.org/drawingml/2006/table">
            <a:tbl>
              <a:tblPr/>
              <a:tblGrid>
                <a:gridCol w="3019260"/>
                <a:gridCol w="1403548"/>
                <a:gridCol w="326407"/>
                <a:gridCol w="342727"/>
                <a:gridCol w="326407"/>
                <a:gridCol w="428408"/>
              </a:tblGrid>
              <a:tr h="14208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Assigned</a:t>
                      </a:r>
                    </a:p>
                  </a:txBody>
                  <a:tcPr marL="12249" marR="12249" marT="12249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Ready for Motion</a:t>
                      </a:r>
                    </a:p>
                  </a:txBody>
                  <a:tcPr marL="12249" marR="12249" marT="12249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Approved</a:t>
                      </a:r>
                    </a:p>
                  </a:txBody>
                  <a:tcPr marL="12249" marR="12249" marT="12249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Duplicate</a:t>
                      </a:r>
                    </a:p>
                  </a:txBody>
                  <a:tcPr marL="12249" marR="12249" marT="12249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12249" marR="12249" marT="12249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497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1079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97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201505 approved</a:t>
                      </a:r>
                    </a:p>
                  </a:txBody>
                  <a:tcPr marL="110239" marR="12249" marT="1224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7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201506 approved</a:t>
                      </a:r>
                    </a:p>
                  </a:txBody>
                  <a:tcPr marL="110239" marR="12249" marT="1224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7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201507 approved</a:t>
                      </a:r>
                    </a:p>
                  </a:txBody>
                  <a:tcPr marL="110239" marR="12249" marT="1224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7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201508 approved</a:t>
                      </a:r>
                    </a:p>
                  </a:txBody>
                  <a:tcPr marL="110239" marR="12249" marT="1224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7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201509 approved</a:t>
                      </a:r>
                    </a:p>
                  </a:txBody>
                  <a:tcPr marL="110239" marR="12249" marT="1224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7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201509 approved rework required</a:t>
                      </a:r>
                    </a:p>
                  </a:txBody>
                  <a:tcPr marL="110239" marR="12249" marT="1224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7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Duplicates</a:t>
                      </a:r>
                    </a:p>
                  </a:txBody>
                  <a:tcPr marL="110239" marR="12249" marT="1224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7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Editorials - assigned</a:t>
                      </a:r>
                    </a:p>
                  </a:txBody>
                  <a:tcPr marL="110239" marR="12249" marT="1224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7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Editorials - ready for motion</a:t>
                      </a:r>
                    </a:p>
                  </a:txBody>
                  <a:tcPr marL="110239" marR="12249" marT="1224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7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1079</a:t>
                      </a:r>
                    </a:p>
                  </a:txBody>
                  <a:tcPr marL="12249" marR="12249" marT="122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Editorial Resolutions by Resn Status</a:t>
            </a:r>
          </a:p>
        </p:txBody>
      </p:sp>
      <p:sp>
        <p:nvSpPr>
          <p:cNvPr id="1433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Oct 2015</a:t>
            </a: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3BD79CE-E386-42C0-A14B-F9855AB1B90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44515"/>
              </p:ext>
            </p:extLst>
          </p:nvPr>
        </p:nvGraphicFramePr>
        <p:xfrm>
          <a:off x="1143000" y="1751016"/>
          <a:ext cx="6703646" cy="3581397"/>
        </p:xfrm>
        <a:graphic>
          <a:graphicData uri="http://schemas.openxmlformats.org/drawingml/2006/table">
            <a:tbl>
              <a:tblPr/>
              <a:tblGrid>
                <a:gridCol w="3028342"/>
                <a:gridCol w="1578408"/>
                <a:gridCol w="385425"/>
                <a:gridCol w="385425"/>
                <a:gridCol w="702025"/>
                <a:gridCol w="624021"/>
              </a:tblGrid>
              <a:tr h="55098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13775" marR="13775" marT="137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13775" marR="13775" marT="137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13775" marR="13775" marT="137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</a:t>
                      </a:r>
                    </a:p>
                  </a:txBody>
                  <a:tcPr marL="13775" marR="13775" marT="137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13775" marR="13775" marT="137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549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201505 approved</a:t>
                      </a:r>
                    </a:p>
                  </a:txBody>
                  <a:tcPr marL="13775" marR="13775" marT="137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201506 approved</a:t>
                      </a:r>
                    </a:p>
                  </a:txBody>
                  <a:tcPr marL="13775" marR="13775" marT="137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201507 approved</a:t>
                      </a:r>
                    </a:p>
                  </a:txBody>
                  <a:tcPr marL="13775" marR="13775" marT="137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201508 approved</a:t>
                      </a:r>
                    </a:p>
                  </a:txBody>
                  <a:tcPr marL="13775" marR="13775" marT="137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201509 approved</a:t>
                      </a:r>
                    </a:p>
                  </a:txBody>
                  <a:tcPr marL="13775" marR="13775" marT="137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201509 approved rework required</a:t>
                      </a:r>
                    </a:p>
                  </a:txBody>
                  <a:tcPr marL="13775" marR="13775" marT="137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Duplicates</a:t>
                      </a:r>
                    </a:p>
                  </a:txBody>
                  <a:tcPr marL="13775" marR="13775" marT="137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Editorials - assigned</a:t>
                      </a:r>
                    </a:p>
                  </a:txBody>
                  <a:tcPr marL="13775" marR="13775" marT="137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Editorials - ready for motion</a:t>
                      </a:r>
                    </a:p>
                  </a:txBody>
                  <a:tcPr marL="13775" marR="13775" marT="137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</a:t>
                      </a:r>
                    </a:p>
                  </a:txBody>
                  <a:tcPr marL="13775" marR="13775" marT="137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1352</a:t>
                      </a:r>
                    </a:p>
                  </a:txBody>
                  <a:tcPr marL="13775" marR="13775" marT="137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Status of the editing</a:t>
            </a:r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Oct 2015</a:t>
            </a:r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61EB160-F838-49C6-A021-C82A13F2390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245"/>
              </p:ext>
            </p:extLst>
          </p:nvPr>
        </p:nvGraphicFramePr>
        <p:xfrm>
          <a:off x="1148246" y="1752600"/>
          <a:ext cx="6789845" cy="3276600"/>
        </p:xfrm>
        <a:graphic>
          <a:graphicData uri="http://schemas.openxmlformats.org/drawingml/2006/table">
            <a:tbl>
              <a:tblPr/>
              <a:tblGrid>
                <a:gridCol w="3363109"/>
                <a:gridCol w="1708823"/>
                <a:gridCol w="640809"/>
                <a:gridCol w="1077104"/>
              </a:tblGrid>
              <a:tr h="2730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Not edited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Edited</a:t>
                      </a:r>
                    </a:p>
                  </a:txBody>
                  <a:tcPr marL="13653" marR="13653" marT="1365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1130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1135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201505 approved</a:t>
                      </a:r>
                    </a:p>
                  </a:txBody>
                  <a:tcPr marL="122873" marR="13653" marT="1365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201506 approved</a:t>
                      </a:r>
                    </a:p>
                  </a:txBody>
                  <a:tcPr marL="122873" marR="13653" marT="1365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201507 approved</a:t>
                      </a:r>
                    </a:p>
                  </a:txBody>
                  <a:tcPr marL="122873" marR="13653" marT="1365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201508 approved</a:t>
                      </a:r>
                    </a:p>
                  </a:txBody>
                  <a:tcPr marL="122873" marR="13653" marT="1365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201509 approved</a:t>
                      </a:r>
                    </a:p>
                  </a:txBody>
                  <a:tcPr marL="122873" marR="13653" marT="1365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201509 approved rework required</a:t>
                      </a:r>
                    </a:p>
                  </a:txBody>
                  <a:tcPr marL="122873" marR="13653" marT="1365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Duplicates</a:t>
                      </a:r>
                    </a:p>
                  </a:txBody>
                  <a:tcPr marL="122873" marR="13653" marT="1365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Editorials - ready for motion</a:t>
                      </a:r>
                    </a:p>
                  </a:txBody>
                  <a:tcPr marL="122873" marR="13653" marT="1365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</a:t>
                      </a:r>
                    </a:p>
                  </a:txBody>
                  <a:tcPr marL="122873" marR="13653" marT="1365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1130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1135</a:t>
                      </a:r>
                    </a:p>
                  </a:txBody>
                  <a:tcPr marL="13653" marR="13653" marT="136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3124200" cy="1371600"/>
          </a:xfrm>
        </p:spPr>
        <p:txBody>
          <a:bodyPr/>
          <a:lstStyle/>
          <a:p>
            <a:r>
              <a:rPr lang="en-GB" altLang="en-US" dirty="0" smtClean="0"/>
              <a:t>Summary of Assignees</a:t>
            </a:r>
          </a:p>
        </p:txBody>
      </p:sp>
      <p:sp>
        <p:nvSpPr>
          <p:cNvPr id="1638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Oct 2015</a:t>
            </a:r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A981343-5E2D-4EC2-9C40-C0CCFE9EAD7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707262"/>
              </p:ext>
            </p:extLst>
          </p:nvPr>
        </p:nvGraphicFramePr>
        <p:xfrm>
          <a:off x="4210038" y="665922"/>
          <a:ext cx="4333887" cy="5722551"/>
        </p:xfrm>
        <a:graphic>
          <a:graphicData uri="http://schemas.openxmlformats.org/drawingml/2006/table">
            <a:tbl>
              <a:tblPr/>
              <a:tblGrid>
                <a:gridCol w="1999377"/>
                <a:gridCol w="993976"/>
                <a:gridCol w="396068"/>
                <a:gridCol w="426533"/>
                <a:gridCol w="517933"/>
              </a:tblGrid>
              <a:tr h="45780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11446" marR="11446" marT="114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89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Adrian Stephens</a:t>
                      </a:r>
                    </a:p>
                  </a:txBody>
                  <a:tcPr marL="11446" marR="11446" marT="114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Assaf Kasher</a:t>
                      </a:r>
                    </a:p>
                  </a:txBody>
                  <a:tcPr marL="11446" marR="11446" marT="114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Carlos Cordeiro</a:t>
                      </a:r>
                    </a:p>
                  </a:txBody>
                  <a:tcPr marL="11446" marR="11446" marT="114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 Harkins</a:t>
                      </a:r>
                    </a:p>
                  </a:txBody>
                  <a:tcPr marL="11446" marR="11446" marT="114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Dorothy Stanley</a:t>
                      </a:r>
                    </a:p>
                  </a:txBody>
                  <a:tcPr marL="11446" marR="11446" marT="114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Edward Au</a:t>
                      </a:r>
                    </a:p>
                  </a:txBody>
                  <a:tcPr marL="11446" marR="11446" marT="114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Graham Smith</a:t>
                      </a:r>
                    </a:p>
                  </a:txBody>
                  <a:tcPr marL="11446" marR="11446" marT="114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Jon Rosdahl</a:t>
                      </a:r>
                    </a:p>
                  </a:txBody>
                  <a:tcPr marL="11446" marR="11446" marT="114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</a:p>
                  </a:txBody>
                  <a:tcPr marL="11446" marR="11446" marT="114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</a:p>
                  </a:txBody>
                  <a:tcPr marL="11446" marR="11446" marT="114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Rison/Mark Hamilton</a:t>
                      </a:r>
                    </a:p>
                  </a:txBody>
                  <a:tcPr marL="11446" marR="11446" marT="114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Matthew Fischer</a:t>
                      </a:r>
                    </a:p>
                  </a:txBody>
                  <a:tcPr marL="11446" marR="11446" marT="114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Menzo Wentink</a:t>
                      </a:r>
                    </a:p>
                  </a:txBody>
                  <a:tcPr marL="11446" marR="11446" marT="114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Michael MONTEMURRO</a:t>
                      </a:r>
                    </a:p>
                  </a:txBody>
                  <a:tcPr marL="11446" marR="11446" marT="114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Peter Ecclesine</a:t>
                      </a:r>
                    </a:p>
                  </a:txBody>
                  <a:tcPr marL="11446" marR="11446" marT="114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 McCann</a:t>
                      </a:r>
                    </a:p>
                  </a:txBody>
                  <a:tcPr marL="11446" marR="11446" marT="114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Vinko Erceg</a:t>
                      </a:r>
                    </a:p>
                  </a:txBody>
                  <a:tcPr marL="11446" marR="11446" marT="114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Ganesh Venkatesan</a:t>
                      </a:r>
                    </a:p>
                  </a:txBody>
                  <a:tcPr marL="11446" marR="11446" marT="114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Guido Hertz</a:t>
                      </a:r>
                    </a:p>
                  </a:txBody>
                  <a:tcPr marL="11446" marR="11446" marT="114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Emily Qi</a:t>
                      </a:r>
                    </a:p>
                  </a:txBody>
                  <a:tcPr marL="11446" marR="11446" marT="114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sigurd Schelstraete</a:t>
                      </a:r>
                    </a:p>
                  </a:txBody>
                  <a:tcPr marL="11446" marR="11446" marT="114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Payam Torab Jahroni</a:t>
                      </a:r>
                    </a:p>
                  </a:txBody>
                  <a:tcPr marL="11446" marR="11446" marT="1144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</a:t>
                      </a:r>
                    </a:p>
                  </a:txBody>
                  <a:tcPr marL="11446" marR="11446" marT="11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Editorial Discuss/Review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Oct 2015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0CB123A3-9D51-476E-BB41-0CBF2902210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2860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sz="2000" i="1" dirty="0" smtClean="0"/>
              <a:t>Discuss = “input from </a:t>
            </a:r>
            <a:r>
              <a:rPr lang="en-GB" sz="2000" i="1" dirty="0" err="1" smtClean="0"/>
              <a:t>TGmc</a:t>
            </a:r>
            <a:r>
              <a:rPr lang="en-GB" sz="2000" i="1" dirty="0" smtClean="0"/>
              <a:t> needed before a resolution can be written”</a:t>
            </a:r>
          </a:p>
          <a:p>
            <a:pPr marL="0" indent="0">
              <a:buFontTx/>
              <a:buNone/>
              <a:defRPr/>
            </a:pPr>
            <a:r>
              <a:rPr lang="en-GB" sz="2000" i="1" dirty="0" smtClean="0"/>
              <a:t>Review = “resolution written,  but </a:t>
            </a:r>
            <a:r>
              <a:rPr lang="en-GB" sz="2000" i="1" dirty="0" err="1" smtClean="0"/>
              <a:t>TGmc</a:t>
            </a:r>
            <a:r>
              <a:rPr lang="en-GB" sz="2000" i="1" dirty="0" smtClean="0"/>
              <a:t> needs to pay special attention to it”</a:t>
            </a:r>
          </a:p>
          <a:p>
            <a:pPr marL="0" indent="0">
              <a:buFontTx/>
              <a:buNone/>
              <a:defRPr/>
            </a:pPr>
            <a:r>
              <a:rPr lang="en-GB" sz="2000" i="1" dirty="0" smtClean="0"/>
              <a:t>Edit Status Review = “</a:t>
            </a:r>
            <a:r>
              <a:rPr lang="en-GB" sz="2000" i="1" dirty="0" err="1" smtClean="0"/>
              <a:t>TGmc</a:t>
            </a:r>
            <a:r>
              <a:rPr lang="en-GB" sz="2000" i="1" dirty="0" smtClean="0"/>
              <a:t> has approved a resolution, but editor needs to bring comment back to </a:t>
            </a:r>
            <a:r>
              <a:rPr lang="en-GB" sz="2000" i="1" dirty="0" err="1" smtClean="0"/>
              <a:t>TGmc</a:t>
            </a:r>
            <a:r>
              <a:rPr lang="en-GB" sz="2000" i="1" dirty="0" smtClean="0"/>
              <a:t> for further work”</a:t>
            </a:r>
            <a:endParaRPr lang="en-GB" sz="2000" i="1" dirty="0"/>
          </a:p>
          <a:p>
            <a:pPr>
              <a:defRPr/>
            </a:pPr>
            <a:r>
              <a:rPr lang="en-GB" dirty="0" smtClean="0"/>
              <a:t>CIDs 5208, 5357, 5812, 5959, 6319, 6328, 6349, 6566</a:t>
            </a:r>
          </a:p>
          <a:p>
            <a:pPr>
              <a:defRPr/>
            </a:pPr>
            <a:endParaRPr lang="en-GB" dirty="0"/>
          </a:p>
          <a:p>
            <a:pPr>
              <a:defRPr/>
            </a:pPr>
            <a:r>
              <a:rPr lang="en-GB" dirty="0" smtClean="0"/>
              <a:t>These are embedded on the next slide as a spreadsheet.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049064"/>
              </p:ext>
            </p:extLst>
          </p:nvPr>
        </p:nvGraphicFramePr>
        <p:xfrm>
          <a:off x="1504156" y="685800"/>
          <a:ext cx="6211887" cy="5682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Binary Worksheet" r:id="rId4" imgW="13992346" imgH="12772957" progId="Excel.SheetBinaryMacroEnabled.12">
                  <p:embed/>
                </p:oleObj>
              </mc:Choice>
              <mc:Fallback>
                <p:oleObj name="Binary Worksheet" r:id="rId4" imgW="13992346" imgH="12772957" progId="Excel.SheetBinary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04156" y="685800"/>
                        <a:ext cx="6211887" cy="56824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817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Acknowledgement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The following people have kindly aided the technical editor in one way or another during the development of REVmc:</a:t>
            </a:r>
          </a:p>
          <a:p>
            <a:pPr lvl="1"/>
            <a:r>
              <a:rPr lang="en-GB" altLang="en-US" smtClean="0"/>
              <a:t>Dorothy Stanley, Jon Rosdahl,  Mark Hamilton,  Mark Rison, Peter Ecclesine, Mike Montemurro, Liwen Chu, Eldad Perahia, Brian Hart, Sai Shankar, James {Yee|Wang|P.K. Gilb}, Assaf Kasher, Carlos Cordeiro, Edward Au, Kaberi Banerjee, Rich Kennedy, Yongho Seok, Carlos Aldana, Gabor Bajko</a:t>
            </a:r>
          </a:p>
          <a:p>
            <a:endParaRPr lang="en-GB" altLang="en-US" smtClean="0"/>
          </a:p>
          <a:p>
            <a:r>
              <a:rPr lang="en-GB" altLang="en-US" smtClean="0"/>
              <a:t>And thank you to Edward Au and Emily Qi, who are sub-editors.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Oct 2015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A0D677B-2A48-4800-A121-0EBDD41480E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96913" y="623888"/>
            <a:ext cx="7772400" cy="457200"/>
          </a:xfrm>
        </p:spPr>
        <p:txBody>
          <a:bodyPr/>
          <a:lstStyle/>
          <a:p>
            <a:r>
              <a:rPr lang="en-GB" altLang="en-US" smtClean="0"/>
              <a:t>Status of Draft</a:t>
            </a:r>
          </a:p>
        </p:txBody>
      </p:sp>
      <p:sp>
        <p:nvSpPr>
          <p:cNvPr id="921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Oct 2015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F06E88B-D908-4B16-B7F9-0BBF139B5E9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3898194"/>
              </p:ext>
            </p:extLst>
          </p:nvPr>
        </p:nvGraphicFramePr>
        <p:xfrm>
          <a:off x="571499" y="1600201"/>
          <a:ext cx="8503159" cy="31241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name="Binary Worksheet" r:id="rId4" imgW="6896224" imgH="2533785" progId="Excel.SheetBinaryMacroEnabled.12">
                  <p:embed/>
                </p:oleObj>
              </mc:Choice>
              <mc:Fallback>
                <p:oleObj name="Binary Worksheet" r:id="rId4" imgW="6896224" imgH="2533785" progId="Excel.SheetBinaryMacroEnabled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99" y="1600201"/>
                        <a:ext cx="8503159" cy="31241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smtClean="0"/>
              <a:t>Reference Documents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320800"/>
            <a:ext cx="7772400" cy="5154613"/>
          </a:xfrm>
        </p:spPr>
        <p:txBody>
          <a:bodyPr/>
          <a:lstStyle/>
          <a:p>
            <a:r>
              <a:rPr lang="en-GB" altLang="en-US" sz="2000" dirty="0" smtClean="0"/>
              <a:t>Draft:  P802.11REVmc D4.2 (members’ area)</a:t>
            </a:r>
          </a:p>
          <a:p>
            <a:r>
              <a:rPr lang="en-GB" altLang="en-US" sz="2000" dirty="0" smtClean="0"/>
              <a:t>WG Ballot composite comments</a:t>
            </a:r>
          </a:p>
          <a:p>
            <a:pPr lvl="1"/>
            <a:r>
              <a:rPr lang="en-GB" altLang="en-US" sz="1800" dirty="0" smtClean="0"/>
              <a:t>11-15/0532</a:t>
            </a:r>
          </a:p>
          <a:p>
            <a:pPr lvl="2"/>
            <a:r>
              <a:rPr lang="en-GB" altLang="en-US" sz="1600" dirty="0" smtClean="0"/>
              <a:t>LB193 comments start at CID 1000</a:t>
            </a:r>
          </a:p>
          <a:p>
            <a:pPr lvl="2"/>
            <a:r>
              <a:rPr lang="en-GB" altLang="en-US" sz="1600" dirty="0" smtClean="0"/>
              <a:t>LB199 comments start at CID 2000</a:t>
            </a:r>
          </a:p>
          <a:p>
            <a:pPr lvl="2"/>
            <a:r>
              <a:rPr lang="en-GB" altLang="en-US" sz="1600" dirty="0" smtClean="0"/>
              <a:t>LB202 comments start at CID 3000</a:t>
            </a:r>
          </a:p>
          <a:p>
            <a:pPr lvl="2"/>
            <a:r>
              <a:rPr lang="en-GB" altLang="en-US" sz="1600" dirty="0" smtClean="0"/>
              <a:t>LB206 comments start at CID 4000</a:t>
            </a:r>
          </a:p>
          <a:p>
            <a:pPr lvl="2"/>
            <a:r>
              <a:rPr lang="en-GB" altLang="en-US" sz="1600" dirty="0" smtClean="0"/>
              <a:t>SB0 is shown as “LB1000”, comments start at CID 5001</a:t>
            </a:r>
          </a:p>
          <a:p>
            <a:pPr lvl="2"/>
            <a:r>
              <a:rPr lang="en-GB" altLang="en-US" sz="1600" dirty="0" smtClean="0"/>
              <a:t>Includes pre-ballot comments</a:t>
            </a:r>
          </a:p>
          <a:p>
            <a:r>
              <a:rPr lang="en-GB" altLang="en-US" sz="2000" dirty="0" smtClean="0"/>
              <a:t>MAC comment resolutions</a:t>
            </a:r>
          </a:p>
          <a:p>
            <a:pPr lvl="1"/>
            <a:r>
              <a:rPr lang="en-GB" altLang="en-US" sz="1800" dirty="0" smtClean="0"/>
              <a:t>11-15/0565</a:t>
            </a:r>
          </a:p>
          <a:p>
            <a:r>
              <a:rPr lang="en-GB" altLang="en-US" sz="2000" dirty="0" smtClean="0"/>
              <a:t>GEN comment resolutions</a:t>
            </a:r>
          </a:p>
          <a:p>
            <a:pPr lvl="1"/>
            <a:r>
              <a:rPr lang="en-GB" altLang="en-US" sz="1800" dirty="0" smtClean="0"/>
              <a:t>11-15/0665</a:t>
            </a:r>
          </a:p>
          <a:p>
            <a:r>
              <a:rPr lang="en-GB" altLang="en-US" sz="1800" dirty="0" smtClean="0"/>
              <a:t>MAC/GEN sheets usually used for motioning tech resolutions.  </a:t>
            </a:r>
          </a:p>
          <a:p>
            <a:r>
              <a:rPr lang="en-GB" altLang="en-US" sz="1800" dirty="0" smtClean="0"/>
              <a:t>Composite SS may lag contents of these sheets during a session,  but is the eventual resting place of approved resolutions.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Oct 2015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0D262AC-291D-4EBC-8B65-B03B5463DC0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09588" y="990600"/>
            <a:ext cx="2919412" cy="914400"/>
          </a:xfrm>
        </p:spPr>
        <p:txBody>
          <a:bodyPr/>
          <a:lstStyle/>
          <a:p>
            <a:r>
              <a:rPr lang="en-GB" altLang="en-US" smtClean="0"/>
              <a:t>Comments by commenter</a:t>
            </a:r>
          </a:p>
        </p:txBody>
      </p:sp>
      <p:sp>
        <p:nvSpPr>
          <p:cNvPr id="1126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Oct 2015</a:t>
            </a:r>
          </a:p>
        </p:txBody>
      </p:sp>
      <p:sp>
        <p:nvSpPr>
          <p:cNvPr id="1126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74DACA0-5A0E-4BFF-BE9B-12A32CB48D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429000" y="611188"/>
          <a:ext cx="4800599" cy="5848343"/>
        </p:xfrm>
        <a:graphic>
          <a:graphicData uri="http://schemas.openxmlformats.org/drawingml/2006/table">
            <a:tbl>
              <a:tblPr/>
              <a:tblGrid>
                <a:gridCol w="1513350"/>
                <a:gridCol w="442583"/>
                <a:gridCol w="228430"/>
                <a:gridCol w="299813"/>
                <a:gridCol w="546092"/>
                <a:gridCol w="299813"/>
                <a:gridCol w="228430"/>
                <a:gridCol w="299813"/>
                <a:gridCol w="528245"/>
                <a:gridCol w="414030"/>
              </a:tblGrid>
              <a:tr h="324853"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Total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 Total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RISON, Mark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Hunter, David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Stephens, Adrian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Schelstraete, Sigurd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Hamilton, Mark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Fischer, Michael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Hiertz, Guido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Stanley, Dorothy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Thomas, Angela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Eastlake 3rd, Donald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Bahr, Michael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Aldana, Carlos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TorabJahromi, Payam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Trainin, Solomon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Yang, Yunsong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Fischer, Matthew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Cordeiro, Carlos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Seok, Yongho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Gwynne, Gloria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Ecclesine, Peter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Bajko, Gabor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Adachi, Tomoko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Malinen, Jouni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Qi, Emily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Wentink, Menzo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Yee, James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McCann, Stephen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Smith, Graham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Sakoda, Kazuyuki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Kasher, Assaf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Hach, Rainer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Eitan, Alecsander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Grow, Robert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Partition by ad-hoc</a:t>
            </a:r>
          </a:p>
        </p:txBody>
      </p:sp>
      <p:sp>
        <p:nvSpPr>
          <p:cNvPr id="1229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Oct 2015</a:t>
            </a: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E75C211-ADA0-432D-80F2-025BF8E52A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921096"/>
              </p:ext>
            </p:extLst>
          </p:nvPr>
        </p:nvGraphicFramePr>
        <p:xfrm>
          <a:off x="1672466" y="1981200"/>
          <a:ext cx="6106848" cy="3124198"/>
        </p:xfrm>
        <a:graphic>
          <a:graphicData uri="http://schemas.openxmlformats.org/drawingml/2006/table">
            <a:tbl>
              <a:tblPr/>
              <a:tblGrid>
                <a:gridCol w="1271841"/>
                <a:gridCol w="1736163"/>
                <a:gridCol w="423946"/>
                <a:gridCol w="403758"/>
                <a:gridCol w="403758"/>
                <a:gridCol w="403758"/>
                <a:gridCol w="529933"/>
                <a:gridCol w="403758"/>
                <a:gridCol w="529933"/>
              </a:tblGrid>
              <a:tr h="191091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15166" marR="15166" marT="1516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Unassigned</a:t>
                      </a:r>
                    </a:p>
                  </a:txBody>
                  <a:tcPr marL="15166" marR="15166" marT="1516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Assigned</a:t>
                      </a:r>
                    </a:p>
                  </a:txBody>
                  <a:tcPr marL="15166" marR="15166" marT="1516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Discuss</a:t>
                      </a:r>
                    </a:p>
                  </a:txBody>
                  <a:tcPr marL="15166" marR="15166" marT="1516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Resolution Drafted</a:t>
                      </a:r>
                    </a:p>
                  </a:txBody>
                  <a:tcPr marL="15166" marR="15166" marT="1516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Ready for Motion</a:t>
                      </a:r>
                    </a:p>
                  </a:txBody>
                  <a:tcPr marL="15166" marR="15166" marT="1516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Approved</a:t>
                      </a:r>
                    </a:p>
                  </a:txBody>
                  <a:tcPr marL="15166" marR="15166" marT="1516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Duplicate</a:t>
                      </a:r>
                    </a:p>
                  </a:txBody>
                  <a:tcPr marL="15166" marR="15166" marT="1516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15166" marR="15166" marT="15166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332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1243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1352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32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32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32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1243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1899</a:t>
                      </a:r>
                    </a:p>
                  </a:txBody>
                  <a:tcPr marL="15166" marR="15166" marT="15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9"/>
            <a:ext cx="7772400" cy="1144587"/>
          </a:xfrm>
        </p:spPr>
        <p:txBody>
          <a:bodyPr/>
          <a:lstStyle/>
          <a:p>
            <a:r>
              <a:rPr lang="en-GB" dirty="0" smtClean="0"/>
              <a:t>Rate of Progress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GB" sz="2000" dirty="0" smtClean="0"/>
              <a:t>We have approved 263 technical comments (May:46, June 71, July 50, Aug 49, Sept 49).</a:t>
            </a:r>
          </a:p>
          <a:p>
            <a:r>
              <a:rPr lang="en-GB" sz="2000" dirty="0" smtClean="0"/>
              <a:t>We approved these 263 technical comments in 5 months,  or ~53 comments a month or about 2.5 comments per meeting hour.</a:t>
            </a:r>
          </a:p>
          <a:p>
            <a:pPr lvl="1"/>
            <a:r>
              <a:rPr lang="en-GB" sz="1600" dirty="0" smtClean="0"/>
              <a:t>FWIW, 802.11n resolved about 7 comments per meeting hour</a:t>
            </a:r>
          </a:p>
          <a:p>
            <a:r>
              <a:rPr lang="en-GB" sz="2000" dirty="0" smtClean="0"/>
              <a:t>There are 789-263 technical comments remaining,  which implies a further 10 months of comment resolution.</a:t>
            </a:r>
          </a:p>
          <a:p>
            <a:r>
              <a:rPr lang="en-GB" sz="2000" dirty="0" smtClean="0"/>
              <a:t>Based on this,  my best estimate for completion of SB0 comment resolution is August 2016.</a:t>
            </a:r>
          </a:p>
          <a:p>
            <a:r>
              <a:rPr lang="en-GB" sz="2000" dirty="0" smtClean="0"/>
              <a:t>(FWIW - In May 2015, based on WG LB performance, I predicted a completion date of June 2016 for this round of comment resolution.)</a:t>
            </a: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32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brief </a:t>
            </a:r>
            <a:r>
              <a:rPr lang="en-GB" dirty="0" err="1" smtClean="0"/>
              <a:t>selectrion</a:t>
            </a:r>
            <a:r>
              <a:rPr lang="en-GB" dirty="0" smtClean="0"/>
              <a:t> from IEEE SASB OM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/>
              <a:t>Voting in the </a:t>
            </a:r>
            <a:r>
              <a:rPr lang="en-GB" dirty="0" smtClean="0"/>
              <a:t>ballot (5.4.3.2) (my highlight)</a:t>
            </a:r>
          </a:p>
          <a:p>
            <a:pPr lvl="1"/>
            <a:r>
              <a:rPr lang="en-GB" dirty="0" smtClean="0"/>
              <a:t>a</a:t>
            </a:r>
            <a:r>
              <a:rPr lang="en-GB" dirty="0"/>
              <a:t>)  Approve (Affirmative). This vote may be accompanied by comments suggesting corrections and </a:t>
            </a:r>
            <a:r>
              <a:rPr lang="en-GB" dirty="0" smtClean="0"/>
              <a:t>improvements</a:t>
            </a:r>
            <a:r>
              <a:rPr lang="en-GB" dirty="0"/>
              <a:t>. </a:t>
            </a:r>
            <a:r>
              <a:rPr lang="en-GB" dirty="0">
                <a:solidFill>
                  <a:srgbClr val="FF0000"/>
                </a:solidFill>
              </a:rPr>
              <a:t>All comments shall be considered; making a change to the proposed standard as a </a:t>
            </a:r>
            <a:r>
              <a:rPr lang="en-GB" dirty="0" smtClean="0">
                <a:solidFill>
                  <a:srgbClr val="FF0000"/>
                </a:solidFill>
              </a:rPr>
              <a:t>result </a:t>
            </a:r>
            <a:r>
              <a:rPr lang="en-GB" dirty="0">
                <a:solidFill>
                  <a:srgbClr val="FF0000"/>
                </a:solidFill>
              </a:rPr>
              <a:t>of the comments is left to the discretion </a:t>
            </a:r>
            <a:r>
              <a:rPr lang="en-GB" dirty="0"/>
              <a:t>of the </a:t>
            </a:r>
            <a:r>
              <a:rPr lang="en-GB" dirty="0" smtClean="0"/>
              <a:t>Sponsor</a:t>
            </a:r>
          </a:p>
          <a:p>
            <a:pPr lvl="1"/>
            <a:r>
              <a:rPr lang="en-GB" dirty="0"/>
              <a:t>Do Not Approve (Negative with comment). This vote must be accompanied by one or more </a:t>
            </a:r>
            <a:r>
              <a:rPr lang="en-GB" dirty="0" smtClean="0"/>
              <a:t>specific </a:t>
            </a:r>
            <a:r>
              <a:rPr lang="en-GB" dirty="0"/>
              <a:t>objections </a:t>
            </a:r>
            <a:r>
              <a:rPr lang="en-GB" dirty="0">
                <a:solidFill>
                  <a:srgbClr val="FF0000"/>
                </a:solidFill>
              </a:rPr>
              <a:t>with proposed resolution in sufficient detail so that the specific wording of the </a:t>
            </a:r>
            <a:r>
              <a:rPr lang="en-GB" dirty="0" smtClean="0">
                <a:solidFill>
                  <a:srgbClr val="FF0000"/>
                </a:solidFill>
              </a:rPr>
              <a:t>changes </a:t>
            </a:r>
            <a:r>
              <a:rPr lang="en-GB" dirty="0">
                <a:solidFill>
                  <a:srgbClr val="FF0000"/>
                </a:solidFill>
              </a:rPr>
              <a:t>that will cause the Do Not Approve voter to change his or her vote to Approve can readily </a:t>
            </a:r>
            <a:r>
              <a:rPr lang="en-GB" dirty="0" smtClean="0">
                <a:solidFill>
                  <a:srgbClr val="FF0000"/>
                </a:solidFill>
              </a:rPr>
              <a:t>be </a:t>
            </a:r>
            <a:r>
              <a:rPr lang="en-GB" dirty="0">
                <a:solidFill>
                  <a:srgbClr val="FF0000"/>
                </a:solidFill>
              </a:rPr>
              <a:t>determined</a:t>
            </a:r>
            <a:r>
              <a:rPr lang="en-GB" dirty="0"/>
              <a:t>. The Sponsor shall encourage the submission of comments with all Do Not </a:t>
            </a:r>
            <a:r>
              <a:rPr lang="en-GB" dirty="0" smtClean="0"/>
              <a:t>Approve ballots</a:t>
            </a:r>
            <a:r>
              <a:rPr lang="en-GB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85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5.4.3.3 &amp; 5.4.3.5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/>
              <a:t>The Sponsor shall </a:t>
            </a:r>
            <a:r>
              <a:rPr lang="en-GB" sz="2000" dirty="0">
                <a:solidFill>
                  <a:srgbClr val="FF0000"/>
                </a:solidFill>
              </a:rPr>
              <a:t>make a reasonable attempt to resolve all Do Not Approve votes</a:t>
            </a:r>
            <a:r>
              <a:rPr lang="en-GB" sz="2000" dirty="0"/>
              <a:t> that are accompanied by </a:t>
            </a:r>
            <a:r>
              <a:rPr lang="en-GB" sz="2000" dirty="0" smtClean="0"/>
              <a:t>comments</a:t>
            </a:r>
            <a:r>
              <a:rPr lang="en-GB" sz="2000" dirty="0"/>
              <a:t>. Comments that advocate changes in the proposed standard, whether technical or editorial, may </a:t>
            </a:r>
            <a:r>
              <a:rPr lang="en-GB" sz="2000" dirty="0" smtClean="0"/>
              <a:t>be </a:t>
            </a:r>
            <a:r>
              <a:rPr lang="en-GB" sz="2000" dirty="0"/>
              <a:t>accepted, revised, or rejected</a:t>
            </a:r>
            <a:r>
              <a:rPr lang="en-GB" sz="2000" dirty="0" smtClean="0"/>
              <a:t>.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/>
              <a:t>Once all required </a:t>
            </a:r>
            <a:r>
              <a:rPr lang="en-GB" sz="2000" dirty="0" err="1"/>
              <a:t>recirculations</a:t>
            </a:r>
            <a:r>
              <a:rPr lang="en-GB" sz="2000" dirty="0"/>
              <a:t> have been completed and 75% approval has been achieved, the IEEE </a:t>
            </a:r>
            <a:r>
              <a:rPr lang="en-GB" sz="2000" dirty="0" smtClean="0"/>
              <a:t>requirements </a:t>
            </a:r>
            <a:r>
              <a:rPr lang="en-GB" sz="2000" dirty="0"/>
              <a:t>for consensus have been met. </a:t>
            </a:r>
            <a:r>
              <a:rPr lang="en-GB" sz="2000" dirty="0">
                <a:solidFill>
                  <a:srgbClr val="FF0000"/>
                </a:solidFill>
              </a:rPr>
              <a:t>Efforts to resolve Do Not Approve votes may continue for a </a:t>
            </a:r>
            <a:r>
              <a:rPr lang="en-GB" sz="2000" dirty="0" smtClean="0">
                <a:solidFill>
                  <a:srgbClr val="FF0000"/>
                </a:solidFill>
              </a:rPr>
              <a:t>brief </a:t>
            </a:r>
            <a:r>
              <a:rPr lang="en-GB" sz="2000" dirty="0">
                <a:solidFill>
                  <a:srgbClr val="FF0000"/>
                </a:solidFill>
              </a:rPr>
              <a:t>period</a:t>
            </a:r>
            <a:r>
              <a:rPr lang="en-GB" sz="2000" dirty="0"/>
              <a:t>; however, if such resolution is not possible in a timely manner, the Sponsor should forward the </a:t>
            </a:r>
            <a:r>
              <a:rPr lang="en-GB" sz="2000" dirty="0" smtClean="0"/>
              <a:t>submittal </a:t>
            </a:r>
            <a:r>
              <a:rPr lang="en-GB" sz="2000" dirty="0"/>
              <a:t>to RevCom because </a:t>
            </a:r>
            <a:r>
              <a:rPr lang="en-GB" sz="2000" dirty="0">
                <a:solidFill>
                  <a:srgbClr val="FF0000"/>
                </a:solidFill>
              </a:rPr>
              <a:t>the IEEE has an obligation to the majority to review and publish the proposed </a:t>
            </a:r>
            <a:r>
              <a:rPr lang="en-GB" sz="2000" dirty="0" smtClean="0">
                <a:solidFill>
                  <a:srgbClr val="FF0000"/>
                </a:solidFill>
              </a:rPr>
              <a:t>standard </a:t>
            </a:r>
            <a:r>
              <a:rPr lang="en-GB" sz="2000" dirty="0">
                <a:solidFill>
                  <a:srgbClr val="FF0000"/>
                </a:solidFill>
              </a:rPr>
              <a:t>quickly</a:t>
            </a:r>
            <a:r>
              <a:rPr lang="en-GB" sz="2000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49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77517</TotalTime>
  <Words>1457</Words>
  <Application>Microsoft Office PowerPoint</Application>
  <PresentationFormat>On-screen Show (4:3)</PresentationFormat>
  <Paragraphs>812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Times New Roman</vt:lpstr>
      <vt:lpstr>Default Design</vt:lpstr>
      <vt:lpstr>Custom Design</vt:lpstr>
      <vt:lpstr>Document</vt:lpstr>
      <vt:lpstr>Binary Worksheet</vt:lpstr>
      <vt:lpstr>802.11REVmc Editor’s Report – Oct 2015</vt:lpstr>
      <vt:lpstr>Acknowledgement</vt:lpstr>
      <vt:lpstr>Status of Draft</vt:lpstr>
      <vt:lpstr>Reference Documents</vt:lpstr>
      <vt:lpstr>Comments by commenter</vt:lpstr>
      <vt:lpstr>Partition by ad-hoc</vt:lpstr>
      <vt:lpstr>Rate of Progress</vt:lpstr>
      <vt:lpstr>A brief selectrion from IEEE SASB OM</vt:lpstr>
      <vt:lpstr>5.4.3.3 &amp; 5.4.3.5</vt:lpstr>
      <vt:lpstr>Editorial Comment resolution</vt:lpstr>
      <vt:lpstr>Editorial Resolutions by Resn Status</vt:lpstr>
      <vt:lpstr>Status of the editing</vt:lpstr>
      <vt:lpstr>Summary of Assignees</vt:lpstr>
      <vt:lpstr>Editorial Discuss/Review</vt:lpstr>
      <vt:lpstr>PowerPoint Presentation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TGmc Editor's Report</dc:title>
  <dc:creator>Adrian Stephens</dc:creator>
  <dc:description>11-13/95r24</dc:description>
  <cp:lastModifiedBy>Adrian Stephens 9</cp:lastModifiedBy>
  <cp:revision>1399</cp:revision>
  <cp:lastPrinted>1998-02-10T13:28:06Z</cp:lastPrinted>
  <dcterms:created xsi:type="dcterms:W3CDTF">1998-02-10T13:07:52Z</dcterms:created>
  <dcterms:modified xsi:type="dcterms:W3CDTF">2015-10-14T06:10:57Z</dcterms:modified>
</cp:coreProperties>
</file>