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69" r:id="rId3"/>
    <p:sldId id="271" r:id="rId4"/>
    <p:sldId id="270" r:id="rId5"/>
    <p:sldId id="275" r:id="rId6"/>
    <p:sldId id="279" r:id="rId7"/>
    <p:sldId id="285" r:id="rId8"/>
    <p:sldId id="291" r:id="rId9"/>
    <p:sldId id="292" r:id="rId10"/>
    <p:sldId id="293" r:id="rId11"/>
    <p:sldId id="282" r:id="rId12"/>
    <p:sldId id="290" r:id="rId13"/>
    <p:sldId id="284" r:id="rId14"/>
    <p:sldId id="286" r:id="rId15"/>
    <p:sldId id="289" r:id="rId16"/>
    <p:sldId id="294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369" autoAdjust="0"/>
  </p:normalViewPr>
  <p:slideViewPr>
    <p:cSldViewPr>
      <p:cViewPr varScale="1">
        <p:scale>
          <a:sx n="101" d="100"/>
          <a:sy n="101" d="100"/>
        </p:scale>
        <p:origin x="12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6663" y="333375"/>
            <a:ext cx="3398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802.11-13/0095r25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Binary_Worksheet2.xlsb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Oct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2015-10-07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smtClean="0"/>
              <a:t>Editorial Comment resolution</a:t>
            </a:r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3DCFA61-295E-44D2-A602-C907DF02A2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99680"/>
              </p:ext>
            </p:extLst>
          </p:nvPr>
        </p:nvGraphicFramePr>
        <p:xfrm>
          <a:off x="1600200" y="1524000"/>
          <a:ext cx="5846757" cy="4115596"/>
        </p:xfrm>
        <a:graphic>
          <a:graphicData uri="http://schemas.openxmlformats.org/drawingml/2006/table">
            <a:tbl>
              <a:tblPr/>
              <a:tblGrid>
                <a:gridCol w="3019260"/>
                <a:gridCol w="1403548"/>
                <a:gridCol w="326407"/>
                <a:gridCol w="342727"/>
                <a:gridCol w="326407"/>
                <a:gridCol w="428408"/>
              </a:tblGrid>
              <a:tr h="14208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12249" marR="12249" marT="1224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12249" marR="12249" marT="1224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12249" marR="12249" marT="1224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Duplicate</a:t>
                      </a:r>
                    </a:p>
                  </a:txBody>
                  <a:tcPr marL="12249" marR="12249" marT="1224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2249" marR="12249" marT="1224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201505 approved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201506 approved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201507 approved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201508 approved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201509 approved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201509 approved rework required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Duplicates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 - assigned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 - ready for motion</a:t>
                      </a:r>
                    </a:p>
                  </a:txBody>
                  <a:tcPr marL="110239" marR="12249" marT="122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7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1079</a:t>
                      </a:r>
                    </a:p>
                  </a:txBody>
                  <a:tcPr marL="12249" marR="12249" marT="122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Editorial Resolutions by Resn Status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3BD79CE-E386-42C0-A14B-F9855AB1B90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4515"/>
              </p:ext>
            </p:extLst>
          </p:nvPr>
        </p:nvGraphicFramePr>
        <p:xfrm>
          <a:off x="1143000" y="1751016"/>
          <a:ext cx="6703646" cy="3581397"/>
        </p:xfrm>
        <a:graphic>
          <a:graphicData uri="http://schemas.openxmlformats.org/drawingml/2006/table">
            <a:tbl>
              <a:tblPr/>
              <a:tblGrid>
                <a:gridCol w="3028342"/>
                <a:gridCol w="1578408"/>
                <a:gridCol w="385425"/>
                <a:gridCol w="385425"/>
                <a:gridCol w="702025"/>
                <a:gridCol w="624021"/>
              </a:tblGrid>
              <a:tr h="5509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201505 approved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201506 approved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201507 approved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201508 approved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201509 approved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201509 approved rework required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Duplicates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 - assigned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 - ready for motion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13775" marR="13775" marT="137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1352</a:t>
                      </a:r>
                    </a:p>
                  </a:txBody>
                  <a:tcPr marL="13775" marR="13775" marT="13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Status of the editing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61EB160-F838-49C6-A021-C82A13F2390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45"/>
              </p:ext>
            </p:extLst>
          </p:nvPr>
        </p:nvGraphicFramePr>
        <p:xfrm>
          <a:off x="1148246" y="1752600"/>
          <a:ext cx="6789845" cy="3276600"/>
        </p:xfrm>
        <a:graphic>
          <a:graphicData uri="http://schemas.openxmlformats.org/drawingml/2006/table">
            <a:tbl>
              <a:tblPr/>
              <a:tblGrid>
                <a:gridCol w="3363109"/>
                <a:gridCol w="1708823"/>
                <a:gridCol w="640809"/>
                <a:gridCol w="1077104"/>
              </a:tblGrid>
              <a:tr h="2730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 edited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Edited</a:t>
                      </a:r>
                    </a:p>
                  </a:txBody>
                  <a:tcPr marL="1365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201505 approved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201506 approved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201507 approved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201508 approved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201509 approved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201509 approved rework required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Duplicates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 - ready for motion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122873" marR="13653" marT="1365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1130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13653" marR="13653" marT="13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3124200" cy="1371600"/>
          </a:xfrm>
        </p:spPr>
        <p:txBody>
          <a:bodyPr/>
          <a:lstStyle/>
          <a:p>
            <a:r>
              <a:rPr lang="en-GB" altLang="en-US" dirty="0" smtClean="0"/>
              <a:t>Summary of Assignees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A981343-5E2D-4EC2-9C40-C0CCFE9EAD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707262"/>
              </p:ext>
            </p:extLst>
          </p:nvPr>
        </p:nvGraphicFramePr>
        <p:xfrm>
          <a:off x="4210038" y="665922"/>
          <a:ext cx="4333887" cy="5722551"/>
        </p:xfrm>
        <a:graphic>
          <a:graphicData uri="http://schemas.openxmlformats.org/drawingml/2006/table">
            <a:tbl>
              <a:tblPr/>
              <a:tblGrid>
                <a:gridCol w="1999377"/>
                <a:gridCol w="993976"/>
                <a:gridCol w="396068"/>
                <a:gridCol w="426533"/>
                <a:gridCol w="517933"/>
              </a:tblGrid>
              <a:tr h="4578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Adrian Stephens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Carlos Cordeiro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Dorothy Stanley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Rison/Mark Hamilton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Fischer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 Ecclesine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Vinko Erceg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Ganesh Venkatesan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Hertz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sigurd Schelstraete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Jahroni</a:t>
                      </a:r>
                    </a:p>
                  </a:txBody>
                  <a:tcPr marL="11446" marR="11446" marT="1144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11446" marR="11446" marT="11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Editorial Discuss/Review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CB123A3-9D51-476E-BB41-0CBF2902210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000" i="1" dirty="0" smtClean="0"/>
              <a:t>Discuss = “input from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needed before a resolution can be written”</a:t>
            </a:r>
          </a:p>
          <a:p>
            <a:pPr marL="0" indent="0">
              <a:buFontTx/>
              <a:buNone/>
              <a:defRPr/>
            </a:pPr>
            <a:r>
              <a:rPr lang="en-GB" sz="2000" i="1" dirty="0" smtClean="0"/>
              <a:t>Review = “resolution written,  but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needs to pay special attention to it”</a:t>
            </a:r>
          </a:p>
          <a:p>
            <a:pPr marL="0" indent="0">
              <a:buFontTx/>
              <a:buNone/>
              <a:defRPr/>
            </a:pPr>
            <a:r>
              <a:rPr lang="en-GB" sz="2000" i="1" dirty="0" smtClean="0"/>
              <a:t>Edit Status Review = “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has approved a resolution, but editor needs to bring comment back to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for further work”</a:t>
            </a:r>
            <a:endParaRPr lang="en-GB" sz="2000" i="1" dirty="0"/>
          </a:p>
          <a:p>
            <a:pPr>
              <a:defRPr/>
            </a:pPr>
            <a:r>
              <a:rPr lang="en-GB" dirty="0" smtClean="0"/>
              <a:t>CIDs 5208, 5357, 5812, 5959, 6319, 6328, 6349, 6566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These are embedded on the next slide as a spreadsheet.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9064"/>
              </p:ext>
            </p:extLst>
          </p:nvPr>
        </p:nvGraphicFramePr>
        <p:xfrm>
          <a:off x="1504156" y="685800"/>
          <a:ext cx="6211887" cy="568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Binary Worksheet" r:id="rId4" imgW="13992346" imgH="12772957" progId="Excel.SheetBinaryMacroEnabled.12">
                  <p:embed/>
                </p:oleObj>
              </mc:Choice>
              <mc:Fallback>
                <p:oleObj name="Binary Worksheet" r:id="rId4" imgW="13992346" imgH="12772957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4156" y="685800"/>
                        <a:ext cx="6211887" cy="5682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1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following people have kindly aided the technical editor in one way or another during the development of REVmc:</a:t>
            </a:r>
          </a:p>
          <a:p>
            <a:pPr lvl="1"/>
            <a:r>
              <a:rPr lang="en-GB" altLang="en-US" smtClean="0"/>
              <a:t>Dorothy Stanley, Jon Rosdahl,  Mark Hamilton,  Mark Rison, Peter Ecclesine, Mike Montemurro, Liwen Chu, Eldad Perahia, Brian Hart, Sai Shankar, James {Yee|Wang|P.K. Gilb}, Assaf Kasher, Carlos Cordeiro, Edward Au, Kaberi Banerjee, Rich Kennedy, Yongho Seok, Carlos Aldana, Gabor Bajko</a:t>
            </a:r>
          </a:p>
          <a:p>
            <a:endParaRPr lang="en-GB" altLang="en-US" smtClean="0"/>
          </a:p>
          <a:p>
            <a:r>
              <a:rPr lang="en-GB" altLang="en-US" smtClean="0"/>
              <a:t>And thank you to Edward Au and Emily Qi, who are sub-editors.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898194"/>
              </p:ext>
            </p:extLst>
          </p:nvPr>
        </p:nvGraphicFramePr>
        <p:xfrm>
          <a:off x="571499" y="1600201"/>
          <a:ext cx="8503159" cy="312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Binary Worksheet" r:id="rId4" imgW="6896224" imgH="2533785" progId="Excel.SheetBinaryMacroEnabled.12">
                  <p:embed/>
                </p:oleObj>
              </mc:Choice>
              <mc:Fallback>
                <p:oleObj name="Binary Worksheet" r:id="rId4" imgW="6896224" imgH="2533785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9" y="1600201"/>
                        <a:ext cx="8503159" cy="3124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208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D4.2 (members’ area)</a:t>
            </a:r>
          </a:p>
          <a:p>
            <a:r>
              <a:rPr lang="en-GB" altLang="en-US" sz="2000" dirty="0" smtClean="0"/>
              <a:t>WG Ballot composite comments</a:t>
            </a:r>
          </a:p>
          <a:p>
            <a:pPr lvl="1"/>
            <a:r>
              <a:rPr lang="en-GB" altLang="en-US" sz="1800" dirty="0" smtClean="0"/>
              <a:t>11-15/0532</a:t>
            </a:r>
          </a:p>
          <a:p>
            <a:pPr lvl="2"/>
            <a:r>
              <a:rPr lang="en-GB" altLang="en-US" sz="1600" dirty="0" smtClean="0"/>
              <a:t>LB193 comments start at CID 1000</a:t>
            </a:r>
          </a:p>
          <a:p>
            <a:pPr lvl="2"/>
            <a:r>
              <a:rPr lang="en-GB" altLang="en-US" sz="1600" dirty="0" smtClean="0"/>
              <a:t>LB199 comments start at CID 2000</a:t>
            </a:r>
          </a:p>
          <a:p>
            <a:pPr lvl="2"/>
            <a:r>
              <a:rPr lang="en-GB" altLang="en-US" sz="1600" dirty="0" smtClean="0"/>
              <a:t>LB202 comments start at CID 3000</a:t>
            </a:r>
          </a:p>
          <a:p>
            <a:pPr lvl="2"/>
            <a:r>
              <a:rPr lang="en-GB" altLang="en-US" sz="1600" dirty="0" smtClean="0"/>
              <a:t>LB206 comments start at CID 4000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r>
              <a:rPr lang="en-GB" altLang="en-US" sz="18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Partition by ad-hoc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Oct 2015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E75C211-ADA0-432D-80F2-025BF8E52A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921096"/>
              </p:ext>
            </p:extLst>
          </p:nvPr>
        </p:nvGraphicFramePr>
        <p:xfrm>
          <a:off x="1672466" y="1981200"/>
          <a:ext cx="6106848" cy="3124198"/>
        </p:xfrm>
        <a:graphic>
          <a:graphicData uri="http://schemas.openxmlformats.org/drawingml/2006/table">
            <a:tbl>
              <a:tblPr/>
              <a:tblGrid>
                <a:gridCol w="1271841"/>
                <a:gridCol w="1736163"/>
                <a:gridCol w="423946"/>
                <a:gridCol w="403758"/>
                <a:gridCol w="403758"/>
                <a:gridCol w="403758"/>
                <a:gridCol w="529933"/>
                <a:gridCol w="403758"/>
                <a:gridCol w="529933"/>
              </a:tblGrid>
              <a:tr h="19109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Unassigned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Resolution Drafted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Duplicate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5166" marR="15166" marT="15166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1352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15166" marR="15166" marT="15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1144587"/>
          </a:xfrm>
        </p:spPr>
        <p:txBody>
          <a:bodyPr/>
          <a:lstStyle/>
          <a:p>
            <a:r>
              <a:rPr lang="en-GB" dirty="0" smtClean="0"/>
              <a:t>Rate of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GB" sz="2000" dirty="0" smtClean="0"/>
              <a:t>We have approved 263 technical comments (May:46, June 71, July 50, Aug 49, Sept 49).</a:t>
            </a:r>
          </a:p>
          <a:p>
            <a:r>
              <a:rPr lang="en-GB" sz="2000" dirty="0" smtClean="0"/>
              <a:t>We approved these 263 technical comments in 5 months,  or ~53 comments a month or about 2.5 comments per meeting hour.</a:t>
            </a:r>
          </a:p>
          <a:p>
            <a:pPr lvl="1"/>
            <a:r>
              <a:rPr lang="en-GB" sz="1600" dirty="0" smtClean="0"/>
              <a:t>FWIW, 802.11n resolved about 7 comments per meeting hour</a:t>
            </a:r>
          </a:p>
          <a:p>
            <a:r>
              <a:rPr lang="en-GB" sz="2000" dirty="0" smtClean="0"/>
              <a:t>There are 789-263 technical comments remaining,  which implies a further 10 months of comment resolution.</a:t>
            </a:r>
          </a:p>
          <a:p>
            <a:r>
              <a:rPr lang="en-GB" sz="2000" dirty="0" smtClean="0"/>
              <a:t>Based on this,  my best estimate for completion of SB0 comment resolution is August 2016.</a:t>
            </a:r>
          </a:p>
          <a:p>
            <a:r>
              <a:rPr lang="en-GB" sz="2000" dirty="0" smtClean="0"/>
              <a:t>(FWIW - In May 2015, based on WG LB performance, I predicted a completion date of June 2016 for this round of comment resolution.)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brief </a:t>
            </a:r>
            <a:r>
              <a:rPr lang="en-GB" dirty="0" err="1" smtClean="0"/>
              <a:t>selectrion</a:t>
            </a:r>
            <a:r>
              <a:rPr lang="en-GB" dirty="0" smtClean="0"/>
              <a:t> from IEEE SASB 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Voting in the </a:t>
            </a:r>
            <a:r>
              <a:rPr lang="en-GB" dirty="0" smtClean="0"/>
              <a:t>ballot (5.4.3.2) (my highlight)</a:t>
            </a:r>
          </a:p>
          <a:p>
            <a:pPr lvl="1"/>
            <a:r>
              <a:rPr lang="en-GB" dirty="0" smtClean="0"/>
              <a:t>a</a:t>
            </a:r>
            <a:r>
              <a:rPr lang="en-GB" dirty="0"/>
              <a:t>)  Approve (Affirmative). This vote may be accompanied by comments suggesting corrections and </a:t>
            </a:r>
            <a:r>
              <a:rPr lang="en-GB" dirty="0" smtClean="0"/>
              <a:t>improvements</a:t>
            </a:r>
            <a:r>
              <a:rPr lang="en-GB" dirty="0"/>
              <a:t>. </a:t>
            </a:r>
            <a:r>
              <a:rPr lang="en-GB" dirty="0">
                <a:solidFill>
                  <a:srgbClr val="FF0000"/>
                </a:solidFill>
              </a:rPr>
              <a:t>All comments shall be considered; making a change to the proposed standard as a </a:t>
            </a:r>
            <a:r>
              <a:rPr lang="en-GB" dirty="0" smtClean="0">
                <a:solidFill>
                  <a:srgbClr val="FF0000"/>
                </a:solidFill>
              </a:rPr>
              <a:t>result </a:t>
            </a:r>
            <a:r>
              <a:rPr lang="en-GB" dirty="0">
                <a:solidFill>
                  <a:srgbClr val="FF0000"/>
                </a:solidFill>
              </a:rPr>
              <a:t>of the comments is left to the discretion </a:t>
            </a:r>
            <a:r>
              <a:rPr lang="en-GB" dirty="0"/>
              <a:t>of the </a:t>
            </a:r>
            <a:r>
              <a:rPr lang="en-GB" dirty="0" smtClean="0"/>
              <a:t>Sponsor</a:t>
            </a:r>
          </a:p>
          <a:p>
            <a:pPr lvl="1"/>
            <a:r>
              <a:rPr lang="en-GB" dirty="0"/>
              <a:t>Do Not Approve (Negative with comment). This vote must be accompanied by one or more </a:t>
            </a:r>
            <a:r>
              <a:rPr lang="en-GB" dirty="0" smtClean="0"/>
              <a:t>specific </a:t>
            </a:r>
            <a:r>
              <a:rPr lang="en-GB" dirty="0"/>
              <a:t>objections </a:t>
            </a:r>
            <a:r>
              <a:rPr lang="en-GB" dirty="0">
                <a:solidFill>
                  <a:srgbClr val="FF0000"/>
                </a:solidFill>
              </a:rPr>
              <a:t>with proposed resolution in sufficient detail so that the specific wording of the </a:t>
            </a:r>
            <a:r>
              <a:rPr lang="en-GB" dirty="0" smtClean="0">
                <a:solidFill>
                  <a:srgbClr val="FF0000"/>
                </a:solidFill>
              </a:rPr>
              <a:t>changes </a:t>
            </a:r>
            <a:r>
              <a:rPr lang="en-GB" dirty="0">
                <a:solidFill>
                  <a:srgbClr val="FF0000"/>
                </a:solidFill>
              </a:rPr>
              <a:t>that will cause the Do Not Approve voter to change his or her vote to Approve can readily </a:t>
            </a:r>
            <a:r>
              <a:rPr lang="en-GB" dirty="0" smtClean="0">
                <a:solidFill>
                  <a:srgbClr val="FF0000"/>
                </a:solidFill>
              </a:rPr>
              <a:t>be </a:t>
            </a:r>
            <a:r>
              <a:rPr lang="en-GB" dirty="0">
                <a:solidFill>
                  <a:srgbClr val="FF0000"/>
                </a:solidFill>
              </a:rPr>
              <a:t>determined</a:t>
            </a:r>
            <a:r>
              <a:rPr lang="en-GB" dirty="0"/>
              <a:t>. The Sponsor shall encourage the submission of comments with all Do Not </a:t>
            </a:r>
            <a:r>
              <a:rPr lang="en-GB" dirty="0" smtClean="0"/>
              <a:t>Approve ballots</a:t>
            </a:r>
            <a:r>
              <a:rPr lang="en-GB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5.4.3.3 &amp; 5.4.3.5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The Sponsor shall </a:t>
            </a:r>
            <a:r>
              <a:rPr lang="en-GB" sz="2000" dirty="0">
                <a:solidFill>
                  <a:srgbClr val="FF0000"/>
                </a:solidFill>
              </a:rPr>
              <a:t>make a reasonable attempt to resolve all Do Not Approve votes</a:t>
            </a:r>
            <a:r>
              <a:rPr lang="en-GB" sz="2000" dirty="0"/>
              <a:t> that are accompanied by </a:t>
            </a:r>
            <a:r>
              <a:rPr lang="en-GB" sz="2000" dirty="0" smtClean="0"/>
              <a:t>comments</a:t>
            </a:r>
            <a:r>
              <a:rPr lang="en-GB" sz="2000" dirty="0"/>
              <a:t>. Comments that advocate changes in the proposed standard, whether technical or editorial, may </a:t>
            </a:r>
            <a:r>
              <a:rPr lang="en-GB" sz="2000" dirty="0" smtClean="0"/>
              <a:t>be </a:t>
            </a:r>
            <a:r>
              <a:rPr lang="en-GB" sz="2000" dirty="0"/>
              <a:t>accepted, revised, or rejected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Once all required </a:t>
            </a:r>
            <a:r>
              <a:rPr lang="en-GB" sz="2000" dirty="0" err="1"/>
              <a:t>recirculations</a:t>
            </a:r>
            <a:r>
              <a:rPr lang="en-GB" sz="2000" dirty="0"/>
              <a:t> have been completed and 75% approval has been achieved, the IEEE </a:t>
            </a:r>
            <a:r>
              <a:rPr lang="en-GB" sz="2000" dirty="0" smtClean="0"/>
              <a:t>requirements </a:t>
            </a:r>
            <a:r>
              <a:rPr lang="en-GB" sz="2000" dirty="0"/>
              <a:t>for consensus have been met. </a:t>
            </a:r>
            <a:r>
              <a:rPr lang="en-GB" sz="2000" dirty="0">
                <a:solidFill>
                  <a:srgbClr val="FF0000"/>
                </a:solidFill>
              </a:rPr>
              <a:t>Efforts to resolve Do Not Approve votes may continue for a </a:t>
            </a:r>
            <a:r>
              <a:rPr lang="en-GB" sz="2000" dirty="0" smtClean="0">
                <a:solidFill>
                  <a:srgbClr val="FF0000"/>
                </a:solidFill>
              </a:rPr>
              <a:t>brief </a:t>
            </a:r>
            <a:r>
              <a:rPr lang="en-GB" sz="2000" dirty="0">
                <a:solidFill>
                  <a:srgbClr val="FF0000"/>
                </a:solidFill>
              </a:rPr>
              <a:t>period</a:t>
            </a:r>
            <a:r>
              <a:rPr lang="en-GB" sz="2000" dirty="0"/>
              <a:t>; however, if such resolution is not possible in a timely manner, the Sponsor should forward the </a:t>
            </a:r>
            <a:r>
              <a:rPr lang="en-GB" sz="2000" dirty="0" smtClean="0"/>
              <a:t>submittal </a:t>
            </a:r>
            <a:r>
              <a:rPr lang="en-GB" sz="2000" dirty="0"/>
              <a:t>to RevCom because </a:t>
            </a:r>
            <a:r>
              <a:rPr lang="en-GB" sz="2000" dirty="0">
                <a:solidFill>
                  <a:srgbClr val="FF0000"/>
                </a:solidFill>
              </a:rPr>
              <a:t>the IEEE has an obligation to the majority to review and publish the proposed </a:t>
            </a:r>
            <a:r>
              <a:rPr lang="en-GB" sz="2000" dirty="0" smtClean="0">
                <a:solidFill>
                  <a:srgbClr val="FF0000"/>
                </a:solidFill>
              </a:rPr>
              <a:t>standard </a:t>
            </a:r>
            <a:r>
              <a:rPr lang="en-GB" sz="2000" dirty="0">
                <a:solidFill>
                  <a:srgbClr val="FF0000"/>
                </a:solidFill>
              </a:rPr>
              <a:t>quickly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77517</TotalTime>
  <Words>1457</Words>
  <Application>Microsoft Office PowerPoint</Application>
  <PresentationFormat>On-screen Show (4:3)</PresentationFormat>
  <Paragraphs>812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802.11REVmc Editor’s Report – Oct 2015</vt:lpstr>
      <vt:lpstr>Acknowledgement</vt:lpstr>
      <vt:lpstr>Status of Draft</vt:lpstr>
      <vt:lpstr>Reference Documents</vt:lpstr>
      <vt:lpstr>Comments by commenter</vt:lpstr>
      <vt:lpstr>Partition by ad-hoc</vt:lpstr>
      <vt:lpstr>Rate of Progress</vt:lpstr>
      <vt:lpstr>A brief selectrion from IEEE SASB OM</vt:lpstr>
      <vt:lpstr>5.4.3.3 &amp; 5.4.3.5</vt:lpstr>
      <vt:lpstr>Editorial Comment resolution</vt:lpstr>
      <vt:lpstr>Editorial Resolutions by Resn Status</vt:lpstr>
      <vt:lpstr>Status of the editing</vt:lpstr>
      <vt:lpstr>Summary of Assignees</vt:lpstr>
      <vt:lpstr>Editorial Discuss/Review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Adrian Stephens 9</cp:lastModifiedBy>
  <cp:revision>1399</cp:revision>
  <cp:lastPrinted>1998-02-10T13:28:06Z</cp:lastPrinted>
  <dcterms:created xsi:type="dcterms:W3CDTF">1998-02-10T13:07:52Z</dcterms:created>
  <dcterms:modified xsi:type="dcterms:W3CDTF">2015-10-14T06:10:57Z</dcterms:modified>
</cp:coreProperties>
</file>