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6"/>
  </p:notesMasterIdLst>
  <p:handoutMasterIdLst>
    <p:handoutMasterId r:id="rId17"/>
  </p:handoutMasterIdLst>
  <p:sldIdLst>
    <p:sldId id="269" r:id="rId3"/>
    <p:sldId id="271" r:id="rId4"/>
    <p:sldId id="270" r:id="rId5"/>
    <p:sldId id="275" r:id="rId6"/>
    <p:sldId id="279" r:id="rId7"/>
    <p:sldId id="285" r:id="rId8"/>
    <p:sldId id="282" r:id="rId9"/>
    <p:sldId id="290" r:id="rId10"/>
    <p:sldId id="284" r:id="rId11"/>
    <p:sldId id="286" r:id="rId12"/>
    <p:sldId id="288" r:id="rId13"/>
    <p:sldId id="287" r:id="rId14"/>
    <p:sldId id="28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369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6663" y="333375"/>
            <a:ext cx="3398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802.11-13/0095r23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stephe\Documents\sandbox\REVmc\Sponsor%20Ballot\REVmc%20sponsor%20ballot%20comments%20reports.xlsx!Assignees%20by%20ad-hoc!R6C1:R27C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stephe\Documents\sandbox\REVmc\Sponsor%20Ballot\REVmc%20sponsor%20ballot%20comments%20reports.xlsx!Comments%20lifecycle%20by%20ad-hoc!R4C1:R9C1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stephe\Documents\sandbox\REVmc\Sponsor%20Ballot\REVmc%20sponsor%20ballot%20comments%20reports.xlsx!Comments%20lifecycle%20detail%20ed!R4C1:R29C1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stephe\Documents\sandbox\REVmc\Sponsor%20Ballot\REVmc%20sponsor%20ballot%20comments%20reports.xlsx!Editorial%20Resolutions!R5C1:R28C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stephe\Documents\sandbox\REVmc\Sponsor%20Ballot\REVmc%20sponsor%20ballot%20comments%20reports.xlsx!Editing%20Progress!R6C1:R26C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smtClean="0"/>
              <a:t>802.11REVmc Editor’s Report </a:t>
            </a:r>
            <a:r>
              <a:rPr lang="en-US" altLang="en-US" smtClean="0"/>
              <a:t>– July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2015-07-01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Summary of Assignees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A981343-5E2D-4EC2-9C40-C0CCFE9EAD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452190"/>
              </p:ext>
            </p:extLst>
          </p:nvPr>
        </p:nvGraphicFramePr>
        <p:xfrm>
          <a:off x="2862263" y="1233488"/>
          <a:ext cx="3419475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Worksheet" r:id="rId3" imgW="3419343" imgH="4390957" progId="Excel.Sheet.12">
                  <p:link/>
                </p:oleObj>
              </mc:Choice>
              <mc:Fallback>
                <p:oleObj name="Worksheet" r:id="rId3" imgW="3419343" imgH="4390957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62263" y="1233488"/>
                        <a:ext cx="3419475" cy="439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2286000" cy="1676400"/>
          </a:xfrm>
        </p:spPr>
        <p:txBody>
          <a:bodyPr/>
          <a:lstStyle/>
          <a:p>
            <a:r>
              <a:rPr lang="en-GB" altLang="en-US" smtClean="0"/>
              <a:t>Assigned Comments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B34ED26-C1CF-4F1B-B2B9-21762B803D9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733800" y="587375"/>
          <a:ext cx="3733800" cy="5862634"/>
        </p:xfrm>
        <a:graphic>
          <a:graphicData uri="http://schemas.openxmlformats.org/drawingml/2006/table">
            <a:tbl>
              <a:tblPr/>
              <a:tblGrid>
                <a:gridCol w="746760"/>
                <a:gridCol w="746760"/>
                <a:gridCol w="746760"/>
                <a:gridCol w="746760"/>
                <a:gridCol w="746760"/>
              </a:tblGrid>
              <a:tr h="188271">
                <a:tc gridSpan="5">
                  <a:txBody>
                    <a:bodyPr/>
                    <a:lstStyle/>
                    <a:p>
                      <a:r>
                        <a:rPr lang="en-GB" sz="900" dirty="0"/>
                        <a:t>summary of assignments by </a:t>
                      </a:r>
                      <a:r>
                        <a:rPr lang="en-GB" sz="900" dirty="0" err="1"/>
                        <a:t>adhoc</a:t>
                      </a:r>
                      <a:r>
                        <a:rPr lang="en-GB" sz="900" dirty="0"/>
                        <a:t> and comment group</a:t>
                      </a:r>
                    </a:p>
                  </a:txBody>
                  <a:tcPr marL="43927" marR="43927" marT="21963" marB="21963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Assignee</a:t>
                      </a:r>
                      <a:endParaRPr lang="en-GB" sz="900"/>
                    </a:p>
                  </a:txBody>
                  <a:tcPr marL="43927" marR="43927" marT="21963" marB="2196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  <a:endParaRPr lang="en-GB" sz="900"/>
                    </a:p>
                  </a:txBody>
                  <a:tcPr marL="43927" marR="43927" marT="21963" marB="219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Comment Group</a:t>
                      </a:r>
                      <a:endParaRPr lang="en-GB" sz="900"/>
                    </a:p>
                  </a:txBody>
                  <a:tcPr marL="43927" marR="43927" marT="21963" marB="219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CountOfCID</a:t>
                      </a:r>
                      <a:endParaRPr lang="en-GB" sz="900"/>
                    </a:p>
                  </a:txBody>
                  <a:tcPr marL="43927" marR="43927" marT="21963" marB="219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CIDs</a:t>
                      </a:r>
                      <a:endParaRPr lang="en-GB" sz="900"/>
                    </a:p>
                  </a:txBody>
                  <a:tcPr marL="43927" marR="43927" marT="21963" marB="219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Adrian Stephens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6713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Adrian Stephens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5159, 6707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Adrian Stephens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 operation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5149, 5154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DMG operation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5996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Action Frames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5188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369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5049, 5177, 5179, 5182, 5223, 5339, 6049, 6244, 6283, 6316, 6330, 6354, 6356, 6417, 6419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Carlos Aldana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5183, 6778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Carlos Aldana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Frame formats 8.4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5174, 5184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Carlos Cordeiro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GEN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DMG operation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5983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Carlos Cordeiro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Action Frames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5036, 5037, 5040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Carlos Cordeiro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DCF &amp; HCF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5109, 5987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Carlos Cordeiro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DMG operation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5010, 5164, 6271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6680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0213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Security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5062, 5068, 5728, 6106, 6183, 6184, 6190, 6275, 6276, 6277, 6278, 6280, 6285, 6293, 6345, 6349, 6358, 6359, 6367, 6393, 6394, 6398, 6412, 6421, 6455, 6459, 6507, 6509, 6510, 6511, 6512, 6513, 6521, 6576, 6625, 6824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5773, 6728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Style - Extensibility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5310, 5311, 5318, 5319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969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Style - WNM-Notification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5249, 5693, 5694, 5695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Ganesh Venkatesan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GCR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6072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Security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6024, 6239, 6240, 6564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445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500">
                          <a:effectLst/>
                          <a:latin typeface="Calibri" panose="020F0502020204030204" pitchFamily="34" charset="0"/>
                        </a:rPr>
                      </a:b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#Error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20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Action Frames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5032, 5033, 5034, 5035, 5039, 5060, 5398, 6340, 6341, 6342, 6407, 6503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A-MPDU operation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5130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DCF &amp; HCF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5095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544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DFS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5584, 5585, 5586, 5587, 5571, 5573, 5596, 5617, 5620, 5621, 5622, 5623, 5625, 5628, 5631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4969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5234, 5362, 5542, 5566, 6658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Frame formats 8.4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6301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HCF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5137, 5141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447"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MAC operation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5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90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dirty="0">
                          <a:effectLst/>
                          <a:latin typeface="Calibri" panose="020F0502020204030204" pitchFamily="34" charset="0"/>
                        </a:rPr>
                        <a:t>6429</a:t>
                      </a:r>
                      <a:endParaRPr lang="en-GB" sz="900" dirty="0"/>
                    </a:p>
                  </a:txBody>
                  <a:tcPr marL="43927" marR="43927" marT="21963" marB="219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2209800" cy="2057400"/>
          </a:xfrm>
        </p:spPr>
        <p:txBody>
          <a:bodyPr/>
          <a:lstStyle/>
          <a:p>
            <a:r>
              <a:rPr lang="en-GB" altLang="en-US" smtClean="0"/>
              <a:t>Assigned Comments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979E04-64DA-431E-AA9C-6CFD7FA4984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57600" y="685800"/>
          <a:ext cx="4886325" cy="5486398"/>
        </p:xfrm>
        <a:graphic>
          <a:graphicData uri="http://schemas.openxmlformats.org/drawingml/2006/table">
            <a:tbl>
              <a:tblPr/>
              <a:tblGrid>
                <a:gridCol w="977265"/>
                <a:gridCol w="977265"/>
                <a:gridCol w="977265"/>
                <a:gridCol w="977265"/>
                <a:gridCol w="977265"/>
              </a:tblGrid>
              <a:tr h="255613">
                <a:tc gridSpan="5">
                  <a:txBody>
                    <a:bodyPr/>
                    <a:lstStyle/>
                    <a:p>
                      <a:r>
                        <a:rPr lang="en-GB" sz="1300" dirty="0"/>
                        <a:t>summary of assignments by </a:t>
                      </a:r>
                      <a:r>
                        <a:rPr lang="en-GB" sz="1300" dirty="0" err="1"/>
                        <a:t>adhoc</a:t>
                      </a:r>
                      <a:r>
                        <a:rPr lang="en-GB" sz="1300" dirty="0"/>
                        <a:t> and comment group</a:t>
                      </a:r>
                    </a:p>
                  </a:txBody>
                  <a:tcPr marL="57486" marR="57486" marT="28745" marB="28745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2881"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  <a:latin typeface="Calibri" panose="020F0502020204030204" pitchFamily="34" charset="0"/>
                        </a:rPr>
                        <a:t>Assignee</a:t>
                      </a:r>
                      <a:endParaRPr lang="en-GB" sz="1300"/>
                    </a:p>
                  </a:txBody>
                  <a:tcPr marL="57486" marR="57486" marT="28745" marB="28745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  <a:endParaRPr lang="en-GB" sz="1300"/>
                    </a:p>
                  </a:txBody>
                  <a:tcPr marL="57486" marR="57486" marT="28745" marB="287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  <a:latin typeface="Calibri" panose="020F0502020204030204" pitchFamily="34" charset="0"/>
                        </a:rPr>
                        <a:t>Comment Group</a:t>
                      </a:r>
                      <a:endParaRPr lang="en-GB" sz="1300"/>
                    </a:p>
                  </a:txBody>
                  <a:tcPr marL="57486" marR="57486" marT="28745" marB="287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  <a:latin typeface="Calibri" panose="020F0502020204030204" pitchFamily="34" charset="0"/>
                        </a:rPr>
                        <a:t>CountOfCID</a:t>
                      </a:r>
                      <a:endParaRPr lang="en-GB" sz="1300"/>
                    </a:p>
                  </a:txBody>
                  <a:tcPr marL="57486" marR="57486" marT="28745" marB="287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>
                          <a:effectLst/>
                          <a:latin typeface="Calibri" panose="020F0502020204030204" pitchFamily="34" charset="0"/>
                        </a:rPr>
                        <a:t>CIDs</a:t>
                      </a:r>
                      <a:endParaRPr lang="en-GB" sz="1300"/>
                    </a:p>
                  </a:txBody>
                  <a:tcPr marL="57486" marR="57486" marT="28745" marB="287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  <a:endParaRPr lang="en-GB" sz="1600" dirty="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6376, 6404, 6733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8015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GEN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700">
                          <a:effectLst/>
                          <a:latin typeface="Calibri" panose="020F0502020204030204" pitchFamily="34" charset="0"/>
                        </a:rPr>
                      </a:b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#Error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GEN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Terminology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6305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8015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700">
                          <a:effectLst/>
                          <a:latin typeface="Calibri" panose="020F0502020204030204" pitchFamily="34" charset="0"/>
                        </a:rPr>
                      </a:b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#Error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Action Frames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6335, 6337, 6338, 6339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0854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DCF &amp; HCF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6426, 6442, 6452, 6482, 6490, 6496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6583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HCF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6814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Matthew Fischer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Layer management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5959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Matthew Fischer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 operation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5960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0898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Matthew Fischer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VHT 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5133, 5866, 5868, 5873, 5874, 5885, 5886, 5892, 5894, 5900, 5901, 6221, 6242, 6250, 6251, 6388, 6471, 6492, 6655, 6704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Action Frames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6181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Frame formats 8.4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5967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HCF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5966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 management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6186, 6199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0854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General description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6058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Payam Torab Jahroni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DCF &amp; HCF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5991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Payam Torab Jahroni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DMG operation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5990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Peter Eccelsine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GEN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Annex E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5973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Peter Ecclesine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5589, 5314, 5556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Peter Ecclesine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TPC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5535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Qi Wang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6558, 6687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sigurd Schelstraete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Frame formats 8.4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5879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417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MAC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  <a:latin typeface="Calibri" panose="020F0502020204030204" pitchFamily="34" charset="0"/>
                        </a:rPr>
                        <a:t>Interworking</a:t>
                      </a:r>
                      <a:endParaRPr lang="en-GB" sz="160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dirty="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  <a:latin typeface="Calibri" panose="020F0502020204030204" pitchFamily="34" charset="0"/>
                        </a:rPr>
                        <a:t>6094</a:t>
                      </a:r>
                      <a:endParaRPr lang="en-GB" sz="1600" dirty="0"/>
                    </a:p>
                  </a:txBody>
                  <a:tcPr marL="57486" marR="57486" marT="28745" marB="2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Editorial Discuss/Review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0CB123A3-9D51-476E-BB41-0CBF2902210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000" i="1" dirty="0" smtClean="0"/>
              <a:t>Discuss = “input from 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needed before a resolution can be written”</a:t>
            </a:r>
          </a:p>
          <a:p>
            <a:pPr marL="0" indent="0">
              <a:buFontTx/>
              <a:buNone/>
              <a:defRPr/>
            </a:pPr>
            <a:r>
              <a:rPr lang="en-GB" sz="2000" i="1" dirty="0" smtClean="0"/>
              <a:t>Review = “resolution written,  but 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needs to pay special attention to it”</a:t>
            </a:r>
            <a:endParaRPr lang="en-GB" sz="2000" i="1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Discuss:  </a:t>
            </a:r>
            <a:r>
              <a:rPr lang="en-GB" dirty="0"/>
              <a:t> 5536,  6843,  6844,  6848,  6850,  6853,  6854,  6855,  6856,  6857,  6858,  6859,  6862,  6863,  6867,  6868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Review:  </a:t>
            </a:r>
            <a:r>
              <a:rPr lang="en-GB" dirty="0"/>
              <a:t> 5235,  5308,  5357,  5994,  6193,  6197,  6248,  6348,  </a:t>
            </a:r>
            <a:r>
              <a:rPr lang="en-GB" dirty="0" smtClean="0"/>
              <a:t>6696 + all the “Style” comment groups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following people have kindly aided the technical editor in one way or another during the development of REVmc:</a:t>
            </a:r>
          </a:p>
          <a:p>
            <a:pPr lvl="1"/>
            <a:r>
              <a:rPr lang="en-GB" altLang="en-US" smtClean="0"/>
              <a:t>Dorothy Stanley, Jon Rosdahl,  Mark Hamilton,  Mark Rison, Peter Ecclesine, Mike Montemurro, Liwen Chu, Eldad Perahia, Brian Hart, Sai Shankar, James {Yee|Wang|P.K. Gilb}, Assaf Kasher, Carlos Cordeiro, Edward Au, Kaberi Banerjee, Rich Kennedy, Yongho Seok, Carlos Aldana, Gabor Bajko</a:t>
            </a:r>
          </a:p>
          <a:p>
            <a:endParaRPr lang="en-GB" altLang="en-US" smtClean="0"/>
          </a:p>
          <a:p>
            <a:r>
              <a:rPr lang="en-GB" altLang="en-US" smtClean="0"/>
              <a:t>And thank you to Edward Au and Emily Qi, who are sub-editors.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71500" y="1600200"/>
          <a:ext cx="79724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Binary Worksheet" r:id="rId4" imgW="6991311" imgH="1676400" progId="Excel.SheetBinaryMacroEnabled.12">
                  <p:embed/>
                </p:oleObj>
              </mc:Choice>
              <mc:Fallback>
                <p:oleObj name="Binary Worksheet" r:id="rId4" imgW="6991311" imgH="1676400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600200"/>
                        <a:ext cx="79724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320800"/>
            <a:ext cx="7772400" cy="5154613"/>
          </a:xfrm>
        </p:spPr>
        <p:txBody>
          <a:bodyPr/>
          <a:lstStyle/>
          <a:p>
            <a:r>
              <a:rPr lang="en-GB" altLang="en-US" sz="2000" smtClean="0"/>
              <a:t>Draft:  P802.11REVmc D4.0 (members’ area)</a:t>
            </a:r>
          </a:p>
          <a:p>
            <a:r>
              <a:rPr lang="en-GB" altLang="en-US" sz="2000" smtClean="0"/>
              <a:t>WG Ballot composite comments</a:t>
            </a:r>
          </a:p>
          <a:p>
            <a:pPr lvl="1"/>
            <a:r>
              <a:rPr lang="en-GB" altLang="en-US" sz="1800" smtClean="0"/>
              <a:t>11-15/0532</a:t>
            </a:r>
          </a:p>
          <a:p>
            <a:pPr lvl="2"/>
            <a:r>
              <a:rPr lang="en-GB" altLang="en-US" sz="1600" smtClean="0"/>
              <a:t>LB193 comments start at CID 1000</a:t>
            </a:r>
          </a:p>
          <a:p>
            <a:pPr lvl="2"/>
            <a:r>
              <a:rPr lang="en-GB" altLang="en-US" sz="1600" smtClean="0"/>
              <a:t>LB199 comments start at CID 2000</a:t>
            </a:r>
          </a:p>
          <a:p>
            <a:pPr lvl="2"/>
            <a:r>
              <a:rPr lang="en-GB" altLang="en-US" sz="1600" smtClean="0"/>
              <a:t>LB202 comments start at CID 3000</a:t>
            </a:r>
          </a:p>
          <a:p>
            <a:pPr lvl="2"/>
            <a:r>
              <a:rPr lang="en-GB" altLang="en-US" sz="1600" smtClean="0"/>
              <a:t>LB206 comments start at CID 4000</a:t>
            </a:r>
          </a:p>
          <a:p>
            <a:pPr lvl="2"/>
            <a:r>
              <a:rPr lang="en-GB" altLang="en-US" sz="1600" smtClean="0"/>
              <a:t>SB0 is shown as “LB1000”, comments start at CID 5001</a:t>
            </a:r>
          </a:p>
          <a:p>
            <a:pPr lvl="2"/>
            <a:r>
              <a:rPr lang="en-GB" altLang="en-US" sz="1600" smtClean="0"/>
              <a:t>Includes pre-ballot comments</a:t>
            </a:r>
          </a:p>
          <a:p>
            <a:r>
              <a:rPr lang="en-GB" altLang="en-US" sz="2000" smtClean="0"/>
              <a:t>MAC comment resolutions</a:t>
            </a:r>
          </a:p>
          <a:p>
            <a:pPr lvl="1"/>
            <a:r>
              <a:rPr lang="en-GB" altLang="en-US" sz="1800" smtClean="0"/>
              <a:t>11-15/0565</a:t>
            </a:r>
          </a:p>
          <a:p>
            <a:r>
              <a:rPr lang="en-GB" altLang="en-US" sz="2000" smtClean="0"/>
              <a:t>GEN comment resolutions</a:t>
            </a:r>
          </a:p>
          <a:p>
            <a:pPr lvl="1"/>
            <a:r>
              <a:rPr lang="en-GB" altLang="en-US" sz="1800" smtClean="0"/>
              <a:t>11-15/0665</a:t>
            </a:r>
          </a:p>
          <a:p>
            <a:r>
              <a:rPr lang="en-GB" altLang="en-US" sz="1800" smtClean="0"/>
              <a:t>MAC/GEN sheets usually used for motioning tech resolutions.  </a:t>
            </a:r>
          </a:p>
          <a:p>
            <a:r>
              <a:rPr lang="en-GB" altLang="en-US" sz="180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9588" y="990600"/>
            <a:ext cx="2919412" cy="914400"/>
          </a:xfrm>
        </p:spPr>
        <p:txBody>
          <a:bodyPr/>
          <a:lstStyle/>
          <a:p>
            <a:r>
              <a:rPr lang="en-GB" altLang="en-US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611188"/>
          <a:ext cx="4800599" cy="5848343"/>
        </p:xfrm>
        <a:graphic>
          <a:graphicData uri="http://schemas.openxmlformats.org/drawingml/2006/table">
            <a:tbl>
              <a:tblPr/>
              <a:tblGrid>
                <a:gridCol w="1513350"/>
                <a:gridCol w="442583"/>
                <a:gridCol w="228430"/>
                <a:gridCol w="299813"/>
                <a:gridCol w="546092"/>
                <a:gridCol w="299813"/>
                <a:gridCol w="228430"/>
                <a:gridCol w="299813"/>
                <a:gridCol w="528245"/>
                <a:gridCol w="414030"/>
              </a:tblGrid>
              <a:tr h="32485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Hunter, David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Stephens, Adrian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Schelstraete, Sigurd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Hiertz, Guido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Stanley, Dorothy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Thomas, Angela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Eastlake 3rd, Donald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Aldana,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TorabJahromi, Payam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Trainin, Solomon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Yang, Yunsong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Cordeiro,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Seok, Yongho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Gwynne, Gloria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Ecclesine, Peter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Bajko, Gabor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Adachi, Tomoko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Malinen, Jouni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Qi, Emily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Wentink, Menzo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Yee, James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McCann, Stephen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Graham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Sakoda, Kazuyuki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Kasher, Assaf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Hach, Rainer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Eitan, Alecsander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Grow, Robert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Partition by ad-hoc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E75C211-ADA0-432D-80F2-025BF8E52A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531648"/>
              </p:ext>
            </p:extLst>
          </p:nvPr>
        </p:nvGraphicFramePr>
        <p:xfrm>
          <a:off x="638530" y="1600200"/>
          <a:ext cx="7943139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Worksheet" r:id="rId3" imgW="4514732" imgH="2295457" progId="Excel.Sheet.12">
                  <p:link/>
                </p:oleObj>
              </mc:Choice>
              <mc:Fallback>
                <p:oleObj name="Worksheet" r:id="rId3" imgW="4514732" imgH="2295457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530" y="1600200"/>
                        <a:ext cx="7943139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smtClean="0"/>
              <a:t>Editorial Comment resolution</a:t>
            </a:r>
          </a:p>
        </p:txBody>
      </p:sp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3DCFA61-295E-44D2-A602-C907DF02A2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9749"/>
              </p:ext>
            </p:extLst>
          </p:nvPr>
        </p:nvGraphicFramePr>
        <p:xfrm>
          <a:off x="2300510" y="1295400"/>
          <a:ext cx="4542980" cy="480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Worksheet" r:id="rId3" imgW="5772201" imgH="6105457" progId="Excel.Sheet.12">
                  <p:link/>
                </p:oleObj>
              </mc:Choice>
              <mc:Fallback>
                <p:oleObj name="Worksheet" r:id="rId3" imgW="5772201" imgH="6105457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0510" y="1295400"/>
                        <a:ext cx="4542980" cy="480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Editorial Resolutions by Resn Status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3BD79CE-E386-42C0-A14B-F9855AB1B90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607726"/>
              </p:ext>
            </p:extLst>
          </p:nvPr>
        </p:nvGraphicFramePr>
        <p:xfrm>
          <a:off x="2205037" y="1524000"/>
          <a:ext cx="4733925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Worksheet" r:id="rId3" imgW="4733810" imgH="4771957" progId="Excel.Sheet.12">
                  <p:link/>
                </p:oleObj>
              </mc:Choice>
              <mc:Fallback>
                <p:oleObj name="Worksheet" r:id="rId3" imgW="4733810" imgH="4771957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5037" y="1524000"/>
                        <a:ext cx="4733925" cy="477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And speculative editing has started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61EB160-F838-49C6-A021-C82A13F2390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491091"/>
              </p:ext>
            </p:extLst>
          </p:nvPr>
        </p:nvGraphicFramePr>
        <p:xfrm>
          <a:off x="2205037" y="1600200"/>
          <a:ext cx="4733925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Worksheet" r:id="rId3" imgW="4733810" imgH="4009957" progId="Excel.Sheet.12">
                  <p:link/>
                </p:oleObj>
              </mc:Choice>
              <mc:Fallback>
                <p:oleObj name="Worksheet" r:id="rId3" imgW="4733810" imgH="4009957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5037" y="1600200"/>
                        <a:ext cx="4733925" cy="401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77412</TotalTime>
  <Words>1365</Words>
  <Application>Microsoft Office PowerPoint</Application>
  <PresentationFormat>On-screen Show (4:3)</PresentationFormat>
  <Paragraphs>707</Paragraphs>
  <Slides>13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Links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Times New Roman</vt:lpstr>
      <vt:lpstr>Default Design</vt:lpstr>
      <vt:lpstr>Custom Design</vt:lpstr>
      <vt:lpstr>C:\Users\apstephe\Documents\sandbox\REVmc\Sponsor Ballot\REVmc sponsor ballot comments reports.xlsx!Comments lifecycle by ad-hoc!R4C1:R9C12</vt:lpstr>
      <vt:lpstr>C:\Users\apstephe\Documents\sandbox\REVmc\Sponsor Ballot\REVmc sponsor ballot comments reports.xlsx!Comments lifecycle detail ed!R4C1:R29C11</vt:lpstr>
      <vt:lpstr>C:\Users\apstephe\Documents\sandbox\REVmc\Sponsor Ballot\REVmc sponsor ballot comments reports.xlsx!Editorial Resolutions!R5C1:R28C6</vt:lpstr>
      <vt:lpstr>C:\Users\apstephe\Documents\sandbox\REVmc\Sponsor Ballot\REVmc sponsor ballot comments reports.xlsx!Editing Progress!R6C1:R26C4</vt:lpstr>
      <vt:lpstr>C:\Users\apstephe\Documents\sandbox\REVmc\Sponsor Ballot\REVmc sponsor ballot comments reports.xlsx!Assignees by ad-hoc!R6C1:R27C5</vt:lpstr>
      <vt:lpstr>Document</vt:lpstr>
      <vt:lpstr>Binary Worksheet</vt:lpstr>
      <vt:lpstr>802.11REVmc Editor’s Report – July 2015</vt:lpstr>
      <vt:lpstr>Acknowledgement</vt:lpstr>
      <vt:lpstr>Status of Draft</vt:lpstr>
      <vt:lpstr>Reference Documents</vt:lpstr>
      <vt:lpstr>Comments by commenter</vt:lpstr>
      <vt:lpstr>Partition by ad-hoc</vt:lpstr>
      <vt:lpstr>Editorial Comment resolution</vt:lpstr>
      <vt:lpstr>Editorial Resolutions by Resn Status</vt:lpstr>
      <vt:lpstr>And speculative editing has started</vt:lpstr>
      <vt:lpstr>Summary of Assignees</vt:lpstr>
      <vt:lpstr>Assigned Comments</vt:lpstr>
      <vt:lpstr>Assigned Comments</vt:lpstr>
      <vt:lpstr>Editorial Discuss/Review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cp:lastModifiedBy>Adrian Stephens 6</cp:lastModifiedBy>
  <cp:revision>1376</cp:revision>
  <cp:lastPrinted>1998-02-10T13:28:06Z</cp:lastPrinted>
  <dcterms:created xsi:type="dcterms:W3CDTF">1998-02-10T13:07:52Z</dcterms:created>
  <dcterms:modified xsi:type="dcterms:W3CDTF">2015-07-01T09:24:06Z</dcterms:modified>
</cp:coreProperties>
</file>