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16"/>
  </p:notesMasterIdLst>
  <p:handoutMasterIdLst>
    <p:handoutMasterId r:id="rId17"/>
  </p:handoutMasterIdLst>
  <p:sldIdLst>
    <p:sldId id="269" r:id="rId3"/>
    <p:sldId id="271" r:id="rId4"/>
    <p:sldId id="270" r:id="rId5"/>
    <p:sldId id="275" r:id="rId6"/>
    <p:sldId id="279" r:id="rId7"/>
    <p:sldId id="285" r:id="rId8"/>
    <p:sldId id="282" r:id="rId9"/>
    <p:sldId id="290" r:id="rId10"/>
    <p:sldId id="284" r:id="rId11"/>
    <p:sldId id="286" r:id="rId12"/>
    <p:sldId id="288" r:id="rId13"/>
    <p:sldId id="287" r:id="rId14"/>
    <p:sldId id="289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3CC"/>
    <a:srgbClr val="66FF99"/>
    <a:srgbClr val="FF9966"/>
    <a:srgbClr val="FF9933"/>
    <a:srgbClr val="FFFF00"/>
    <a:srgbClr val="66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47" autoAdjust="0"/>
    <p:restoredTop sz="86369" autoAdjust="0"/>
  </p:normalViewPr>
  <p:slideViewPr>
    <p:cSldViewPr>
      <p:cViewPr varScale="1">
        <p:scale>
          <a:sx n="109" d="100"/>
          <a:sy n="109" d="100"/>
        </p:scale>
        <p:origin x="129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92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E267CA-6367-4A5F-96EB-5BE9D20F1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6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1F3AA816-DCFA-4B5E-911C-AE4690326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49064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 smtClean="0"/>
              <a:t>Page </a:t>
            </a:r>
            <a:fld id="{F9EA894F-3AD9-4EBD-AF26-72F615E904F2}" type="slidenum">
              <a:rPr lang="en-US" altLang="en-US" sz="1200" b="0" smtClean="0"/>
              <a:pPr/>
              <a:t>1</a:t>
            </a:fld>
            <a:endParaRPr lang="en-US" alt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1060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75E7D-A544-483C-A63C-146F2EDDF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9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D37CCC-6338-4383-843F-5C7103C6F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3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9F86A0-0AAC-4B10-8D2D-DEDBC7030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9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961C3D-7E2D-4CEE-89EC-26C17E0D4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14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A0CC9F-57E1-4B58-924F-1C8CB01CC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19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779E4-86E2-46AE-BB29-9A0267F5D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29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7CB7-A38B-4233-BF5A-A01690AAB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63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71344-B7BC-4CB2-8F17-5936E4C40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90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DB0A1-B39B-4F2C-B38A-68ECF63F8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32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3ACE9-0E80-4170-91AC-76657E782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12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7FD48-9774-4C1A-A910-CA457B5EA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0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CC4D41-5DD7-4E30-AC49-D50706A72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015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85C8D-116C-4743-BEA3-33A64415B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8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5E08-57E3-44C9-A4E5-06B91071F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5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1D8B-F07E-4611-9401-0D2A41764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41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0328A-8C48-4BEC-92CA-408BB6675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668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BEE1B-09D6-434E-8CC6-89E4D6114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12406D-5271-44DB-B262-41E621BA1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8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110159-BA1C-461D-9FC8-B95B4D37F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2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2C147-3B06-4B8E-8F37-6F13F6AE0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9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4FA7F6-6463-4826-902D-C8DC9B1B4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6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844978-7147-450C-8B7F-54D726CF1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4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78D484-2D6A-4479-93DD-F75D12990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A45549-4940-4C57-B71F-999055781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0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2B6A5D60-1B1D-4A8E-B1CA-EEFC2C85C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6663" y="333375"/>
            <a:ext cx="33988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802.11-13/0095r23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75" r:id="rId1"/>
    <p:sldLayoutId id="2147485398" r:id="rId2"/>
    <p:sldLayoutId id="2147485376" r:id="rId3"/>
    <p:sldLayoutId id="2147485377" r:id="rId4"/>
    <p:sldLayoutId id="2147485378" r:id="rId5"/>
    <p:sldLayoutId id="2147485379" r:id="rId6"/>
    <p:sldLayoutId id="2147485380" r:id="rId7"/>
    <p:sldLayoutId id="2147485381" r:id="rId8"/>
    <p:sldLayoutId id="2147485382" r:id="rId9"/>
    <p:sldLayoutId id="2147485383" r:id="rId10"/>
    <p:sldLayoutId id="2147485384" r:id="rId11"/>
    <p:sldLayoutId id="2147485385" r:id="rId12"/>
    <p:sldLayoutId id="21474853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E8968DA-ED88-4778-A81F-FFBF50AC0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7" r:id="rId1"/>
    <p:sldLayoutId id="2147485388" r:id="rId2"/>
    <p:sldLayoutId id="2147485389" r:id="rId3"/>
    <p:sldLayoutId id="2147485390" r:id="rId4"/>
    <p:sldLayoutId id="2147485391" r:id="rId5"/>
    <p:sldLayoutId id="2147485392" r:id="rId6"/>
    <p:sldLayoutId id="2147485393" r:id="rId7"/>
    <p:sldLayoutId id="2147485394" r:id="rId8"/>
    <p:sldLayoutId id="2147485395" r:id="rId9"/>
    <p:sldLayoutId id="2147485396" r:id="rId10"/>
    <p:sldLayoutId id="214748539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stephe\Documents\sandbox\REVmc\Sponsor%20Ballot\REVmc%20sponsor%20ballot%20comments%20reports.xlsx!Assignees%20by%20ad-hoc!R6C1:R27C5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Binary_Worksheet1.xlsb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stephe\Documents\sandbox\REVmc\Sponsor%20Ballot\REVmc%20sponsor%20ballot%20comments%20reports.xlsx!Comments%20lifecycle%20by%20ad-hoc!R4C1:R9C12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stephe\Documents\sandbox\REVmc\Sponsor%20Ballot\REVmc%20sponsor%20ballot%20comments%20reports.xlsx!Comments%20lifecycle%20detail%20ed!R4C1:R29C11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stephe\Documents\sandbox\REVmc\Sponsor%20Ballot\REVmc%20sponsor%20ballot%20comments%20reports.xlsx!Editorial%20Resolutions!R5C1:R28C6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stephe\Documents\sandbox\REVmc\Sponsor%20Ballot\REVmc%20sponsor%20ballot%20comments%20reports.xlsx!Editing%20Progress!R6C1:R26C4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7F51EA9-F086-4576-B81F-E7A6B7E34F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smtClean="0"/>
              <a:t>802.11REVmc Editor’s Report </a:t>
            </a:r>
            <a:r>
              <a:rPr lang="en-US" altLang="en-US" smtClean="0"/>
              <a:t>– July 2015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smtClean="0"/>
              <a:t>Date:</a:t>
            </a:r>
            <a:r>
              <a:rPr lang="en-US" altLang="en-US" sz="2000" b="0" smtClean="0"/>
              <a:t> 2015-07-01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smtClean="0"/>
              <a:t>Summary of Assignees</a:t>
            </a:r>
          </a:p>
        </p:txBody>
      </p:sp>
      <p:sp>
        <p:nvSpPr>
          <p:cNvPr id="1638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A981343-5E2D-4EC2-9C40-C0CCFE9EAD7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1452190"/>
              </p:ext>
            </p:extLst>
          </p:nvPr>
        </p:nvGraphicFramePr>
        <p:xfrm>
          <a:off x="2862263" y="1233488"/>
          <a:ext cx="3419475" cy="439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Worksheet" r:id="rId3" imgW="3419343" imgH="4390957" progId="Excel.Sheet.12">
                  <p:link/>
                </p:oleObj>
              </mc:Choice>
              <mc:Fallback>
                <p:oleObj name="Worksheet" r:id="rId3" imgW="3419343" imgH="4390957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62263" y="1233488"/>
                        <a:ext cx="3419475" cy="4391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2286000" cy="1676400"/>
          </a:xfrm>
        </p:spPr>
        <p:txBody>
          <a:bodyPr/>
          <a:lstStyle/>
          <a:p>
            <a:r>
              <a:rPr lang="en-GB" altLang="en-US" smtClean="0"/>
              <a:t>Assigned Comments</a:t>
            </a:r>
          </a:p>
        </p:txBody>
      </p:sp>
      <p:sp>
        <p:nvSpPr>
          <p:cNvPr id="1741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1B34ED26-C1CF-4F1B-B2B9-21762B803D9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733800" y="587375"/>
          <a:ext cx="3733800" cy="5862634"/>
        </p:xfrm>
        <a:graphic>
          <a:graphicData uri="http://schemas.openxmlformats.org/drawingml/2006/table">
            <a:tbl>
              <a:tblPr/>
              <a:tblGrid>
                <a:gridCol w="746760"/>
                <a:gridCol w="746760"/>
                <a:gridCol w="746760"/>
                <a:gridCol w="746760"/>
                <a:gridCol w="746760"/>
              </a:tblGrid>
              <a:tr h="188271">
                <a:tc gridSpan="5">
                  <a:txBody>
                    <a:bodyPr/>
                    <a:lstStyle/>
                    <a:p>
                      <a:r>
                        <a:rPr lang="en-GB" sz="900" dirty="0"/>
                        <a:t>summary of assignments by </a:t>
                      </a:r>
                      <a:r>
                        <a:rPr lang="en-GB" sz="900" dirty="0" err="1"/>
                        <a:t>adhoc</a:t>
                      </a:r>
                      <a:r>
                        <a:rPr lang="en-GB" sz="900" dirty="0"/>
                        <a:t> and comment group</a:t>
                      </a:r>
                    </a:p>
                  </a:txBody>
                  <a:tcPr marL="43927" marR="43927" marT="21963" marB="21963" anchor="ctr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24447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Assignee</a:t>
                      </a:r>
                      <a:endParaRPr lang="en-GB" sz="900"/>
                    </a:p>
                  </a:txBody>
                  <a:tcPr marL="43927" marR="43927" marT="21963" marB="2196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  <a:endParaRPr lang="en-GB" sz="900"/>
                    </a:p>
                  </a:txBody>
                  <a:tcPr marL="43927" marR="43927" marT="21963" marB="219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Comment Group</a:t>
                      </a:r>
                      <a:endParaRPr lang="en-GB" sz="900"/>
                    </a:p>
                  </a:txBody>
                  <a:tcPr marL="43927" marR="43927" marT="21963" marB="219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CountOfCID</a:t>
                      </a:r>
                      <a:endParaRPr lang="en-GB" sz="900"/>
                    </a:p>
                  </a:txBody>
                  <a:tcPr marL="43927" marR="43927" marT="21963" marB="219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CIDs</a:t>
                      </a:r>
                      <a:endParaRPr lang="en-GB" sz="900"/>
                    </a:p>
                  </a:txBody>
                  <a:tcPr marL="43927" marR="43927" marT="21963" marB="219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24447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Adrian Stephens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Editorials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6713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447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Adrian Stephens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General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5159, 6707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447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Adrian Stephens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MAC operation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5149, 5154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447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Assaf KASHER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DMG operation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5996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447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Brian Hart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Action Frames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5188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43369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Brian Hart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Location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5049, 5177, 5179, 5182, 5223, 5339, 6049, 6244, 6283, 6316, 6330, 6354, 6356, 6417, 6419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447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Carlos Aldana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Editorials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5183, 6778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447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Carlos Aldana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Frame formats 8.4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5174, 5184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447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Carlos Cordeiro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GEN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DMG operation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5983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447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Carlos Cordeiro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Action Frames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5036, 5037, 5040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447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Carlos Cordeiro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DCF &amp; HCF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5109, 5987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447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Carlos Cordeiro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DMG operation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5010, 5164, 6271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447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Dan Harkins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Editorials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6680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10213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Dan Harkins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Security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36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5062, 5068, 5728, 6106, 6183, 6184, 6190, 6275, 6276, 6277, 6278, 6280, 6285, 6293, 6345, 6349, 6358, 6359, 6367, 6393, 6394, 6398, 6412, 6421, 6455, 6459, 6507, 6509, 6510, 6511, 6512, 6513, 6521, 6576, 6625, 6824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447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Edward Au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Editorials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5773, 6728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447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Edward Au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Style - Extensibility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5310, 5311, 5318, 5319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4969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Edward Au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Style - WNM-Notification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5249, 5693, 5694, 5695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447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Ganesh Venkatesan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GCR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6072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447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Jouni Malinen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Security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6024, 6239, 6240, 6564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60445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GB" sz="500">
                          <a:effectLst/>
                          <a:latin typeface="Calibri" panose="020F0502020204030204" pitchFamily="34" charset="0"/>
                        </a:rPr>
                      </a:b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#Error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6020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Action Frames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5032, 5033, 5034, 5035, 5039, 5060, 5398, 6340, 6341, 6342, 6407, 6503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447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A-MPDU operation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5130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447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DCF &amp; HCF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5095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46544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DFS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5584, 5585, 5586, 5587, 5571, 5573, 5596, 5617, 5620, 5621, 5622, 5623, 5625, 5628, 5631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4969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Editorials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5234, 5362, 5542, 5566, 6658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447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Frame formats 8.4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6301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447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HCF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5137, 5141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447"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MAC operation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5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90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 dirty="0">
                          <a:effectLst/>
                          <a:latin typeface="Calibri" panose="020F0502020204030204" pitchFamily="34" charset="0"/>
                        </a:rPr>
                        <a:t>6429</a:t>
                      </a:r>
                      <a:endParaRPr lang="en-GB" sz="900" dirty="0"/>
                    </a:p>
                  </a:txBody>
                  <a:tcPr marL="43927" marR="43927" marT="21963" marB="21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2209800" cy="2057400"/>
          </a:xfrm>
        </p:spPr>
        <p:txBody>
          <a:bodyPr/>
          <a:lstStyle/>
          <a:p>
            <a:r>
              <a:rPr lang="en-GB" altLang="en-US" smtClean="0"/>
              <a:t>Assigned Comments</a:t>
            </a:r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A979E04-64DA-431E-AA9C-6CFD7FA49848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657600" y="685800"/>
          <a:ext cx="4886325" cy="5486398"/>
        </p:xfrm>
        <a:graphic>
          <a:graphicData uri="http://schemas.openxmlformats.org/drawingml/2006/table">
            <a:tbl>
              <a:tblPr/>
              <a:tblGrid>
                <a:gridCol w="977265"/>
                <a:gridCol w="977265"/>
                <a:gridCol w="977265"/>
                <a:gridCol w="977265"/>
                <a:gridCol w="977265"/>
              </a:tblGrid>
              <a:tr h="255613">
                <a:tc gridSpan="5">
                  <a:txBody>
                    <a:bodyPr/>
                    <a:lstStyle/>
                    <a:p>
                      <a:r>
                        <a:rPr lang="en-GB" sz="1300" dirty="0"/>
                        <a:t>summary of assignments by </a:t>
                      </a:r>
                      <a:r>
                        <a:rPr lang="en-GB" sz="1300" dirty="0" err="1"/>
                        <a:t>adhoc</a:t>
                      </a:r>
                      <a:r>
                        <a:rPr lang="en-GB" sz="1300" dirty="0"/>
                        <a:t> and comment group</a:t>
                      </a:r>
                    </a:p>
                  </a:txBody>
                  <a:tcPr marL="57486" marR="57486" marT="28745" marB="28745" anchor="ctr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62881"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  <a:latin typeface="Calibri" panose="020F0502020204030204" pitchFamily="34" charset="0"/>
                        </a:rPr>
                        <a:t>Assignee</a:t>
                      </a:r>
                      <a:endParaRPr lang="en-GB" sz="1300"/>
                    </a:p>
                  </a:txBody>
                  <a:tcPr marL="57486" marR="57486" marT="28745" marB="28745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  <a:endParaRPr lang="en-GB" sz="1300"/>
                    </a:p>
                  </a:txBody>
                  <a:tcPr marL="57486" marR="57486" marT="28745" marB="287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  <a:latin typeface="Calibri" panose="020F0502020204030204" pitchFamily="34" charset="0"/>
                        </a:rPr>
                        <a:t>Comment Group</a:t>
                      </a:r>
                      <a:endParaRPr lang="en-GB" sz="1300"/>
                    </a:p>
                  </a:txBody>
                  <a:tcPr marL="57486" marR="57486" marT="28745" marB="287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  <a:latin typeface="Calibri" panose="020F0502020204030204" pitchFamily="34" charset="0"/>
                        </a:rPr>
                        <a:t>CountOfCID</a:t>
                      </a:r>
                      <a:endParaRPr lang="en-GB" sz="1300"/>
                    </a:p>
                  </a:txBody>
                  <a:tcPr marL="57486" marR="57486" marT="28745" marB="287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  <a:latin typeface="Calibri" panose="020F0502020204030204" pitchFamily="34" charset="0"/>
                        </a:rPr>
                        <a:t>CIDs</a:t>
                      </a:r>
                      <a:endParaRPr lang="en-GB" sz="1300"/>
                    </a:p>
                  </a:txBody>
                  <a:tcPr marL="57486" marR="57486" marT="28745" marB="287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64172"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  <a:endParaRPr lang="en-GB" sz="1600" dirty="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Editorials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6376, 6404, 6733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08015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GEN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GB" sz="700">
                          <a:effectLst/>
                          <a:latin typeface="Calibri" panose="020F0502020204030204" pitchFamily="34" charset="0"/>
                        </a:rPr>
                      </a:b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#Error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4172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GEN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Terminology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6305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08015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GB" sz="700">
                          <a:effectLst/>
                          <a:latin typeface="Calibri" panose="020F0502020204030204" pitchFamily="34" charset="0"/>
                        </a:rPr>
                      </a:b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#Error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4172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Action Frames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6335, 6337, 6338, 6339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0854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DCF &amp; HCF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6426, 6442, 6452, 6482, 6490, 6496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4172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Editorials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6583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4172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HCF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6814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4172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Matthew Fischer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Layer management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5959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4172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Matthew Fischer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MAC operation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5960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90898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Matthew Fischer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VHT MAC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5133, 5866, 5868, 5873, 5874, 5885, 5886, 5892, 5894, 5900, 5901, 6221, 6242, 6250, 6251, 6388, 6471, 6492, 6655, 6704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4172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Menzo Wentink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Action Frames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6181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4172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Menzo Wentink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Frame formats 8.4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5967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4172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Menzo Wentink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HCF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5966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4172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Menzo Wentink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MAC management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6186, 6199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0854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Michael MONTEMURRO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General description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6058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4172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Payam Torab Jahroni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DCF &amp; HCF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5991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4172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Payam Torab Jahroni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DMG operation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5990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4172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Peter Eccelsine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GEN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Annex E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5973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4172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Peter Ecclesine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Editorials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5589, 5314, 5556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4172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Peter Ecclesine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TPC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5535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4172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Qi Wang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Editorials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6558, 6687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4172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sigurd Schelstraete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Frame formats 8.4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5879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4172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Stephen McCann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MAC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  <a:latin typeface="Calibri" panose="020F0502020204030204" pitchFamily="34" charset="0"/>
                        </a:rPr>
                        <a:t>Interworking</a:t>
                      </a:r>
                      <a:endParaRPr lang="en-GB" sz="160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 dirty="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  <a:latin typeface="Calibri" panose="020F0502020204030204" pitchFamily="34" charset="0"/>
                        </a:rPr>
                        <a:t>6094</a:t>
                      </a:r>
                      <a:endParaRPr lang="en-GB" sz="1600" dirty="0"/>
                    </a:p>
                  </a:txBody>
                  <a:tcPr marL="57486" marR="57486" marT="28745" marB="287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Editorial Discuss/Review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0CB123A3-9D51-476E-BB41-0CBF2902210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GB" sz="2000" i="1" dirty="0" smtClean="0"/>
              <a:t>Discuss = “input from </a:t>
            </a:r>
            <a:r>
              <a:rPr lang="en-GB" sz="2000" i="1" dirty="0" err="1" smtClean="0"/>
              <a:t>TGmc</a:t>
            </a:r>
            <a:r>
              <a:rPr lang="en-GB" sz="2000" i="1" dirty="0" smtClean="0"/>
              <a:t> needed before a resolution can be written”</a:t>
            </a:r>
          </a:p>
          <a:p>
            <a:pPr marL="0" indent="0">
              <a:buFontTx/>
              <a:buNone/>
              <a:defRPr/>
            </a:pPr>
            <a:r>
              <a:rPr lang="en-GB" sz="2000" i="1" dirty="0" smtClean="0"/>
              <a:t>Review = “resolution written,  but </a:t>
            </a:r>
            <a:r>
              <a:rPr lang="en-GB" sz="2000" i="1" dirty="0" err="1" smtClean="0"/>
              <a:t>TGmc</a:t>
            </a:r>
            <a:r>
              <a:rPr lang="en-GB" sz="2000" i="1" dirty="0" smtClean="0"/>
              <a:t> needs to pay special attention to it”</a:t>
            </a:r>
            <a:endParaRPr lang="en-GB" sz="2000" i="1" dirty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Discuss:  </a:t>
            </a:r>
            <a:r>
              <a:rPr lang="en-GB" dirty="0"/>
              <a:t> 5536,  6843,  6844,  6848,  6850,  6853,  6854,  6855,  6856,  6857,  6858,  6859,  6862,  6863,  6867,  6868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Review:  </a:t>
            </a:r>
            <a:r>
              <a:rPr lang="en-GB" dirty="0"/>
              <a:t> 5235,  5308,  5357,  5994,  6193,  6197,  6248,  6348,  </a:t>
            </a:r>
            <a:r>
              <a:rPr lang="en-GB" dirty="0" smtClean="0"/>
              <a:t>6696 + all the “Style” comment groups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Acknowledgement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The following people have kindly aided the technical editor in one way or another during the development of REVmc:</a:t>
            </a:r>
          </a:p>
          <a:p>
            <a:pPr lvl="1"/>
            <a:r>
              <a:rPr lang="en-GB" altLang="en-US" smtClean="0"/>
              <a:t>Dorothy Stanley, Jon Rosdahl,  Mark Hamilton,  Mark Rison, Peter Ecclesine, Mike Montemurro, Liwen Chu, Eldad Perahia, Brian Hart, Sai Shankar, James {Yee|Wang|P.K. Gilb}, Assaf Kasher, Carlos Cordeiro, Edward Au, Kaberi Banerjee, Rich Kennedy, Yongho Seok, Carlos Aldana, Gabor Bajko</a:t>
            </a:r>
          </a:p>
          <a:p>
            <a:endParaRPr lang="en-GB" altLang="en-US" smtClean="0"/>
          </a:p>
          <a:p>
            <a:r>
              <a:rPr lang="en-GB" altLang="en-US" smtClean="0"/>
              <a:t>And thank you to Edward Au and Emily Qi, who are sub-editors.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A0D677B-2A48-4800-A121-0EBDD41480E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96913" y="623888"/>
            <a:ext cx="7772400" cy="457200"/>
          </a:xfrm>
        </p:spPr>
        <p:txBody>
          <a:bodyPr/>
          <a:lstStyle/>
          <a:p>
            <a:r>
              <a:rPr lang="en-GB" altLang="en-US" smtClean="0"/>
              <a:t>Status of Draft</a:t>
            </a:r>
          </a:p>
        </p:txBody>
      </p:sp>
      <p:sp>
        <p:nvSpPr>
          <p:cNvPr id="921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F06E88B-D908-4B16-B7F9-0BBF139B5E9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571500" y="1600200"/>
          <a:ext cx="7972425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Binary Worksheet" r:id="rId4" imgW="6991311" imgH="1676400" progId="Excel.SheetBinaryMacroEnabled.12">
                  <p:embed/>
                </p:oleObj>
              </mc:Choice>
              <mc:Fallback>
                <p:oleObj name="Binary Worksheet" r:id="rId4" imgW="6991311" imgH="1676400" progId="Excel.SheetBinaryMacroEnabled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1600200"/>
                        <a:ext cx="7972425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smtClean="0"/>
              <a:t>Reference Documents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1320800"/>
            <a:ext cx="7772400" cy="5154613"/>
          </a:xfrm>
        </p:spPr>
        <p:txBody>
          <a:bodyPr/>
          <a:lstStyle/>
          <a:p>
            <a:r>
              <a:rPr lang="en-GB" altLang="en-US" sz="2000" smtClean="0"/>
              <a:t>Draft:  P802.11REVmc D4.0 (members’ area)</a:t>
            </a:r>
          </a:p>
          <a:p>
            <a:r>
              <a:rPr lang="en-GB" altLang="en-US" sz="2000" smtClean="0"/>
              <a:t>WG Ballot composite comments</a:t>
            </a:r>
          </a:p>
          <a:p>
            <a:pPr lvl="1"/>
            <a:r>
              <a:rPr lang="en-GB" altLang="en-US" sz="1800" smtClean="0"/>
              <a:t>11-15/0532</a:t>
            </a:r>
          </a:p>
          <a:p>
            <a:pPr lvl="2"/>
            <a:r>
              <a:rPr lang="en-GB" altLang="en-US" sz="1600" smtClean="0"/>
              <a:t>LB193 comments start at CID 1000</a:t>
            </a:r>
          </a:p>
          <a:p>
            <a:pPr lvl="2"/>
            <a:r>
              <a:rPr lang="en-GB" altLang="en-US" sz="1600" smtClean="0"/>
              <a:t>LB199 comments start at CID 2000</a:t>
            </a:r>
          </a:p>
          <a:p>
            <a:pPr lvl="2"/>
            <a:r>
              <a:rPr lang="en-GB" altLang="en-US" sz="1600" smtClean="0"/>
              <a:t>LB202 comments start at CID 3000</a:t>
            </a:r>
          </a:p>
          <a:p>
            <a:pPr lvl="2"/>
            <a:r>
              <a:rPr lang="en-GB" altLang="en-US" sz="1600" smtClean="0"/>
              <a:t>LB206 comments start at CID 4000</a:t>
            </a:r>
          </a:p>
          <a:p>
            <a:pPr lvl="2"/>
            <a:r>
              <a:rPr lang="en-GB" altLang="en-US" sz="1600" smtClean="0"/>
              <a:t>SB0 is shown as “LB1000”, comments start at CID 5001</a:t>
            </a:r>
          </a:p>
          <a:p>
            <a:pPr lvl="2"/>
            <a:r>
              <a:rPr lang="en-GB" altLang="en-US" sz="1600" smtClean="0"/>
              <a:t>Includes pre-ballot comments</a:t>
            </a:r>
          </a:p>
          <a:p>
            <a:r>
              <a:rPr lang="en-GB" altLang="en-US" sz="2000" smtClean="0"/>
              <a:t>MAC comment resolutions</a:t>
            </a:r>
          </a:p>
          <a:p>
            <a:pPr lvl="1"/>
            <a:r>
              <a:rPr lang="en-GB" altLang="en-US" sz="1800" smtClean="0"/>
              <a:t>11-15/0565</a:t>
            </a:r>
          </a:p>
          <a:p>
            <a:r>
              <a:rPr lang="en-GB" altLang="en-US" sz="2000" smtClean="0"/>
              <a:t>GEN comment resolutions</a:t>
            </a:r>
          </a:p>
          <a:p>
            <a:pPr lvl="1"/>
            <a:r>
              <a:rPr lang="en-GB" altLang="en-US" sz="1800" smtClean="0"/>
              <a:t>11-15/0665</a:t>
            </a:r>
          </a:p>
          <a:p>
            <a:r>
              <a:rPr lang="en-GB" altLang="en-US" sz="1800" smtClean="0"/>
              <a:t>MAC/GEN sheets usually used for motioning tech resolutions.  </a:t>
            </a:r>
          </a:p>
          <a:p>
            <a:r>
              <a:rPr lang="en-GB" altLang="en-US" sz="1800" smtClean="0"/>
              <a:t>Composite SS may lag contents of these sheets during a session,  but is the eventual resting place of approved resolutions.</a:t>
            </a:r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0D262AC-291D-4EBC-8B65-B03B5463DC08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09588" y="990600"/>
            <a:ext cx="2919412" cy="914400"/>
          </a:xfrm>
        </p:spPr>
        <p:txBody>
          <a:bodyPr/>
          <a:lstStyle/>
          <a:p>
            <a:r>
              <a:rPr lang="en-GB" altLang="en-US" smtClean="0"/>
              <a:t>Comments by commenter</a:t>
            </a:r>
          </a:p>
        </p:txBody>
      </p:sp>
      <p:sp>
        <p:nvSpPr>
          <p:cNvPr id="1126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126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74DACA0-5A0E-4BFF-BE9B-12A32CB48D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429000" y="611188"/>
          <a:ext cx="4800599" cy="5848343"/>
        </p:xfrm>
        <a:graphic>
          <a:graphicData uri="http://schemas.openxmlformats.org/drawingml/2006/table">
            <a:tbl>
              <a:tblPr/>
              <a:tblGrid>
                <a:gridCol w="1513350"/>
                <a:gridCol w="442583"/>
                <a:gridCol w="228430"/>
                <a:gridCol w="299813"/>
                <a:gridCol w="546092"/>
                <a:gridCol w="299813"/>
                <a:gridCol w="228430"/>
                <a:gridCol w="299813"/>
                <a:gridCol w="528245"/>
                <a:gridCol w="414030"/>
              </a:tblGrid>
              <a:tr h="324853"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Total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 Total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RISON, Mark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Hunter, David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Stephens, Adrian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Schelstraete, Sigurd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Hamilton, Mark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Fischer, Michael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Hiertz, Guido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Stanley, Dorothy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Thomas, Angela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Eastlake 3rd, Donald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Bahr, Michael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Aldana, Carlos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TorabJahromi, Payam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Trainin, Solomon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Yang, Yunsong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Fischer, Matthew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Cordeiro, Carlos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Seok, Yongho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Gwynne, Gloria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Ecclesine, Peter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Bajko, Gabor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Adachi, Tomoko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Malinen, Jouni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Qi, Emily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Wentink, Menzo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Yee, James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McCann, Stephen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Smith, Graham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Sakoda, Kazuyuki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Kasher, Assaf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Hach, Rainer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Eitan, Alecsander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Grow, Robert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Partition by ad-hoc</a:t>
            </a:r>
          </a:p>
        </p:txBody>
      </p:sp>
      <p:sp>
        <p:nvSpPr>
          <p:cNvPr id="1229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E75C211-ADA0-432D-80F2-025BF8E52A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0531648"/>
              </p:ext>
            </p:extLst>
          </p:nvPr>
        </p:nvGraphicFramePr>
        <p:xfrm>
          <a:off x="638530" y="1600200"/>
          <a:ext cx="7943139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Worksheet" r:id="rId3" imgW="4514732" imgH="2295457" progId="Excel.Sheet.12">
                  <p:link/>
                </p:oleObj>
              </mc:Choice>
              <mc:Fallback>
                <p:oleObj name="Worksheet" r:id="rId3" imgW="4514732" imgH="2295457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8530" y="1600200"/>
                        <a:ext cx="7943139" cy="403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GB" altLang="en-US" smtClean="0"/>
              <a:t>Editorial Comment resolution</a:t>
            </a:r>
          </a:p>
        </p:txBody>
      </p:sp>
      <p:sp>
        <p:nvSpPr>
          <p:cNvPr id="1331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3DCFA61-295E-44D2-A602-C907DF02A2C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69749"/>
              </p:ext>
            </p:extLst>
          </p:nvPr>
        </p:nvGraphicFramePr>
        <p:xfrm>
          <a:off x="2300510" y="1295400"/>
          <a:ext cx="4542980" cy="480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Worksheet" r:id="rId3" imgW="5772201" imgH="6105457" progId="Excel.Sheet.12">
                  <p:link/>
                </p:oleObj>
              </mc:Choice>
              <mc:Fallback>
                <p:oleObj name="Worksheet" r:id="rId3" imgW="5772201" imgH="6105457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00510" y="1295400"/>
                        <a:ext cx="4542980" cy="4805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Editorial Resolutions by Resn Status</a:t>
            </a:r>
          </a:p>
        </p:txBody>
      </p:sp>
      <p:sp>
        <p:nvSpPr>
          <p:cNvPr id="1433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3BD79CE-E386-42C0-A14B-F9855AB1B90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607726"/>
              </p:ext>
            </p:extLst>
          </p:nvPr>
        </p:nvGraphicFramePr>
        <p:xfrm>
          <a:off x="2205037" y="1524000"/>
          <a:ext cx="4733925" cy="477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Worksheet" r:id="rId3" imgW="4733810" imgH="4771957" progId="Excel.Sheet.12">
                  <p:link/>
                </p:oleObj>
              </mc:Choice>
              <mc:Fallback>
                <p:oleObj name="Worksheet" r:id="rId3" imgW="4733810" imgH="4771957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05037" y="1524000"/>
                        <a:ext cx="4733925" cy="4772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And speculative editing has started</a:t>
            </a:r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61EB160-F838-49C6-A021-C82A13F2390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491091"/>
              </p:ext>
            </p:extLst>
          </p:nvPr>
        </p:nvGraphicFramePr>
        <p:xfrm>
          <a:off x="2205037" y="1600200"/>
          <a:ext cx="4733925" cy="401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Worksheet" r:id="rId3" imgW="4733810" imgH="4009957" progId="Excel.Sheet.12">
                  <p:link/>
                </p:oleObj>
              </mc:Choice>
              <mc:Fallback>
                <p:oleObj name="Worksheet" r:id="rId3" imgW="4733810" imgH="4009957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05037" y="1600200"/>
                        <a:ext cx="4733925" cy="4010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77412</TotalTime>
  <Words>1365</Words>
  <Application>Microsoft Office PowerPoint</Application>
  <PresentationFormat>On-screen Show (4:3)</PresentationFormat>
  <Paragraphs>707</Paragraphs>
  <Slides>13</Slides>
  <Notes>1</Notes>
  <HiddenSlides>0</HiddenSlides>
  <MMClips>0</MMClips>
  <ScaleCrop>false</ScaleCrop>
  <HeadingPairs>
    <vt:vector size="10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Links</vt:lpstr>
      </vt:variant>
      <vt:variant>
        <vt:i4>5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Arial</vt:lpstr>
      <vt:lpstr>Calibri</vt:lpstr>
      <vt:lpstr>Times New Roman</vt:lpstr>
      <vt:lpstr>Default Design</vt:lpstr>
      <vt:lpstr>Custom Design</vt:lpstr>
      <vt:lpstr>C:\Users\apstephe\Documents\sandbox\REVmc\Sponsor Ballot\REVmc sponsor ballot comments reports.xlsx!Comments lifecycle by ad-hoc!R4C1:R9C12</vt:lpstr>
      <vt:lpstr>C:\Users\apstephe\Documents\sandbox\REVmc\Sponsor Ballot\REVmc sponsor ballot comments reports.xlsx!Comments lifecycle detail ed!R4C1:R29C11</vt:lpstr>
      <vt:lpstr>C:\Users\apstephe\Documents\sandbox\REVmc\Sponsor Ballot\REVmc sponsor ballot comments reports.xlsx!Editorial Resolutions!R5C1:R28C6</vt:lpstr>
      <vt:lpstr>C:\Users\apstephe\Documents\sandbox\REVmc\Sponsor Ballot\REVmc sponsor ballot comments reports.xlsx!Editing Progress!R6C1:R26C4</vt:lpstr>
      <vt:lpstr>C:\Users\apstephe\Documents\sandbox\REVmc\Sponsor Ballot\REVmc sponsor ballot comments reports.xlsx!Assignees by ad-hoc!R6C1:R27C5</vt:lpstr>
      <vt:lpstr>Document</vt:lpstr>
      <vt:lpstr>Binary Worksheet</vt:lpstr>
      <vt:lpstr>802.11REVmc Editor’s Report – July 2015</vt:lpstr>
      <vt:lpstr>Acknowledgement</vt:lpstr>
      <vt:lpstr>Status of Draft</vt:lpstr>
      <vt:lpstr>Reference Documents</vt:lpstr>
      <vt:lpstr>Comments by commenter</vt:lpstr>
      <vt:lpstr>Partition by ad-hoc</vt:lpstr>
      <vt:lpstr>Editorial Comment resolution</vt:lpstr>
      <vt:lpstr>Editorial Resolutions by Resn Status</vt:lpstr>
      <vt:lpstr>And speculative editing has started</vt:lpstr>
      <vt:lpstr>Summary of Assignees</vt:lpstr>
      <vt:lpstr>Assigned Comments</vt:lpstr>
      <vt:lpstr>Assigned Comments</vt:lpstr>
      <vt:lpstr>Editorial Discuss/Review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TGmc Editor's Report</dc:title>
  <dc:creator>Adrian Stephens</dc:creator>
  <cp:lastModifiedBy>Adrian Stephens 6</cp:lastModifiedBy>
  <cp:revision>1376</cp:revision>
  <cp:lastPrinted>1998-02-10T13:28:06Z</cp:lastPrinted>
  <dcterms:created xsi:type="dcterms:W3CDTF">1998-02-10T13:07:52Z</dcterms:created>
  <dcterms:modified xsi:type="dcterms:W3CDTF">2015-07-01T09:24:06Z</dcterms:modified>
</cp:coreProperties>
</file>