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7" r:id="rId1"/>
    <p:sldMasterId id="2147483719" r:id="rId2"/>
  </p:sldMasterIdLst>
  <p:notesMasterIdLst>
    <p:notesMasterId r:id="rId20"/>
  </p:notesMasterIdLst>
  <p:handoutMasterIdLst>
    <p:handoutMasterId r:id="rId21"/>
  </p:handoutMasterIdLst>
  <p:sldIdLst>
    <p:sldId id="1062" r:id="rId3"/>
    <p:sldId id="1061" r:id="rId4"/>
    <p:sldId id="1063" r:id="rId5"/>
    <p:sldId id="1028" r:id="rId6"/>
    <p:sldId id="1031" r:id="rId7"/>
    <p:sldId id="1032" r:id="rId8"/>
    <p:sldId id="1059" r:id="rId9"/>
    <p:sldId id="1060" r:id="rId10"/>
    <p:sldId id="1034" r:id="rId11"/>
    <p:sldId id="1035" r:id="rId12"/>
    <p:sldId id="1051" r:id="rId13"/>
    <p:sldId id="1052" r:id="rId14"/>
    <p:sldId id="1053" r:id="rId15"/>
    <p:sldId id="1054" r:id="rId16"/>
    <p:sldId id="1055" r:id="rId17"/>
    <p:sldId id="1056" r:id="rId18"/>
    <p:sldId id="1057" r:id="rId19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6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5836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004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171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338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00"/>
    <a:srgbClr val="990000"/>
    <a:srgbClr val="368466"/>
    <a:srgbClr val="777777"/>
    <a:srgbClr val="0073AC"/>
    <a:srgbClr val="E9EAED"/>
    <a:srgbClr val="FF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174" autoAdjust="0"/>
    <p:restoredTop sz="98280" autoAdjust="0"/>
  </p:normalViewPr>
  <p:slideViewPr>
    <p:cSldViewPr snapToGrid="0">
      <p:cViewPr>
        <p:scale>
          <a:sx n="80" d="100"/>
          <a:sy n="80" d="100"/>
        </p:scale>
        <p:origin x="-1470" y="-228"/>
      </p:cViewPr>
      <p:guideLst>
        <p:guide orient="horz" pos="3304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r">
              <a:defRPr sz="1200"/>
            </a:lvl1pPr>
          </a:lstStyle>
          <a:p>
            <a:fld id="{B8AF84FA-3C73-468A-8EA0-3B5450C08AA0}" type="datetimeFigureOut">
              <a:rPr lang="en-US" smtClean="0"/>
              <a:pPr/>
              <a:t>1/12/2013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r">
              <a:defRPr sz="1200"/>
            </a:lvl1pPr>
          </a:lstStyle>
          <a:p>
            <a:fld id="{A2786A7B-E13A-4DAB-A5AD-23A5909131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3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6" y="4416110"/>
            <a:ext cx="550482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3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313B904-95E7-4515-BCB5-5083EB877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6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36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4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38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2EF01D6-9BB8-4BE9-AA05-E27DFFF996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0C565D6-3973-422E-9FFD-B48BBE584C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1D738D-84A3-46DD-8EAF-77E17226D13F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703263"/>
            <a:ext cx="4630737" cy="3473450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1D738D-84A3-46DD-8EAF-77E17226D13F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703263"/>
            <a:ext cx="4630737" cy="3473450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703263"/>
            <a:ext cx="4630737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22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8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76675" y="6475413"/>
            <a:ext cx="666849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1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2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1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5475" y="6475413"/>
            <a:ext cx="2298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9461" y="6475413"/>
            <a:ext cx="6812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400" dirty="0" smtClean="0"/>
              <a:t>Slide</a:t>
            </a:r>
            <a:r>
              <a:rPr lang="en-US" dirty="0" smtClean="0"/>
              <a:t> </a:t>
            </a:r>
            <a:fld id="{79642FA4-93AF-4596-8846-F9DC874D2F37}" type="slidenum">
              <a:rPr lang="en-US" sz="1400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7301" y="332601"/>
            <a:ext cx="34881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802.11-13/0084r0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9265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6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802.11-12/1333r0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Macro-Enabled_Document2.docm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__311111111111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591804"/>
              </p:ext>
            </p:extLst>
          </p:nvPr>
        </p:nvGraphicFramePr>
        <p:xfrm>
          <a:off x="1270000" y="1982788"/>
          <a:ext cx="6757988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Macro-Enabled Template" r:id="rId5" imgW="9033567" imgH="5847361" progId="Word.DocumentMacroEnabled.12">
                  <p:embed/>
                </p:oleObj>
              </mc:Choice>
              <mc:Fallback>
                <p:oleObj name="Macro-Enabled Template" r:id="rId5" imgW="9033567" imgH="5847361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2788"/>
                        <a:ext cx="6757988" cy="437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Sameer Vermani, Qualcomm</a:t>
            </a:r>
            <a:endParaRPr lang="en-US" sz="1400" dirty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85ED5A70-6E9A-430C-B2B3-63281D90C897}" type="slidenum">
              <a:rPr lang="en-US" sz="1400" smtClean="0"/>
              <a:pPr/>
              <a:t>1</a:t>
            </a:fld>
            <a:endParaRPr lang="en-US" sz="1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Spectral Masks for 11ah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44731" y="15289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2097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11ah Spectral Mask for 2 MHz channel</a:t>
            </a:r>
            <a:br>
              <a:rPr lang="en-US" dirty="0" smtClean="0"/>
            </a:br>
            <a:r>
              <a:rPr lang="en-US" dirty="0" smtClean="0"/>
              <a:t>(900 MHz band, EU market)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666" name="Rectangle 1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679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762" name="Rectangle 1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845" name="Rectangle 2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928" name="Rectangle 30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5715000"/>
            <a:ext cx="6629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100" dirty="0" smtClean="0"/>
              <a:t> On </a:t>
            </a:r>
            <a:r>
              <a:rPr lang="en-US" sz="1100" dirty="0" err="1" smtClean="0"/>
              <a:t>subband</a:t>
            </a:r>
            <a:r>
              <a:rPr lang="en-US" sz="1100" dirty="0" smtClean="0"/>
              <a:t> 865-870MHz, allowable PSD is -0.8 </a:t>
            </a:r>
            <a:r>
              <a:rPr lang="en-US" sz="1100" dirty="0" err="1" smtClean="0"/>
              <a:t>dBm</a:t>
            </a:r>
            <a:r>
              <a:rPr lang="en-US" sz="1100" dirty="0" smtClean="0"/>
              <a:t>/100kHz, required PA </a:t>
            </a:r>
            <a:r>
              <a:rPr lang="en-US" sz="1100" dirty="0" err="1" smtClean="0"/>
              <a:t>backoff</a:t>
            </a:r>
            <a:r>
              <a:rPr lang="en-US" sz="1100" dirty="0" smtClean="0"/>
              <a:t> is 5 – 6 dB;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On </a:t>
            </a:r>
            <a:r>
              <a:rPr lang="en-US" sz="1100" dirty="0" err="1" smtClean="0"/>
              <a:t>subband</a:t>
            </a:r>
            <a:r>
              <a:rPr lang="en-US" sz="1100" dirty="0" smtClean="0"/>
              <a:t> 863-870MHz, allowable PSD is -4.5 </a:t>
            </a:r>
            <a:r>
              <a:rPr lang="en-US" sz="1100" dirty="0" err="1" smtClean="0"/>
              <a:t>dBm</a:t>
            </a:r>
            <a:r>
              <a:rPr lang="en-US" sz="1100" dirty="0" smtClean="0"/>
              <a:t>/100kHz, required PA </a:t>
            </a:r>
            <a:r>
              <a:rPr lang="en-US" sz="1100" dirty="0" err="1" smtClean="0"/>
              <a:t>backoff</a:t>
            </a:r>
            <a:r>
              <a:rPr lang="en-US" sz="1100" dirty="0" smtClean="0"/>
              <a:t> is 4dB; 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For baseline 11ac scaled mask, 3 dB </a:t>
            </a:r>
            <a:r>
              <a:rPr lang="en-US" sz="1100" dirty="0" err="1" smtClean="0"/>
              <a:t>backoff</a:t>
            </a:r>
            <a:r>
              <a:rPr lang="en-US" sz="1100" dirty="0" smtClean="0"/>
              <a:t> is needed.</a:t>
            </a:r>
            <a:endParaRPr lang="en-US" sz="11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676400"/>
            <a:ext cx="518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9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419600"/>
          </a:xfrm>
        </p:spPr>
        <p:txBody>
          <a:bodyPr/>
          <a:lstStyle/>
          <a:p>
            <a:pPr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2800" dirty="0" smtClean="0"/>
              <a:t>Appendix 2: Compliance </a:t>
            </a:r>
            <a:r>
              <a:rPr lang="en-US" sz="2800" dirty="0" err="1" smtClean="0"/>
              <a:t>Testings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  <a:endParaRPr lang="en-US" smtClean="0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3EDCA76-3DB0-422D-A3D7-568DD24BEEE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90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sz="2800" dirty="0" err="1" smtClean="0"/>
              <a:t>Backoff</a:t>
            </a:r>
            <a:r>
              <a:rPr lang="en-US" sz="2800" dirty="0" smtClean="0"/>
              <a:t> Requirement for the Spectral Mask without relaxation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sz="1800" dirty="0" smtClean="0"/>
              <a:t>11ah 2MHz (with 64FFT) PSD waveforms</a:t>
            </a:r>
          </a:p>
          <a:p>
            <a:pPr lvl="1"/>
            <a:r>
              <a:rPr lang="en-US" sz="1400" dirty="0" smtClean="0"/>
              <a:t>52 data tones, 4 pilot tones, 1 DC, 4+3 guard tones</a:t>
            </a:r>
          </a:p>
          <a:p>
            <a:endParaRPr lang="en-US" sz="1800" dirty="0" smtClean="0"/>
          </a:p>
          <a:p>
            <a:r>
              <a:rPr lang="en-US" sz="1800" dirty="0" smtClean="0"/>
              <a:t>Simulation results on 1MHz (with 32FFT) </a:t>
            </a:r>
          </a:p>
          <a:p>
            <a:pPr lvl="1"/>
            <a:r>
              <a:rPr lang="en-US" sz="1400" dirty="0" smtClean="0"/>
              <a:t>24 data tones, 2 pilot tones, 1DC, 3+2 guard tones</a:t>
            </a:r>
          </a:p>
          <a:p>
            <a:pPr lvl="1"/>
            <a:endParaRPr lang="en-US" sz="1400" dirty="0" smtClean="0"/>
          </a:p>
          <a:p>
            <a:r>
              <a:rPr lang="en-US" sz="1800" dirty="0" smtClean="0"/>
              <a:t>Basic simulation setup</a:t>
            </a:r>
          </a:p>
          <a:p>
            <a:pPr lvl="1"/>
            <a:r>
              <a:rPr lang="en-US" sz="1400" dirty="0" smtClean="0"/>
              <a:t>8x oversampled IFFT</a:t>
            </a:r>
          </a:p>
          <a:p>
            <a:pPr lvl="1"/>
            <a:r>
              <a:rPr lang="en-US" sz="1400" dirty="0" smtClean="0"/>
              <a:t>64QAM 5/6 </a:t>
            </a:r>
          </a:p>
          <a:p>
            <a:pPr lvl="1"/>
            <a:r>
              <a:rPr lang="en-US" sz="1400" dirty="0" smtClean="0"/>
              <a:t>Rapp model of PA with P=3</a:t>
            </a:r>
          </a:p>
          <a:p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9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010400" cy="914400"/>
          </a:xfrm>
        </p:spPr>
        <p:txBody>
          <a:bodyPr/>
          <a:lstStyle/>
          <a:p>
            <a:r>
              <a:rPr lang="en-US" sz="2400" dirty="0" smtClean="0"/>
              <a:t>PA input </a:t>
            </a:r>
            <a:r>
              <a:rPr lang="en-US" sz="2400" dirty="0" err="1" smtClean="0"/>
              <a:t>backoff</a:t>
            </a:r>
            <a:r>
              <a:rPr lang="en-US" sz="2400" dirty="0" smtClean="0"/>
              <a:t> = 3 dB is required for 64 FFT </a:t>
            </a:r>
            <a:br>
              <a:rPr lang="en-US" sz="2400" dirty="0" smtClean="0"/>
            </a:br>
            <a:r>
              <a:rPr lang="en-US" sz="2400" dirty="0" smtClean="0"/>
              <a:t>(2MHz with 4/3 Guards)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F14342-02A8-451C-BF92-4942D7BE032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466850"/>
            <a:ext cx="64770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67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010400" cy="914400"/>
          </a:xfrm>
        </p:spPr>
        <p:txBody>
          <a:bodyPr/>
          <a:lstStyle/>
          <a:p>
            <a:r>
              <a:rPr lang="en-US" sz="2400" dirty="0" smtClean="0"/>
              <a:t>PA input </a:t>
            </a:r>
            <a:r>
              <a:rPr lang="en-US" sz="2400" dirty="0" err="1" smtClean="0"/>
              <a:t>backoff</a:t>
            </a:r>
            <a:r>
              <a:rPr lang="en-US" sz="2400" dirty="0" smtClean="0"/>
              <a:t> = 3+ dB is required for 32 FFT </a:t>
            </a:r>
            <a:br>
              <a:rPr lang="en-US" sz="2400" dirty="0" smtClean="0"/>
            </a:br>
            <a:r>
              <a:rPr lang="en-US" sz="2400" dirty="0" smtClean="0"/>
              <a:t>(1MHz with 3/2 Guards)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F14342-02A8-451C-BF92-4942D7BE032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5240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80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010400" cy="914400"/>
          </a:xfrm>
        </p:spPr>
        <p:txBody>
          <a:bodyPr/>
          <a:lstStyle/>
          <a:p>
            <a:r>
              <a:rPr lang="en-US" sz="2400" dirty="0" smtClean="0"/>
              <a:t>PA input </a:t>
            </a:r>
            <a:r>
              <a:rPr lang="en-US" sz="2400" dirty="0" err="1" smtClean="0"/>
              <a:t>backoff</a:t>
            </a:r>
            <a:r>
              <a:rPr lang="en-US" sz="2400" dirty="0" smtClean="0"/>
              <a:t> = 3- dB is required for 1MHz TX to Meet 2MHz Mask (1MHz with 3/2 Guards)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F14342-02A8-451C-BF92-4942D7BE032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524000"/>
            <a:ext cx="6324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83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010400" cy="914400"/>
          </a:xfrm>
        </p:spPr>
        <p:txBody>
          <a:bodyPr/>
          <a:lstStyle/>
          <a:p>
            <a:r>
              <a:rPr lang="en-US" sz="2400" dirty="0" smtClean="0"/>
              <a:t>PA input </a:t>
            </a:r>
            <a:r>
              <a:rPr lang="en-US" sz="2400" dirty="0" err="1" smtClean="0"/>
              <a:t>backoff</a:t>
            </a:r>
            <a:r>
              <a:rPr lang="en-US" sz="2400" dirty="0" smtClean="0"/>
              <a:t> = 2+ dB is required for 1MHz TX to Meet 2MHz Mask (1MHz with 3/2 Guards)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F14342-02A8-451C-BF92-4942D7BE032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400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22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meet the proposed 1 MHz spectral mask without relaxation, a little more than 3 dB back-off is needed </a:t>
            </a:r>
          </a:p>
          <a:p>
            <a:pPr lvl="1"/>
            <a:r>
              <a:rPr lang="en-US" dirty="0" smtClean="0"/>
              <a:t>The waveform with 3 dB back-off is only slightly above the mask at the band edge, and with 4 dB back-off, it is well below the mask</a:t>
            </a:r>
          </a:p>
          <a:p>
            <a:pPr lvl="2"/>
            <a:r>
              <a:rPr lang="en-US" dirty="0" smtClean="0"/>
              <a:t>Sims with greater granularity of back-off can show the exact number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To meet the proposed 2MHz spectral mask, 3 dB back-off is enough for 1 MHz transmission with 3/2 guard tones</a:t>
            </a:r>
          </a:p>
          <a:p>
            <a:pPr lvl="1"/>
            <a:r>
              <a:rPr lang="en-US" dirty="0" smtClean="0"/>
              <a:t>Result should be similar for 1MHz mask with the proposed relaxation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14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1127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Sameer Vermani, Qualcomm</a:t>
            </a:r>
            <a:endParaRPr lang="en-US" sz="1400" dirty="0"/>
          </a:p>
        </p:txBody>
      </p:sp>
      <p:sp>
        <p:nvSpPr>
          <p:cNvPr id="1127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A7701605-0518-44D4-AA13-A8E84E2689B9}" type="slidenum">
              <a:rPr lang="en-US" sz="1400" smtClean="0"/>
              <a:pPr/>
              <a:t>2</a:t>
            </a:fld>
            <a:endParaRPr lang="en-US" sz="1400" dirty="0" smtClean="0"/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42225"/>
              </p:ext>
            </p:extLst>
          </p:nvPr>
        </p:nvGraphicFramePr>
        <p:xfrm>
          <a:off x="1226499" y="1688111"/>
          <a:ext cx="6880225" cy="418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Macro-Enabled Template" r:id="rId5" imgW="9237641" imgH="5457854" progId="Word.DocumentMacroEnabled.12">
                  <p:embed/>
                </p:oleObj>
              </mc:Choice>
              <mc:Fallback>
                <p:oleObj name="Macro-Enabled Template" r:id="rId5" imgW="9237641" imgH="5457854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499" y="1688111"/>
                        <a:ext cx="6880225" cy="418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44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67139" y="6475413"/>
            <a:ext cx="2076786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Sameer Vermani, Qualcomm</a:t>
            </a:r>
            <a:endParaRPr lang="en-US" sz="1400" dirty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B962AD13-3228-4F10-BF01-6C1569184B28}" type="slidenum">
              <a:rPr lang="en-US" sz="1400" smtClean="0"/>
              <a:pPr/>
              <a:t>3</a:t>
            </a:fld>
            <a:endParaRPr lang="en-US" sz="1400" dirty="0" smtClean="0"/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1265238" y="808038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521573" imgH="6713531" progId="">
                  <p:embed/>
                </p:oleObj>
              </mc:Choice>
              <mc:Fallback>
                <p:oleObj name="Document" r:id="rId4" imgW="8521573" imgH="671353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808038"/>
                        <a:ext cx="6464300" cy="508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19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In this submission, we propose spectral masks for 11ah</a:t>
            </a:r>
          </a:p>
          <a:p>
            <a:pPr lvl="1"/>
            <a:r>
              <a:rPr lang="en-US" sz="1600" dirty="0" smtClean="0"/>
              <a:t>Approach: Define </a:t>
            </a:r>
            <a:r>
              <a:rPr lang="en-US" sz="1600" dirty="0"/>
              <a:t>a comfortable “IEEE </a:t>
            </a:r>
            <a:r>
              <a:rPr lang="en-US" sz="1600" dirty="0" smtClean="0"/>
              <a:t>mask”, as the regulatory </a:t>
            </a:r>
            <a:r>
              <a:rPr lang="en-US" sz="1600" dirty="0"/>
              <a:t>rules are hard to keep track of</a:t>
            </a:r>
            <a:endParaRPr lang="en-US" sz="1600" dirty="0" smtClean="0"/>
          </a:p>
          <a:p>
            <a:pPr lvl="1"/>
            <a:r>
              <a:rPr lang="en-US" sz="1600" dirty="0" smtClean="0"/>
              <a:t>All masks are obtained by scaling 802.11ac mask</a:t>
            </a:r>
          </a:p>
          <a:p>
            <a:pPr lvl="1"/>
            <a:r>
              <a:rPr lang="en-US" sz="1600" dirty="0"/>
              <a:t>A</a:t>
            </a:r>
            <a:r>
              <a:rPr lang="en-US" sz="1600" dirty="0" smtClean="0"/>
              <a:t>dditionally, allow some relaxation on 1MHz mask</a:t>
            </a:r>
          </a:p>
          <a:p>
            <a:pPr lvl="2"/>
            <a:r>
              <a:rPr lang="en-US" sz="1400" dirty="0" smtClean="0"/>
              <a:t>Relax  the 1 MHz mask by moving out the end-point of 0dBr to -20dBr roll-off</a:t>
            </a:r>
          </a:p>
          <a:p>
            <a:pPr lvl="2"/>
            <a:r>
              <a:rPr lang="en-US" sz="1400" dirty="0" smtClean="0"/>
              <a:t>Place the end point of the roll-off at the same distance from band-edge as the 2MHz mask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19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sz="2800" dirty="0" smtClean="0"/>
              <a:t>11ah 1/2/4/8/16MHz Spectral Mask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674863"/>
                  </p:ext>
                </p:extLst>
              </p:nvPr>
            </p:nvGraphicFramePr>
            <p:xfrm>
              <a:off x="201083" y="1722120"/>
              <a:ext cx="4599517" cy="201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/>
                    <a:gridCol w="717438"/>
                    <a:gridCol w="907800"/>
                    <a:gridCol w="907800"/>
                    <a:gridCol w="847279"/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BW(MHz)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-20dBr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-28dBr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-40dBr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0.45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>
                              <a:solidFill>
                                <a:srgbClr val="C00000"/>
                              </a:solidFill>
                            </a:rPr>
                            <a:t>0.6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1.5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0.9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1.1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1.9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2.1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4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6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3.9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4.1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8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12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7.9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8.1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16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24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638113617"/>
                  </p:ext>
                </p:extLst>
              </p:nvPr>
            </p:nvGraphicFramePr>
            <p:xfrm>
              <a:off x="201083" y="1722120"/>
              <a:ext cx="4599517" cy="2164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/>
                    <a:gridCol w="717438"/>
                    <a:gridCol w="907800"/>
                    <a:gridCol w="907800"/>
                    <a:gridCol w="847279"/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BW(MHz)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-20dBr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-28dBr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-40dBr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70339" t="-105455" r="-370339" b="-4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4094" t="-105455" r="-193289" b="-4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14094" t="-105455" r="-93289" b="-4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43885" t="-105455" b="-421818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70339" t="-205455" r="-370339" b="-3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4094" t="-205455" r="-193289" b="-3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14094" t="-205455" r="-93289" b="-3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43885" t="-205455" b="-321818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70339" t="-305455" r="-370339" b="-2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4094" t="-305455" r="-193289" b="-2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14094" t="-305455" r="-93289" b="-2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43885" t="-305455" b="-221818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70339" t="-405455" r="-370339" b="-1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4094" t="-405455" r="-193289" b="-1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14094" t="-405455" r="-93289" b="-1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43885" t="-405455" b="-121818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70339" t="-505455" r="-370339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4094" t="-505455" r="-193289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14094" t="-505455" r="-93289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43885" t="-505455" b="-2181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228600" y="4433262"/>
            <a:ext cx="8763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/>
              <a:t>The bottleneck of meeting  a 1 MHz mask (scaled 11ac mask without relaxation) is at the band edge (See Appendix)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/>
              <a:t>Move out 0.55MHz (scaled 11ac mask) to 0.6 MHz in the first slope  to relax  the 1 MHz </a:t>
            </a:r>
            <a:r>
              <a:rPr lang="en-US" sz="1100" dirty="0" smtClean="0"/>
              <a:t>mask’s band edge requirement</a:t>
            </a:r>
            <a:endParaRPr lang="en-US" sz="11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/>
              <a:t>As </a:t>
            </a:r>
            <a:r>
              <a:rPr lang="en-US" sz="1100" dirty="0"/>
              <a:t>in 11ac, low TX power devices may not be required to meet -40 </a:t>
            </a:r>
            <a:r>
              <a:rPr lang="en-US" sz="1100" dirty="0" err="1"/>
              <a:t>dBr</a:t>
            </a:r>
            <a:r>
              <a:rPr lang="en-US" sz="1100" dirty="0"/>
              <a:t>, </a:t>
            </a:r>
            <a:r>
              <a:rPr lang="en-US" sz="1100" dirty="0" smtClean="0"/>
              <a:t> </a:t>
            </a:r>
            <a:r>
              <a:rPr lang="en-US" sz="1100" dirty="0"/>
              <a:t>and generic values may be allowed. Assuming -40 </a:t>
            </a:r>
            <a:r>
              <a:rPr lang="en-US" sz="1100" dirty="0" err="1"/>
              <a:t>dBr</a:t>
            </a:r>
            <a:r>
              <a:rPr lang="en-US" sz="1100" dirty="0"/>
              <a:t> level for a 0 </a:t>
            </a:r>
            <a:r>
              <a:rPr lang="en-US" sz="1100" dirty="0" err="1"/>
              <a:t>dBm</a:t>
            </a:r>
            <a:r>
              <a:rPr lang="en-US" sz="1100" dirty="0"/>
              <a:t> transmission</a:t>
            </a:r>
          </a:p>
          <a:p>
            <a:pPr marL="628650" lvl="1" indent="-171450">
              <a:buFont typeface="Times New Roman" pitchFamily="18" charset="0"/>
              <a:buChar char="–"/>
            </a:pPr>
            <a:r>
              <a:rPr lang="en-US" sz="1000" dirty="0"/>
              <a:t>For 1 MHz channel, the transmit spectrum should have the maximum of -40 </a:t>
            </a:r>
            <a:r>
              <a:rPr lang="en-US" sz="1000" dirty="0" err="1"/>
              <a:t>dBr</a:t>
            </a:r>
            <a:r>
              <a:rPr lang="en-US" sz="1000" dirty="0"/>
              <a:t> and -40 </a:t>
            </a:r>
            <a:r>
              <a:rPr lang="en-US" sz="1000" dirty="0" err="1"/>
              <a:t>dBm</a:t>
            </a:r>
            <a:r>
              <a:rPr lang="en-US" sz="1000" dirty="0"/>
              <a:t>/MHz at 1.5 MHz frequency offset and above</a:t>
            </a:r>
          </a:p>
          <a:p>
            <a:pPr marL="628650" lvl="1" indent="-171450">
              <a:buFont typeface="Times New Roman" pitchFamily="18" charset="0"/>
              <a:buChar char="–"/>
            </a:pPr>
            <a:r>
              <a:rPr lang="en-US" sz="1000" dirty="0"/>
              <a:t>For 2 MHz channel, the transmit spectrum should have the maximum of -40 </a:t>
            </a:r>
            <a:r>
              <a:rPr lang="en-US" sz="1000" dirty="0" err="1"/>
              <a:t>dBr</a:t>
            </a:r>
            <a:r>
              <a:rPr lang="en-US" sz="1000" dirty="0"/>
              <a:t> and -43 </a:t>
            </a:r>
            <a:r>
              <a:rPr lang="en-US" sz="1000" dirty="0" err="1"/>
              <a:t>dBm</a:t>
            </a:r>
            <a:r>
              <a:rPr lang="en-US" sz="1000" dirty="0"/>
              <a:t>/MHz at 3 MHz frequency offset and above</a:t>
            </a:r>
          </a:p>
          <a:p>
            <a:pPr marL="628650" lvl="1" indent="-171450">
              <a:buFont typeface="Times New Roman" pitchFamily="18" charset="0"/>
              <a:buChar char="–"/>
            </a:pPr>
            <a:r>
              <a:rPr lang="en-US" sz="1000" dirty="0"/>
              <a:t>For 4 MHz channel, the transmit spectrum should have the maximum of -40 </a:t>
            </a:r>
            <a:r>
              <a:rPr lang="en-US" sz="1000" dirty="0" err="1"/>
              <a:t>dBr</a:t>
            </a:r>
            <a:r>
              <a:rPr lang="en-US" sz="1000" dirty="0"/>
              <a:t> and -46 </a:t>
            </a:r>
            <a:r>
              <a:rPr lang="en-US" sz="1000" dirty="0" err="1"/>
              <a:t>dBm</a:t>
            </a:r>
            <a:r>
              <a:rPr lang="en-US" sz="1000" dirty="0"/>
              <a:t>/MHz at 6 MHz frequency offset and above</a:t>
            </a:r>
          </a:p>
          <a:p>
            <a:pPr marL="628650" lvl="1" indent="-171450">
              <a:buFont typeface="Times New Roman" pitchFamily="18" charset="0"/>
              <a:buChar char="–"/>
            </a:pPr>
            <a:r>
              <a:rPr lang="en-US" sz="1000" dirty="0"/>
              <a:t>For 8 MHz channel, the transmit spectrum should have the maximum of -40 </a:t>
            </a:r>
            <a:r>
              <a:rPr lang="en-US" sz="1000" dirty="0" err="1"/>
              <a:t>dBr</a:t>
            </a:r>
            <a:r>
              <a:rPr lang="en-US" sz="1000" dirty="0"/>
              <a:t> and -49 </a:t>
            </a:r>
            <a:r>
              <a:rPr lang="en-US" sz="1000" dirty="0" err="1"/>
              <a:t>dBm</a:t>
            </a:r>
            <a:r>
              <a:rPr lang="en-US" sz="1000" dirty="0"/>
              <a:t>/MHz at 12 MHz frequency offset and above</a:t>
            </a:r>
          </a:p>
          <a:p>
            <a:pPr marL="628650" lvl="1" indent="-171450">
              <a:buFont typeface="Times New Roman" pitchFamily="18" charset="0"/>
              <a:buChar char="–"/>
            </a:pPr>
            <a:r>
              <a:rPr lang="en-US" sz="1000" dirty="0"/>
              <a:t>For 16 MHz channel, the transmit spectrum should have the maximum of -40 </a:t>
            </a:r>
            <a:r>
              <a:rPr lang="en-US" sz="1000" dirty="0" err="1"/>
              <a:t>dBr</a:t>
            </a:r>
            <a:r>
              <a:rPr lang="en-US" sz="1000" dirty="0"/>
              <a:t> and -49 </a:t>
            </a:r>
            <a:r>
              <a:rPr lang="en-US" sz="1000" dirty="0" err="1"/>
              <a:t>dBm</a:t>
            </a:r>
            <a:r>
              <a:rPr lang="en-US" sz="1000" dirty="0"/>
              <a:t>/MHz at 24 MHz frequency offset and </a:t>
            </a:r>
            <a:r>
              <a:rPr lang="en-US" sz="1000" dirty="0" smtClean="0"/>
              <a:t>above</a:t>
            </a:r>
            <a:endParaRPr lang="en-US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858" y="1295400"/>
            <a:ext cx="4079426" cy="305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755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sz="2800" dirty="0" smtClean="0"/>
              <a:t>11ah </a:t>
            </a:r>
            <a:r>
              <a:rPr lang="en-US" sz="2800" dirty="0"/>
              <a:t>1/2/4/8/16MHz Spectral </a:t>
            </a:r>
            <a:r>
              <a:rPr lang="en-US" sz="2800" dirty="0" smtClean="0"/>
              <a:t>Mask (2)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666" name="Rectangle 1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679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762" name="Rectangle 1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845" name="Rectangle 2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3" name="Group 167"/>
          <p:cNvGrpSpPr>
            <a:grpSpLocks noChangeAspect="1"/>
          </p:cNvGrpSpPr>
          <p:nvPr/>
        </p:nvGrpSpPr>
        <p:grpSpPr bwMode="auto">
          <a:xfrm>
            <a:off x="-76200" y="3657600"/>
            <a:ext cx="4397320" cy="2644774"/>
            <a:chOff x="0" y="0"/>
            <a:chExt cx="9356" cy="4285"/>
          </a:xfrm>
        </p:grpSpPr>
        <p:sp>
          <p:nvSpPr>
            <p:cNvPr id="26844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43" name="Line 219"/>
            <p:cNvSpPr>
              <a:spLocks noChangeShapeType="1"/>
            </p:cNvSpPr>
            <p:nvPr/>
          </p:nv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42" name="Rectangle 218"/>
            <p:cNvSpPr>
              <a:spLocks noChangeArrowheads="1"/>
            </p:cNvSpPr>
            <p:nvPr/>
          </p:nvSpPr>
          <p:spPr bwMode="auto">
            <a:xfrm>
              <a:off x="4800" y="166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PSD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41" name="Line 217"/>
            <p:cNvSpPr>
              <a:spLocks noChangeShapeType="1"/>
            </p:cNvSpPr>
            <p:nvPr/>
          </p:nv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40" name="Freeform 216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9" name="Line 215"/>
            <p:cNvSpPr>
              <a:spLocks noChangeShapeType="1"/>
            </p:cNvSpPr>
            <p:nvPr/>
          </p:nv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8" name="Freeform 214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7" name="Freeform 213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6" name="Line 212"/>
            <p:cNvSpPr>
              <a:spLocks noChangeShapeType="1"/>
            </p:cNvSpPr>
            <p:nvPr/>
          </p:nv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5" name="Line 211"/>
            <p:cNvSpPr>
              <a:spLocks noChangeShapeType="1"/>
            </p:cNvSpPr>
            <p:nvPr/>
          </p:nv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4" name="Line 210"/>
            <p:cNvSpPr>
              <a:spLocks noChangeShapeType="1"/>
            </p:cNvSpPr>
            <p:nvPr/>
          </p:nv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3" name="Line 209"/>
            <p:cNvSpPr>
              <a:spLocks noChangeShapeType="1"/>
            </p:cNvSpPr>
            <p:nvPr/>
          </p:nv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2" name="Line 208"/>
            <p:cNvSpPr>
              <a:spLocks noChangeShapeType="1"/>
            </p:cNvSpPr>
            <p:nvPr/>
          </p:nv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1" name="Freeform 207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30" name="Freeform 206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29" name="Freeform 205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28" name="Freeform 204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27" name="Freeform 203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826" name="Rectangle 202"/>
            <p:cNvSpPr>
              <a:spLocks noChangeArrowheads="1"/>
            </p:cNvSpPr>
            <p:nvPr/>
          </p:nvSpPr>
          <p:spPr bwMode="auto">
            <a:xfrm>
              <a:off x="4705" y="523"/>
              <a:ext cx="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25" name="Rectangle 201"/>
            <p:cNvSpPr>
              <a:spLocks noChangeArrowheads="1"/>
            </p:cNvSpPr>
            <p:nvPr/>
          </p:nvSpPr>
          <p:spPr bwMode="auto">
            <a:xfrm>
              <a:off x="4848" y="523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24" name="Rectangle 200"/>
            <p:cNvSpPr>
              <a:spLocks noChangeArrowheads="1"/>
            </p:cNvSpPr>
            <p:nvPr/>
          </p:nvSpPr>
          <p:spPr bwMode="auto">
            <a:xfrm>
              <a:off x="4705" y="1665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23" name="Rectangle 199"/>
            <p:cNvSpPr>
              <a:spLocks noChangeArrowheads="1"/>
            </p:cNvSpPr>
            <p:nvPr/>
          </p:nvSpPr>
          <p:spPr bwMode="auto">
            <a:xfrm>
              <a:off x="4764" y="1665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20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22" name="Rectangle 198"/>
            <p:cNvSpPr>
              <a:spLocks noChangeArrowheads="1"/>
            </p:cNvSpPr>
            <p:nvPr/>
          </p:nvSpPr>
          <p:spPr bwMode="auto">
            <a:xfrm>
              <a:off x="4978" y="1665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21" name="Rectangle 197"/>
            <p:cNvSpPr>
              <a:spLocks noChangeArrowheads="1"/>
            </p:cNvSpPr>
            <p:nvPr/>
          </p:nvSpPr>
          <p:spPr bwMode="auto">
            <a:xfrm>
              <a:off x="4705" y="2094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20" name="Rectangle 196"/>
            <p:cNvSpPr>
              <a:spLocks noChangeArrowheads="1"/>
            </p:cNvSpPr>
            <p:nvPr/>
          </p:nvSpPr>
          <p:spPr bwMode="auto">
            <a:xfrm>
              <a:off x="4764" y="2094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28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9" name="Rectangle 195"/>
            <p:cNvSpPr>
              <a:spLocks noChangeArrowheads="1"/>
            </p:cNvSpPr>
            <p:nvPr/>
          </p:nvSpPr>
          <p:spPr bwMode="auto">
            <a:xfrm>
              <a:off x="4978" y="2094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8" name="Rectangle 194"/>
            <p:cNvSpPr>
              <a:spLocks noChangeArrowheads="1"/>
            </p:cNvSpPr>
            <p:nvPr/>
          </p:nvSpPr>
          <p:spPr bwMode="auto">
            <a:xfrm>
              <a:off x="4705" y="3378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7" name="Rectangle 193"/>
            <p:cNvSpPr>
              <a:spLocks noChangeArrowheads="1"/>
            </p:cNvSpPr>
            <p:nvPr/>
          </p:nvSpPr>
          <p:spPr bwMode="auto">
            <a:xfrm>
              <a:off x="4764" y="3378"/>
              <a:ext cx="30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40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6" name="Rectangle 192"/>
            <p:cNvSpPr>
              <a:spLocks noChangeArrowheads="1"/>
            </p:cNvSpPr>
            <p:nvPr/>
          </p:nvSpPr>
          <p:spPr bwMode="auto">
            <a:xfrm>
              <a:off x="4978" y="3378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5" name="Rectangle 191"/>
            <p:cNvSpPr>
              <a:spLocks noChangeArrowheads="1"/>
            </p:cNvSpPr>
            <p:nvPr/>
          </p:nvSpPr>
          <p:spPr bwMode="auto">
            <a:xfrm>
              <a:off x="5549" y="4021"/>
              <a:ext cx="30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3.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9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4" name="Rectangle 190"/>
            <p:cNvSpPr>
              <a:spLocks noChangeArrowheads="1"/>
            </p:cNvSpPr>
            <p:nvPr/>
          </p:nvSpPr>
          <p:spPr bwMode="auto">
            <a:xfrm>
              <a:off x="5941" y="4021"/>
              <a:ext cx="30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4.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3" name="Rectangle 189"/>
            <p:cNvSpPr>
              <a:spLocks noChangeArrowheads="1"/>
            </p:cNvSpPr>
            <p:nvPr/>
          </p:nvSpPr>
          <p:spPr bwMode="auto">
            <a:xfrm>
              <a:off x="6867" y="4021"/>
              <a:ext cx="123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8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2" name="Rectangle 188"/>
            <p:cNvSpPr>
              <a:spLocks noChangeArrowheads="1"/>
            </p:cNvSpPr>
            <p:nvPr/>
          </p:nvSpPr>
          <p:spPr bwMode="auto">
            <a:xfrm>
              <a:off x="8008" y="4021"/>
              <a:ext cx="24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12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1" name="Rectangle 187"/>
            <p:cNvSpPr>
              <a:spLocks noChangeArrowheads="1"/>
            </p:cNvSpPr>
            <p:nvPr/>
          </p:nvSpPr>
          <p:spPr bwMode="auto">
            <a:xfrm>
              <a:off x="367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10" name="Rectangle 186"/>
            <p:cNvSpPr>
              <a:spLocks noChangeArrowheads="1"/>
            </p:cNvSpPr>
            <p:nvPr/>
          </p:nvSpPr>
          <p:spPr bwMode="auto">
            <a:xfrm>
              <a:off x="3731" y="4021"/>
              <a:ext cx="30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3.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9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9" name="Rectangle 185"/>
            <p:cNvSpPr>
              <a:spLocks noChangeArrowheads="1"/>
            </p:cNvSpPr>
            <p:nvPr/>
          </p:nvSpPr>
          <p:spPr bwMode="auto">
            <a:xfrm>
              <a:off x="3208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8" name="Rectangle 184"/>
            <p:cNvSpPr>
              <a:spLocks noChangeArrowheads="1"/>
            </p:cNvSpPr>
            <p:nvPr/>
          </p:nvSpPr>
          <p:spPr bwMode="auto">
            <a:xfrm>
              <a:off x="3267" y="4021"/>
              <a:ext cx="30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4.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7" name="Rectangle 183"/>
            <p:cNvSpPr>
              <a:spLocks noChangeArrowheads="1"/>
            </p:cNvSpPr>
            <p:nvPr/>
          </p:nvSpPr>
          <p:spPr bwMode="auto">
            <a:xfrm>
              <a:off x="228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6" name="Rectangle 182"/>
            <p:cNvSpPr>
              <a:spLocks noChangeArrowheads="1"/>
            </p:cNvSpPr>
            <p:nvPr/>
          </p:nvSpPr>
          <p:spPr bwMode="auto">
            <a:xfrm>
              <a:off x="2341" y="4021"/>
              <a:ext cx="123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8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5" name="Rectangle 181"/>
            <p:cNvSpPr>
              <a:spLocks noChangeArrowheads="1"/>
            </p:cNvSpPr>
            <p:nvPr/>
          </p:nvSpPr>
          <p:spPr bwMode="auto">
            <a:xfrm>
              <a:off x="114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4" name="Rectangle 180"/>
            <p:cNvSpPr>
              <a:spLocks noChangeArrowheads="1"/>
            </p:cNvSpPr>
            <p:nvPr/>
          </p:nvSpPr>
          <p:spPr bwMode="auto">
            <a:xfrm>
              <a:off x="1200" y="4021"/>
              <a:ext cx="24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12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3" name="Rectangle 179"/>
            <p:cNvSpPr>
              <a:spLocks noChangeArrowheads="1"/>
            </p:cNvSpPr>
            <p:nvPr/>
          </p:nvSpPr>
          <p:spPr bwMode="auto">
            <a:xfrm>
              <a:off x="8269" y="3593"/>
              <a:ext cx="3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Freq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2" name="Rectangle 178"/>
            <p:cNvSpPr>
              <a:spLocks noChangeArrowheads="1"/>
            </p:cNvSpPr>
            <p:nvPr/>
          </p:nvSpPr>
          <p:spPr bwMode="auto">
            <a:xfrm>
              <a:off x="8721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[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1" name="Rectangle 177"/>
            <p:cNvSpPr>
              <a:spLocks noChangeArrowheads="1"/>
            </p:cNvSpPr>
            <p:nvPr/>
          </p:nvSpPr>
          <p:spPr bwMode="auto">
            <a:xfrm>
              <a:off x="8768" y="3593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MHz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00" name="Rectangle 176"/>
            <p:cNvSpPr>
              <a:spLocks noChangeArrowheads="1"/>
            </p:cNvSpPr>
            <p:nvPr/>
          </p:nvSpPr>
          <p:spPr bwMode="auto">
            <a:xfrm>
              <a:off x="9196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]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799" name="Line 175"/>
            <p:cNvSpPr>
              <a:spLocks noChangeShapeType="1"/>
            </p:cNvSpPr>
            <p:nvPr/>
          </p:nv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98" name="Line 174"/>
            <p:cNvSpPr>
              <a:spLocks noChangeShapeType="1"/>
            </p:cNvSpPr>
            <p:nvPr/>
          </p:nv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97" name="Line 173"/>
            <p:cNvSpPr>
              <a:spLocks noChangeShapeType="1"/>
            </p:cNvSpPr>
            <p:nvPr/>
          </p:nv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96" name="Freeform 172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95" name="Freeform 171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94" name="Freeform 170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93" name="Freeform 169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92" name="Freeform 168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928" name="Rectangle 30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250"/>
          <p:cNvGrpSpPr>
            <a:grpSpLocks noChangeAspect="1"/>
          </p:cNvGrpSpPr>
          <p:nvPr/>
        </p:nvGrpSpPr>
        <p:grpSpPr bwMode="auto">
          <a:xfrm>
            <a:off x="2362200" y="1234645"/>
            <a:ext cx="3584589" cy="2194355"/>
            <a:chOff x="0" y="0"/>
            <a:chExt cx="9356" cy="4285"/>
          </a:xfrm>
        </p:grpSpPr>
        <p:sp>
          <p:nvSpPr>
            <p:cNvPr id="26927" name="AutoShape 303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26" name="Line 302"/>
            <p:cNvSpPr>
              <a:spLocks noChangeShapeType="1"/>
            </p:cNvSpPr>
            <p:nvPr/>
          </p:nv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25" name="Rectangle 301"/>
            <p:cNvSpPr>
              <a:spLocks noChangeArrowheads="1"/>
            </p:cNvSpPr>
            <p:nvPr/>
          </p:nvSpPr>
          <p:spPr bwMode="auto">
            <a:xfrm>
              <a:off x="4800" y="166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PSD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24" name="Line 300"/>
            <p:cNvSpPr>
              <a:spLocks noChangeShapeType="1"/>
            </p:cNvSpPr>
            <p:nvPr/>
          </p:nv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23" name="Freeform 299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22" name="Line 298"/>
            <p:cNvSpPr>
              <a:spLocks noChangeShapeType="1"/>
            </p:cNvSpPr>
            <p:nvPr/>
          </p:nv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21" name="Freeform 297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20" name="Freeform 296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9" name="Line 295"/>
            <p:cNvSpPr>
              <a:spLocks noChangeShapeType="1"/>
            </p:cNvSpPr>
            <p:nvPr/>
          </p:nv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8" name="Line 294"/>
            <p:cNvSpPr>
              <a:spLocks noChangeShapeType="1"/>
            </p:cNvSpPr>
            <p:nvPr/>
          </p:nv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7" name="Line 293"/>
            <p:cNvSpPr>
              <a:spLocks noChangeShapeType="1"/>
            </p:cNvSpPr>
            <p:nvPr/>
          </p:nv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6" name="Line 292"/>
            <p:cNvSpPr>
              <a:spLocks noChangeShapeType="1"/>
            </p:cNvSpPr>
            <p:nvPr/>
          </p:nv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5" name="Line 291"/>
            <p:cNvSpPr>
              <a:spLocks noChangeShapeType="1"/>
            </p:cNvSpPr>
            <p:nvPr/>
          </p:nv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4" name="Freeform 290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3" name="Freeform 289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2" name="Freeform 288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1" name="Freeform 287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0" name="Freeform 286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09" name="Rectangle 285"/>
            <p:cNvSpPr>
              <a:spLocks noChangeArrowheads="1"/>
            </p:cNvSpPr>
            <p:nvPr/>
          </p:nvSpPr>
          <p:spPr bwMode="auto">
            <a:xfrm>
              <a:off x="4705" y="523"/>
              <a:ext cx="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8" name="Rectangle 284"/>
            <p:cNvSpPr>
              <a:spLocks noChangeArrowheads="1"/>
            </p:cNvSpPr>
            <p:nvPr/>
          </p:nvSpPr>
          <p:spPr bwMode="auto">
            <a:xfrm>
              <a:off x="4848" y="523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7" name="Rectangle 283"/>
            <p:cNvSpPr>
              <a:spLocks noChangeArrowheads="1"/>
            </p:cNvSpPr>
            <p:nvPr/>
          </p:nvSpPr>
          <p:spPr bwMode="auto">
            <a:xfrm>
              <a:off x="4705" y="1665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6" name="Rectangle 282"/>
            <p:cNvSpPr>
              <a:spLocks noChangeArrowheads="1"/>
            </p:cNvSpPr>
            <p:nvPr/>
          </p:nvSpPr>
          <p:spPr bwMode="auto">
            <a:xfrm>
              <a:off x="4764" y="1665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20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5" name="Rectangle 281"/>
            <p:cNvSpPr>
              <a:spLocks noChangeArrowheads="1"/>
            </p:cNvSpPr>
            <p:nvPr/>
          </p:nvSpPr>
          <p:spPr bwMode="auto">
            <a:xfrm>
              <a:off x="4978" y="1665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4" name="Rectangle 280"/>
            <p:cNvSpPr>
              <a:spLocks noChangeArrowheads="1"/>
            </p:cNvSpPr>
            <p:nvPr/>
          </p:nvSpPr>
          <p:spPr bwMode="auto">
            <a:xfrm>
              <a:off x="4705" y="2094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3" name="Rectangle 279"/>
            <p:cNvSpPr>
              <a:spLocks noChangeArrowheads="1"/>
            </p:cNvSpPr>
            <p:nvPr/>
          </p:nvSpPr>
          <p:spPr bwMode="auto">
            <a:xfrm>
              <a:off x="4764" y="2094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28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2" name="Rectangle 278"/>
            <p:cNvSpPr>
              <a:spLocks noChangeArrowheads="1"/>
            </p:cNvSpPr>
            <p:nvPr/>
          </p:nvSpPr>
          <p:spPr bwMode="auto">
            <a:xfrm>
              <a:off x="4978" y="2094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1" name="Rectangle 277"/>
            <p:cNvSpPr>
              <a:spLocks noChangeArrowheads="1"/>
            </p:cNvSpPr>
            <p:nvPr/>
          </p:nvSpPr>
          <p:spPr bwMode="auto">
            <a:xfrm>
              <a:off x="4705" y="3378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00" name="Rectangle 276"/>
            <p:cNvSpPr>
              <a:spLocks noChangeArrowheads="1"/>
            </p:cNvSpPr>
            <p:nvPr/>
          </p:nvSpPr>
          <p:spPr bwMode="auto">
            <a:xfrm>
              <a:off x="4764" y="3378"/>
              <a:ext cx="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40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9" name="Rectangle 275"/>
            <p:cNvSpPr>
              <a:spLocks noChangeArrowheads="1"/>
            </p:cNvSpPr>
            <p:nvPr/>
          </p:nvSpPr>
          <p:spPr bwMode="auto">
            <a:xfrm>
              <a:off x="4978" y="3378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8" name="Rectangle 274"/>
            <p:cNvSpPr>
              <a:spLocks noChangeArrowheads="1"/>
            </p:cNvSpPr>
            <p:nvPr/>
          </p:nvSpPr>
          <p:spPr bwMode="auto">
            <a:xfrm>
              <a:off x="5370" y="4021"/>
              <a:ext cx="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0.9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7" name="Rectangle 273"/>
            <p:cNvSpPr>
              <a:spLocks noChangeArrowheads="1"/>
            </p:cNvSpPr>
            <p:nvPr/>
          </p:nvSpPr>
          <p:spPr bwMode="auto">
            <a:xfrm>
              <a:off x="5894" y="4021"/>
              <a:ext cx="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1.1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6" name="Rectangle 272"/>
            <p:cNvSpPr>
              <a:spLocks noChangeArrowheads="1"/>
            </p:cNvSpPr>
            <p:nvPr/>
          </p:nvSpPr>
          <p:spPr bwMode="auto">
            <a:xfrm>
              <a:off x="6961" y="4021"/>
              <a:ext cx="73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5" name="Rectangle 271"/>
            <p:cNvSpPr>
              <a:spLocks noChangeArrowheads="1"/>
            </p:cNvSpPr>
            <p:nvPr/>
          </p:nvSpPr>
          <p:spPr bwMode="auto">
            <a:xfrm>
              <a:off x="8051" y="4021"/>
              <a:ext cx="73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3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4" name="Rectangle 270"/>
            <p:cNvSpPr>
              <a:spLocks noChangeArrowheads="1"/>
            </p:cNvSpPr>
            <p:nvPr/>
          </p:nvSpPr>
          <p:spPr bwMode="auto">
            <a:xfrm>
              <a:off x="3603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3" name="Rectangle 269"/>
            <p:cNvSpPr>
              <a:spLocks noChangeArrowheads="1"/>
            </p:cNvSpPr>
            <p:nvPr/>
          </p:nvSpPr>
          <p:spPr bwMode="auto">
            <a:xfrm>
              <a:off x="3663" y="4021"/>
              <a:ext cx="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0.9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2" name="Rectangle 268"/>
            <p:cNvSpPr>
              <a:spLocks noChangeArrowheads="1"/>
            </p:cNvSpPr>
            <p:nvPr/>
          </p:nvSpPr>
          <p:spPr bwMode="auto">
            <a:xfrm>
              <a:off x="3122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1" name="Rectangle 267"/>
            <p:cNvSpPr>
              <a:spLocks noChangeArrowheads="1"/>
            </p:cNvSpPr>
            <p:nvPr/>
          </p:nvSpPr>
          <p:spPr bwMode="auto">
            <a:xfrm>
              <a:off x="3197" y="4021"/>
              <a:ext cx="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1.1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90" name="Rectangle 266"/>
            <p:cNvSpPr>
              <a:spLocks noChangeArrowheads="1"/>
            </p:cNvSpPr>
            <p:nvPr/>
          </p:nvSpPr>
          <p:spPr bwMode="auto">
            <a:xfrm>
              <a:off x="228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89" name="Rectangle 265"/>
            <p:cNvSpPr>
              <a:spLocks noChangeArrowheads="1"/>
            </p:cNvSpPr>
            <p:nvPr/>
          </p:nvSpPr>
          <p:spPr bwMode="auto">
            <a:xfrm>
              <a:off x="2341" y="4021"/>
              <a:ext cx="73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88" name="Rectangle 264"/>
            <p:cNvSpPr>
              <a:spLocks noChangeArrowheads="1"/>
            </p:cNvSpPr>
            <p:nvPr/>
          </p:nvSpPr>
          <p:spPr bwMode="auto">
            <a:xfrm>
              <a:off x="1179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87" name="Rectangle 263"/>
            <p:cNvSpPr>
              <a:spLocks noChangeArrowheads="1"/>
            </p:cNvSpPr>
            <p:nvPr/>
          </p:nvSpPr>
          <p:spPr bwMode="auto">
            <a:xfrm>
              <a:off x="1200" y="4021"/>
              <a:ext cx="110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 3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86" name="Rectangle 262"/>
            <p:cNvSpPr>
              <a:spLocks noChangeArrowheads="1"/>
            </p:cNvSpPr>
            <p:nvPr/>
          </p:nvSpPr>
          <p:spPr bwMode="auto">
            <a:xfrm>
              <a:off x="8054" y="3593"/>
              <a:ext cx="3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Freq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85" name="Rectangle 261"/>
            <p:cNvSpPr>
              <a:spLocks noChangeArrowheads="1"/>
            </p:cNvSpPr>
            <p:nvPr/>
          </p:nvSpPr>
          <p:spPr bwMode="auto">
            <a:xfrm>
              <a:off x="8644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[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84" name="Rectangle 260"/>
            <p:cNvSpPr>
              <a:spLocks noChangeArrowheads="1"/>
            </p:cNvSpPr>
            <p:nvPr/>
          </p:nvSpPr>
          <p:spPr bwMode="auto">
            <a:xfrm>
              <a:off x="8768" y="3593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MHz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83" name="Rectangle 259"/>
            <p:cNvSpPr>
              <a:spLocks noChangeArrowheads="1"/>
            </p:cNvSpPr>
            <p:nvPr/>
          </p:nvSpPr>
          <p:spPr bwMode="auto">
            <a:xfrm>
              <a:off x="9233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]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82" name="Line 258"/>
            <p:cNvSpPr>
              <a:spLocks noChangeShapeType="1"/>
            </p:cNvSpPr>
            <p:nvPr/>
          </p:nv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81" name="Line 257"/>
            <p:cNvSpPr>
              <a:spLocks noChangeShapeType="1"/>
            </p:cNvSpPr>
            <p:nvPr/>
          </p:nv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80" name="Line 256"/>
            <p:cNvSpPr>
              <a:spLocks noChangeShapeType="1"/>
            </p:cNvSpPr>
            <p:nvPr/>
          </p:nv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79" name="Freeform 255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78" name="Freeform 254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77" name="Freeform 253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76" name="Freeform 252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75" name="Freeform 251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250"/>
          <p:cNvGrpSpPr>
            <a:grpSpLocks noChangeAspect="1"/>
          </p:cNvGrpSpPr>
          <p:nvPr/>
        </p:nvGrpSpPr>
        <p:grpSpPr bwMode="auto">
          <a:xfrm>
            <a:off x="-304800" y="1230027"/>
            <a:ext cx="2941748" cy="2198973"/>
            <a:chOff x="0" y="0"/>
            <a:chExt cx="9447" cy="4285"/>
          </a:xfrm>
        </p:grpSpPr>
        <p:sp>
          <p:nvSpPr>
            <p:cNvPr id="120" name="AutoShape 303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302"/>
            <p:cNvSpPr>
              <a:spLocks noChangeShapeType="1"/>
            </p:cNvSpPr>
            <p:nvPr/>
          </p:nv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301"/>
            <p:cNvSpPr>
              <a:spLocks noChangeArrowheads="1"/>
            </p:cNvSpPr>
            <p:nvPr/>
          </p:nvSpPr>
          <p:spPr bwMode="auto">
            <a:xfrm>
              <a:off x="4800" y="166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PSD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Line 300"/>
            <p:cNvSpPr>
              <a:spLocks noChangeShapeType="1"/>
            </p:cNvSpPr>
            <p:nvPr/>
          </p:nv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99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298"/>
            <p:cNvSpPr>
              <a:spLocks noChangeShapeType="1"/>
            </p:cNvSpPr>
            <p:nvPr/>
          </p:nv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97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96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295"/>
            <p:cNvSpPr>
              <a:spLocks noChangeShapeType="1"/>
            </p:cNvSpPr>
            <p:nvPr/>
          </p:nv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294"/>
            <p:cNvSpPr>
              <a:spLocks noChangeShapeType="1"/>
            </p:cNvSpPr>
            <p:nvPr/>
          </p:nv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293"/>
            <p:cNvSpPr>
              <a:spLocks noChangeShapeType="1"/>
            </p:cNvSpPr>
            <p:nvPr/>
          </p:nv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292"/>
            <p:cNvSpPr>
              <a:spLocks noChangeShapeType="1"/>
            </p:cNvSpPr>
            <p:nvPr/>
          </p:nv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291"/>
            <p:cNvSpPr>
              <a:spLocks noChangeShapeType="1"/>
            </p:cNvSpPr>
            <p:nvPr/>
          </p:nv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90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89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88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287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286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285"/>
            <p:cNvSpPr>
              <a:spLocks noChangeArrowheads="1"/>
            </p:cNvSpPr>
            <p:nvPr/>
          </p:nvSpPr>
          <p:spPr bwMode="auto">
            <a:xfrm>
              <a:off x="4705" y="523"/>
              <a:ext cx="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Rectangle 284"/>
            <p:cNvSpPr>
              <a:spLocks noChangeArrowheads="1"/>
            </p:cNvSpPr>
            <p:nvPr/>
          </p:nvSpPr>
          <p:spPr bwMode="auto">
            <a:xfrm>
              <a:off x="4848" y="523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283"/>
            <p:cNvSpPr>
              <a:spLocks noChangeArrowheads="1"/>
            </p:cNvSpPr>
            <p:nvPr/>
          </p:nvSpPr>
          <p:spPr bwMode="auto">
            <a:xfrm>
              <a:off x="4705" y="1665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Rectangle 282"/>
            <p:cNvSpPr>
              <a:spLocks noChangeArrowheads="1"/>
            </p:cNvSpPr>
            <p:nvPr/>
          </p:nvSpPr>
          <p:spPr bwMode="auto">
            <a:xfrm>
              <a:off x="4764" y="1665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20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281"/>
            <p:cNvSpPr>
              <a:spLocks noChangeArrowheads="1"/>
            </p:cNvSpPr>
            <p:nvPr/>
          </p:nvSpPr>
          <p:spPr bwMode="auto">
            <a:xfrm>
              <a:off x="5114" y="1665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Rectangle 280"/>
            <p:cNvSpPr>
              <a:spLocks noChangeArrowheads="1"/>
            </p:cNvSpPr>
            <p:nvPr/>
          </p:nvSpPr>
          <p:spPr bwMode="auto">
            <a:xfrm>
              <a:off x="4705" y="2094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Rectangle 279"/>
            <p:cNvSpPr>
              <a:spLocks noChangeArrowheads="1"/>
            </p:cNvSpPr>
            <p:nvPr/>
          </p:nvSpPr>
          <p:spPr bwMode="auto">
            <a:xfrm>
              <a:off x="4764" y="2094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28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Rectangle 278"/>
            <p:cNvSpPr>
              <a:spLocks noChangeArrowheads="1"/>
            </p:cNvSpPr>
            <p:nvPr/>
          </p:nvSpPr>
          <p:spPr bwMode="auto">
            <a:xfrm>
              <a:off x="5114" y="2094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Rectangle 277"/>
            <p:cNvSpPr>
              <a:spLocks noChangeArrowheads="1"/>
            </p:cNvSpPr>
            <p:nvPr/>
          </p:nvSpPr>
          <p:spPr bwMode="auto">
            <a:xfrm>
              <a:off x="4705" y="3378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Rectangle 276"/>
            <p:cNvSpPr>
              <a:spLocks noChangeArrowheads="1"/>
            </p:cNvSpPr>
            <p:nvPr/>
          </p:nvSpPr>
          <p:spPr bwMode="auto">
            <a:xfrm>
              <a:off x="4764" y="3378"/>
              <a:ext cx="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40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Rectangle 275"/>
            <p:cNvSpPr>
              <a:spLocks noChangeArrowheads="1"/>
            </p:cNvSpPr>
            <p:nvPr/>
          </p:nvSpPr>
          <p:spPr bwMode="auto">
            <a:xfrm>
              <a:off x="5114" y="3378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274"/>
            <p:cNvSpPr>
              <a:spLocks noChangeArrowheads="1"/>
            </p:cNvSpPr>
            <p:nvPr/>
          </p:nvSpPr>
          <p:spPr bwMode="auto">
            <a:xfrm>
              <a:off x="5139" y="4021"/>
              <a:ext cx="539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0.45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tangle 273"/>
            <p:cNvSpPr>
              <a:spLocks noChangeArrowheads="1"/>
            </p:cNvSpPr>
            <p:nvPr/>
          </p:nvSpPr>
          <p:spPr bwMode="auto">
            <a:xfrm>
              <a:off x="5894" y="4021"/>
              <a:ext cx="46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0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.6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Rectangle 272"/>
            <p:cNvSpPr>
              <a:spLocks noChangeArrowheads="1"/>
            </p:cNvSpPr>
            <p:nvPr/>
          </p:nvSpPr>
          <p:spPr bwMode="auto">
            <a:xfrm>
              <a:off x="6914" y="4021"/>
              <a:ext cx="154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271"/>
            <p:cNvSpPr>
              <a:spLocks noChangeArrowheads="1"/>
            </p:cNvSpPr>
            <p:nvPr/>
          </p:nvSpPr>
          <p:spPr bwMode="auto">
            <a:xfrm>
              <a:off x="7932" y="4021"/>
              <a:ext cx="385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1.5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ctangle 270"/>
            <p:cNvSpPr>
              <a:spLocks noChangeArrowheads="1"/>
            </p:cNvSpPr>
            <p:nvPr/>
          </p:nvSpPr>
          <p:spPr bwMode="auto">
            <a:xfrm>
              <a:off x="3603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ectangle 269"/>
            <p:cNvSpPr>
              <a:spLocks noChangeArrowheads="1"/>
            </p:cNvSpPr>
            <p:nvPr/>
          </p:nvSpPr>
          <p:spPr bwMode="auto">
            <a:xfrm>
              <a:off x="3663" y="4021"/>
              <a:ext cx="539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0.45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268"/>
            <p:cNvSpPr>
              <a:spLocks noChangeArrowheads="1"/>
            </p:cNvSpPr>
            <p:nvPr/>
          </p:nvSpPr>
          <p:spPr bwMode="auto">
            <a:xfrm>
              <a:off x="2845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267"/>
            <p:cNvSpPr>
              <a:spLocks noChangeArrowheads="1"/>
            </p:cNvSpPr>
            <p:nvPr/>
          </p:nvSpPr>
          <p:spPr bwMode="auto">
            <a:xfrm>
              <a:off x="2916" y="4021"/>
              <a:ext cx="46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0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.6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266"/>
            <p:cNvSpPr>
              <a:spLocks noChangeArrowheads="1"/>
            </p:cNvSpPr>
            <p:nvPr/>
          </p:nvSpPr>
          <p:spPr bwMode="auto">
            <a:xfrm>
              <a:off x="228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265"/>
            <p:cNvSpPr>
              <a:spLocks noChangeArrowheads="1"/>
            </p:cNvSpPr>
            <p:nvPr/>
          </p:nvSpPr>
          <p:spPr bwMode="auto">
            <a:xfrm>
              <a:off x="2341" y="4021"/>
              <a:ext cx="154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264"/>
            <p:cNvSpPr>
              <a:spLocks noChangeArrowheads="1"/>
            </p:cNvSpPr>
            <p:nvPr/>
          </p:nvSpPr>
          <p:spPr bwMode="auto">
            <a:xfrm>
              <a:off x="1014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263"/>
            <p:cNvSpPr>
              <a:spLocks noChangeArrowheads="1"/>
            </p:cNvSpPr>
            <p:nvPr/>
          </p:nvSpPr>
          <p:spPr bwMode="auto">
            <a:xfrm>
              <a:off x="1014" y="4021"/>
              <a:ext cx="462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 1.5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262"/>
            <p:cNvSpPr>
              <a:spLocks noChangeArrowheads="1"/>
            </p:cNvSpPr>
            <p:nvPr/>
          </p:nvSpPr>
          <p:spPr bwMode="auto">
            <a:xfrm>
              <a:off x="8030" y="3593"/>
              <a:ext cx="3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Freq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261"/>
            <p:cNvSpPr>
              <a:spLocks noChangeArrowheads="1"/>
            </p:cNvSpPr>
            <p:nvPr/>
          </p:nvSpPr>
          <p:spPr bwMode="auto">
            <a:xfrm>
              <a:off x="8721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[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ectangle 260"/>
            <p:cNvSpPr>
              <a:spLocks noChangeArrowheads="1"/>
            </p:cNvSpPr>
            <p:nvPr/>
          </p:nvSpPr>
          <p:spPr bwMode="auto">
            <a:xfrm>
              <a:off x="8768" y="3593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MHz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Rectangle 259"/>
            <p:cNvSpPr>
              <a:spLocks noChangeArrowheads="1"/>
            </p:cNvSpPr>
            <p:nvPr/>
          </p:nvSpPr>
          <p:spPr bwMode="auto">
            <a:xfrm>
              <a:off x="9402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]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Line 258"/>
            <p:cNvSpPr>
              <a:spLocks noChangeShapeType="1"/>
            </p:cNvSpPr>
            <p:nvPr/>
          </p:nv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257"/>
            <p:cNvSpPr>
              <a:spLocks noChangeShapeType="1"/>
            </p:cNvSpPr>
            <p:nvPr/>
          </p:nv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256"/>
            <p:cNvSpPr>
              <a:spLocks noChangeShapeType="1"/>
            </p:cNvSpPr>
            <p:nvPr/>
          </p:nv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255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254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253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252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251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67"/>
          <p:cNvGrpSpPr>
            <a:grpSpLocks noChangeAspect="1"/>
          </p:cNvGrpSpPr>
          <p:nvPr/>
        </p:nvGrpSpPr>
        <p:grpSpPr bwMode="auto">
          <a:xfrm>
            <a:off x="5540255" y="1098720"/>
            <a:ext cx="3603745" cy="2330280"/>
            <a:chOff x="0" y="0"/>
            <a:chExt cx="9356" cy="4285"/>
          </a:xfrm>
        </p:grpSpPr>
        <p:sp>
          <p:nvSpPr>
            <p:cNvPr id="175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219"/>
            <p:cNvSpPr>
              <a:spLocks noChangeShapeType="1"/>
            </p:cNvSpPr>
            <p:nvPr/>
          </p:nv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Rectangle 218"/>
            <p:cNvSpPr>
              <a:spLocks noChangeArrowheads="1"/>
            </p:cNvSpPr>
            <p:nvPr/>
          </p:nvSpPr>
          <p:spPr bwMode="auto">
            <a:xfrm>
              <a:off x="4800" y="166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PSD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Line 217"/>
            <p:cNvSpPr>
              <a:spLocks noChangeShapeType="1"/>
            </p:cNvSpPr>
            <p:nvPr/>
          </p:nv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Freeform 216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215"/>
            <p:cNvSpPr>
              <a:spLocks noChangeShapeType="1"/>
            </p:cNvSpPr>
            <p:nvPr/>
          </p:nv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Freeform 214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Freeform 213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212"/>
            <p:cNvSpPr>
              <a:spLocks noChangeShapeType="1"/>
            </p:cNvSpPr>
            <p:nvPr/>
          </p:nv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211"/>
            <p:cNvSpPr>
              <a:spLocks noChangeShapeType="1"/>
            </p:cNvSpPr>
            <p:nvPr/>
          </p:nv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210"/>
            <p:cNvSpPr>
              <a:spLocks noChangeShapeType="1"/>
            </p:cNvSpPr>
            <p:nvPr/>
          </p:nv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209"/>
            <p:cNvSpPr>
              <a:spLocks noChangeShapeType="1"/>
            </p:cNvSpPr>
            <p:nvPr/>
          </p:nv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208"/>
            <p:cNvSpPr>
              <a:spLocks noChangeShapeType="1"/>
            </p:cNvSpPr>
            <p:nvPr/>
          </p:nv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Freeform 207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Freeform 206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Freeform 205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Freeform 204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2" name="Freeform 203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3" name="Rectangle 202"/>
            <p:cNvSpPr>
              <a:spLocks noChangeArrowheads="1"/>
            </p:cNvSpPr>
            <p:nvPr/>
          </p:nvSpPr>
          <p:spPr bwMode="auto">
            <a:xfrm>
              <a:off x="4705" y="523"/>
              <a:ext cx="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Rectangle 201"/>
            <p:cNvSpPr>
              <a:spLocks noChangeArrowheads="1"/>
            </p:cNvSpPr>
            <p:nvPr/>
          </p:nvSpPr>
          <p:spPr bwMode="auto">
            <a:xfrm>
              <a:off x="4848" y="523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Rectangle 200"/>
            <p:cNvSpPr>
              <a:spLocks noChangeArrowheads="1"/>
            </p:cNvSpPr>
            <p:nvPr/>
          </p:nvSpPr>
          <p:spPr bwMode="auto">
            <a:xfrm>
              <a:off x="4705" y="1665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Rectangle 199"/>
            <p:cNvSpPr>
              <a:spLocks noChangeArrowheads="1"/>
            </p:cNvSpPr>
            <p:nvPr/>
          </p:nvSpPr>
          <p:spPr bwMode="auto">
            <a:xfrm>
              <a:off x="4764" y="1665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20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Rectangle 198"/>
            <p:cNvSpPr>
              <a:spLocks noChangeArrowheads="1"/>
            </p:cNvSpPr>
            <p:nvPr/>
          </p:nvSpPr>
          <p:spPr bwMode="auto">
            <a:xfrm>
              <a:off x="4978" y="1665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4705" y="2094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Rectangle 196"/>
            <p:cNvSpPr>
              <a:spLocks noChangeArrowheads="1"/>
            </p:cNvSpPr>
            <p:nvPr/>
          </p:nvSpPr>
          <p:spPr bwMode="auto">
            <a:xfrm>
              <a:off x="4764" y="2094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28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Rectangle 195"/>
            <p:cNvSpPr>
              <a:spLocks noChangeArrowheads="1"/>
            </p:cNvSpPr>
            <p:nvPr/>
          </p:nvSpPr>
          <p:spPr bwMode="auto">
            <a:xfrm>
              <a:off x="4978" y="2094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Rectangle 194"/>
            <p:cNvSpPr>
              <a:spLocks noChangeArrowheads="1"/>
            </p:cNvSpPr>
            <p:nvPr/>
          </p:nvSpPr>
          <p:spPr bwMode="auto">
            <a:xfrm>
              <a:off x="4705" y="3378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2" name="Rectangle 193"/>
            <p:cNvSpPr>
              <a:spLocks noChangeArrowheads="1"/>
            </p:cNvSpPr>
            <p:nvPr/>
          </p:nvSpPr>
          <p:spPr bwMode="auto">
            <a:xfrm>
              <a:off x="4764" y="3378"/>
              <a:ext cx="23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40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3" name="Rectangle 192"/>
            <p:cNvSpPr>
              <a:spLocks noChangeArrowheads="1"/>
            </p:cNvSpPr>
            <p:nvPr/>
          </p:nvSpPr>
          <p:spPr bwMode="auto">
            <a:xfrm>
              <a:off x="4978" y="3378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1"/>
            <p:cNvSpPr>
              <a:spLocks noChangeArrowheads="1"/>
            </p:cNvSpPr>
            <p:nvPr/>
          </p:nvSpPr>
          <p:spPr bwMode="auto">
            <a:xfrm>
              <a:off x="5399" y="4021"/>
              <a:ext cx="23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1.9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" name="Rectangle 190"/>
            <p:cNvSpPr>
              <a:spLocks noChangeArrowheads="1"/>
            </p:cNvSpPr>
            <p:nvPr/>
          </p:nvSpPr>
          <p:spPr bwMode="auto">
            <a:xfrm>
              <a:off x="5941" y="4021"/>
              <a:ext cx="23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2.1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189"/>
            <p:cNvSpPr>
              <a:spLocks noChangeArrowheads="1"/>
            </p:cNvSpPr>
            <p:nvPr/>
          </p:nvSpPr>
          <p:spPr bwMode="auto">
            <a:xfrm>
              <a:off x="6867" y="4021"/>
              <a:ext cx="9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4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" name="Rectangle 188"/>
            <p:cNvSpPr>
              <a:spLocks noChangeArrowheads="1"/>
            </p:cNvSpPr>
            <p:nvPr/>
          </p:nvSpPr>
          <p:spPr bwMode="auto">
            <a:xfrm>
              <a:off x="8008" y="4021"/>
              <a:ext cx="9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6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" name="Rectangle 187"/>
            <p:cNvSpPr>
              <a:spLocks noChangeArrowheads="1"/>
            </p:cNvSpPr>
            <p:nvPr/>
          </p:nvSpPr>
          <p:spPr bwMode="auto">
            <a:xfrm>
              <a:off x="367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Rectangle 186"/>
            <p:cNvSpPr>
              <a:spLocks noChangeArrowheads="1"/>
            </p:cNvSpPr>
            <p:nvPr/>
          </p:nvSpPr>
          <p:spPr bwMode="auto">
            <a:xfrm>
              <a:off x="3731" y="4021"/>
              <a:ext cx="23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1.9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" name="Rectangle 185"/>
            <p:cNvSpPr>
              <a:spLocks noChangeArrowheads="1"/>
            </p:cNvSpPr>
            <p:nvPr/>
          </p:nvSpPr>
          <p:spPr bwMode="auto">
            <a:xfrm>
              <a:off x="3208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" name="Rectangle 184"/>
            <p:cNvSpPr>
              <a:spLocks noChangeArrowheads="1"/>
            </p:cNvSpPr>
            <p:nvPr/>
          </p:nvSpPr>
          <p:spPr bwMode="auto">
            <a:xfrm>
              <a:off x="3267" y="4021"/>
              <a:ext cx="23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2.1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Rectangle 183"/>
            <p:cNvSpPr>
              <a:spLocks noChangeArrowheads="1"/>
            </p:cNvSpPr>
            <p:nvPr/>
          </p:nvSpPr>
          <p:spPr bwMode="auto">
            <a:xfrm>
              <a:off x="228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" name="Rectangle 182"/>
            <p:cNvSpPr>
              <a:spLocks noChangeArrowheads="1"/>
            </p:cNvSpPr>
            <p:nvPr/>
          </p:nvSpPr>
          <p:spPr bwMode="auto">
            <a:xfrm>
              <a:off x="2341" y="4021"/>
              <a:ext cx="9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4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" name="Rectangle 181"/>
            <p:cNvSpPr>
              <a:spLocks noChangeArrowheads="1"/>
            </p:cNvSpPr>
            <p:nvPr/>
          </p:nvSpPr>
          <p:spPr bwMode="auto">
            <a:xfrm>
              <a:off x="114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Rectangle 180"/>
            <p:cNvSpPr>
              <a:spLocks noChangeArrowheads="1"/>
            </p:cNvSpPr>
            <p:nvPr/>
          </p:nvSpPr>
          <p:spPr bwMode="auto">
            <a:xfrm>
              <a:off x="1236" y="4021"/>
              <a:ext cx="9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6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179"/>
            <p:cNvSpPr>
              <a:spLocks noChangeArrowheads="1"/>
            </p:cNvSpPr>
            <p:nvPr/>
          </p:nvSpPr>
          <p:spPr bwMode="auto">
            <a:xfrm>
              <a:off x="8165" y="3593"/>
              <a:ext cx="3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Freq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Rectangle 178"/>
            <p:cNvSpPr>
              <a:spLocks noChangeArrowheads="1"/>
            </p:cNvSpPr>
            <p:nvPr/>
          </p:nvSpPr>
          <p:spPr bwMode="auto">
            <a:xfrm>
              <a:off x="8721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[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Rectangle 177"/>
            <p:cNvSpPr>
              <a:spLocks noChangeArrowheads="1"/>
            </p:cNvSpPr>
            <p:nvPr/>
          </p:nvSpPr>
          <p:spPr bwMode="auto">
            <a:xfrm>
              <a:off x="8768" y="3593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MHz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Rectangle 176"/>
            <p:cNvSpPr>
              <a:spLocks noChangeArrowheads="1"/>
            </p:cNvSpPr>
            <p:nvPr/>
          </p:nvSpPr>
          <p:spPr bwMode="auto">
            <a:xfrm>
              <a:off x="9311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]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Line 175"/>
            <p:cNvSpPr>
              <a:spLocks noChangeShapeType="1"/>
            </p:cNvSpPr>
            <p:nvPr/>
          </p:nv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174"/>
            <p:cNvSpPr>
              <a:spLocks noChangeShapeType="1"/>
            </p:cNvSpPr>
            <p:nvPr/>
          </p:nv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173"/>
            <p:cNvSpPr>
              <a:spLocks noChangeShapeType="1"/>
            </p:cNvSpPr>
            <p:nvPr/>
          </p:nv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72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171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170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169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168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67"/>
          <p:cNvGrpSpPr>
            <a:grpSpLocks noChangeAspect="1"/>
          </p:cNvGrpSpPr>
          <p:nvPr/>
        </p:nvGrpSpPr>
        <p:grpSpPr bwMode="auto">
          <a:xfrm>
            <a:off x="4267200" y="3657600"/>
            <a:ext cx="4924373" cy="2644774"/>
            <a:chOff x="0" y="0"/>
            <a:chExt cx="9356" cy="4285"/>
          </a:xfrm>
        </p:grpSpPr>
        <p:sp>
          <p:nvSpPr>
            <p:cNvPr id="229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0" name="Line 219"/>
            <p:cNvSpPr>
              <a:spLocks noChangeShapeType="1"/>
            </p:cNvSpPr>
            <p:nvPr/>
          </p:nv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1" name="Rectangle 218"/>
            <p:cNvSpPr>
              <a:spLocks noChangeArrowheads="1"/>
            </p:cNvSpPr>
            <p:nvPr/>
          </p:nvSpPr>
          <p:spPr bwMode="auto">
            <a:xfrm>
              <a:off x="4800" y="166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PSD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2" name="Line 217"/>
            <p:cNvSpPr>
              <a:spLocks noChangeShapeType="1"/>
            </p:cNvSpPr>
            <p:nvPr/>
          </p:nv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3" name="Freeform 216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4" name="Line 215"/>
            <p:cNvSpPr>
              <a:spLocks noChangeShapeType="1"/>
            </p:cNvSpPr>
            <p:nvPr/>
          </p:nv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5" name="Freeform 214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6" name="Freeform 213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7" name="Line 212"/>
            <p:cNvSpPr>
              <a:spLocks noChangeShapeType="1"/>
            </p:cNvSpPr>
            <p:nvPr/>
          </p:nv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8" name="Line 211"/>
            <p:cNvSpPr>
              <a:spLocks noChangeShapeType="1"/>
            </p:cNvSpPr>
            <p:nvPr/>
          </p:nv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9" name="Line 210"/>
            <p:cNvSpPr>
              <a:spLocks noChangeShapeType="1"/>
            </p:cNvSpPr>
            <p:nvPr/>
          </p:nv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0" name="Line 209"/>
            <p:cNvSpPr>
              <a:spLocks noChangeShapeType="1"/>
            </p:cNvSpPr>
            <p:nvPr/>
          </p:nv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1" name="Line 208"/>
            <p:cNvSpPr>
              <a:spLocks noChangeShapeType="1"/>
            </p:cNvSpPr>
            <p:nvPr/>
          </p:nv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2" name="Freeform 207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3" name="Freeform 206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4" name="Freeform 205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5" name="Freeform 204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6" name="Freeform 203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7" name="Rectangle 202"/>
            <p:cNvSpPr>
              <a:spLocks noChangeArrowheads="1"/>
            </p:cNvSpPr>
            <p:nvPr/>
          </p:nvSpPr>
          <p:spPr bwMode="auto">
            <a:xfrm>
              <a:off x="4705" y="523"/>
              <a:ext cx="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0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" name="Rectangle 201"/>
            <p:cNvSpPr>
              <a:spLocks noChangeArrowheads="1"/>
            </p:cNvSpPr>
            <p:nvPr/>
          </p:nvSpPr>
          <p:spPr bwMode="auto">
            <a:xfrm>
              <a:off x="4848" y="523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9" name="Rectangle 200"/>
            <p:cNvSpPr>
              <a:spLocks noChangeArrowheads="1"/>
            </p:cNvSpPr>
            <p:nvPr/>
          </p:nvSpPr>
          <p:spPr bwMode="auto">
            <a:xfrm>
              <a:off x="4705" y="1665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0" name="Rectangle 199"/>
            <p:cNvSpPr>
              <a:spLocks noChangeArrowheads="1"/>
            </p:cNvSpPr>
            <p:nvPr/>
          </p:nvSpPr>
          <p:spPr bwMode="auto">
            <a:xfrm>
              <a:off x="4764" y="1665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20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1" name="Rectangle 198"/>
            <p:cNvSpPr>
              <a:spLocks noChangeArrowheads="1"/>
            </p:cNvSpPr>
            <p:nvPr/>
          </p:nvSpPr>
          <p:spPr bwMode="auto">
            <a:xfrm>
              <a:off x="4978" y="1665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2" name="Rectangle 197"/>
            <p:cNvSpPr>
              <a:spLocks noChangeArrowheads="1"/>
            </p:cNvSpPr>
            <p:nvPr/>
          </p:nvSpPr>
          <p:spPr bwMode="auto">
            <a:xfrm>
              <a:off x="4705" y="2094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3" name="Rectangle 196"/>
            <p:cNvSpPr>
              <a:spLocks noChangeArrowheads="1"/>
            </p:cNvSpPr>
            <p:nvPr/>
          </p:nvSpPr>
          <p:spPr bwMode="auto">
            <a:xfrm>
              <a:off x="4764" y="2094"/>
              <a:ext cx="18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28 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4" name="Rectangle 195"/>
            <p:cNvSpPr>
              <a:spLocks noChangeArrowheads="1"/>
            </p:cNvSpPr>
            <p:nvPr/>
          </p:nvSpPr>
          <p:spPr bwMode="auto">
            <a:xfrm>
              <a:off x="4978" y="2094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5" name="Rectangle 194"/>
            <p:cNvSpPr>
              <a:spLocks noChangeArrowheads="1"/>
            </p:cNvSpPr>
            <p:nvPr/>
          </p:nvSpPr>
          <p:spPr bwMode="auto">
            <a:xfrm>
              <a:off x="4705" y="3378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" name="Rectangle 193"/>
            <p:cNvSpPr>
              <a:spLocks noChangeArrowheads="1"/>
            </p:cNvSpPr>
            <p:nvPr/>
          </p:nvSpPr>
          <p:spPr bwMode="auto">
            <a:xfrm>
              <a:off x="4764" y="3378"/>
              <a:ext cx="27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40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7" name="Rectangle 192"/>
            <p:cNvSpPr>
              <a:spLocks noChangeArrowheads="1"/>
            </p:cNvSpPr>
            <p:nvPr/>
          </p:nvSpPr>
          <p:spPr bwMode="auto">
            <a:xfrm>
              <a:off x="4978" y="3378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dBr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8" name="Rectangle 191"/>
            <p:cNvSpPr>
              <a:spLocks noChangeArrowheads="1"/>
            </p:cNvSpPr>
            <p:nvPr/>
          </p:nvSpPr>
          <p:spPr bwMode="auto">
            <a:xfrm>
              <a:off x="5549" y="4021"/>
              <a:ext cx="27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7.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9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9" name="Rectangle 190"/>
            <p:cNvSpPr>
              <a:spLocks noChangeArrowheads="1"/>
            </p:cNvSpPr>
            <p:nvPr/>
          </p:nvSpPr>
          <p:spPr bwMode="auto">
            <a:xfrm>
              <a:off x="5941" y="4021"/>
              <a:ext cx="27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8.1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0" name="Rectangle 189"/>
            <p:cNvSpPr>
              <a:spLocks noChangeArrowheads="1"/>
            </p:cNvSpPr>
            <p:nvPr/>
          </p:nvSpPr>
          <p:spPr bwMode="auto">
            <a:xfrm>
              <a:off x="6867" y="4021"/>
              <a:ext cx="21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16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1" name="Rectangle 188"/>
            <p:cNvSpPr>
              <a:spLocks noChangeArrowheads="1"/>
            </p:cNvSpPr>
            <p:nvPr/>
          </p:nvSpPr>
          <p:spPr bwMode="auto">
            <a:xfrm>
              <a:off x="8008" y="4021"/>
              <a:ext cx="21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24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2" name="Rectangle 187"/>
            <p:cNvSpPr>
              <a:spLocks noChangeArrowheads="1"/>
            </p:cNvSpPr>
            <p:nvPr/>
          </p:nvSpPr>
          <p:spPr bwMode="auto">
            <a:xfrm>
              <a:off x="367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3" name="Rectangle 186"/>
            <p:cNvSpPr>
              <a:spLocks noChangeArrowheads="1"/>
            </p:cNvSpPr>
            <p:nvPr/>
          </p:nvSpPr>
          <p:spPr bwMode="auto">
            <a:xfrm>
              <a:off x="3731" y="4021"/>
              <a:ext cx="27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7.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9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4" name="Rectangle 185"/>
            <p:cNvSpPr>
              <a:spLocks noChangeArrowheads="1"/>
            </p:cNvSpPr>
            <p:nvPr/>
          </p:nvSpPr>
          <p:spPr bwMode="auto">
            <a:xfrm>
              <a:off x="3208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5" name="Rectangle 184"/>
            <p:cNvSpPr>
              <a:spLocks noChangeArrowheads="1"/>
            </p:cNvSpPr>
            <p:nvPr/>
          </p:nvSpPr>
          <p:spPr bwMode="auto">
            <a:xfrm>
              <a:off x="3267" y="4021"/>
              <a:ext cx="274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8.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1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" name="Rectangle 183"/>
            <p:cNvSpPr>
              <a:spLocks noChangeArrowheads="1"/>
            </p:cNvSpPr>
            <p:nvPr/>
          </p:nvSpPr>
          <p:spPr bwMode="auto">
            <a:xfrm>
              <a:off x="228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7" name="Rectangle 182"/>
            <p:cNvSpPr>
              <a:spLocks noChangeArrowheads="1"/>
            </p:cNvSpPr>
            <p:nvPr/>
          </p:nvSpPr>
          <p:spPr bwMode="auto">
            <a:xfrm>
              <a:off x="2341" y="4021"/>
              <a:ext cx="21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16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" name="Rectangle 181"/>
            <p:cNvSpPr>
              <a:spLocks noChangeArrowheads="1"/>
            </p:cNvSpPr>
            <p:nvPr/>
          </p:nvSpPr>
          <p:spPr bwMode="auto">
            <a:xfrm>
              <a:off x="1141" y="4021"/>
              <a:ext cx="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-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" name="Rectangle 180"/>
            <p:cNvSpPr>
              <a:spLocks noChangeArrowheads="1"/>
            </p:cNvSpPr>
            <p:nvPr/>
          </p:nvSpPr>
          <p:spPr bwMode="auto">
            <a:xfrm>
              <a:off x="1200" y="4021"/>
              <a:ext cx="21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800" dirty="0" smtClean="0">
                  <a:solidFill>
                    <a:srgbClr val="000000"/>
                  </a:solidFill>
                  <a:latin typeface="Arial" pitchFamily="34" charset="0"/>
                  <a:ea typeface="Malgun Gothic" pitchFamily="34" charset="-127"/>
                  <a:cs typeface="Arial" pitchFamily="34" charset="0"/>
                </a:rPr>
                <a:t>24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0" name="Rectangle 179"/>
            <p:cNvSpPr>
              <a:spLocks noChangeArrowheads="1"/>
            </p:cNvSpPr>
            <p:nvPr/>
          </p:nvSpPr>
          <p:spPr bwMode="auto">
            <a:xfrm>
              <a:off x="8353" y="3593"/>
              <a:ext cx="36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Freq</a:t>
              </a: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 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1" name="Rectangle 178"/>
            <p:cNvSpPr>
              <a:spLocks noChangeArrowheads="1"/>
            </p:cNvSpPr>
            <p:nvPr/>
          </p:nvSpPr>
          <p:spPr bwMode="auto">
            <a:xfrm>
              <a:off x="8721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[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2" name="Rectangle 177"/>
            <p:cNvSpPr>
              <a:spLocks noChangeArrowheads="1"/>
            </p:cNvSpPr>
            <p:nvPr/>
          </p:nvSpPr>
          <p:spPr bwMode="auto">
            <a:xfrm>
              <a:off x="8768" y="3593"/>
              <a:ext cx="3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MHz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3" name="Rectangle 176"/>
            <p:cNvSpPr>
              <a:spLocks noChangeArrowheads="1"/>
            </p:cNvSpPr>
            <p:nvPr/>
          </p:nvSpPr>
          <p:spPr bwMode="auto">
            <a:xfrm>
              <a:off x="9089" y="3593"/>
              <a:ext cx="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algun Gothic" pitchFamily="34" charset="-127"/>
                  <a:cs typeface="Arial" pitchFamily="34" charset="0"/>
                </a:rPr>
                <a:t>]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4" name="Line 175"/>
            <p:cNvSpPr>
              <a:spLocks noChangeShapeType="1"/>
            </p:cNvSpPr>
            <p:nvPr/>
          </p:nv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Line 174"/>
            <p:cNvSpPr>
              <a:spLocks noChangeShapeType="1"/>
            </p:cNvSpPr>
            <p:nvPr/>
          </p:nv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Line 173"/>
            <p:cNvSpPr>
              <a:spLocks noChangeShapeType="1"/>
            </p:cNvSpPr>
            <p:nvPr/>
          </p:nv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172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171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170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169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168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60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adopting spectral masks shown on slides </a:t>
            </a:r>
            <a:r>
              <a:rPr lang="en-US" dirty="0" smtClean="0"/>
              <a:t>5 </a:t>
            </a:r>
            <a:r>
              <a:rPr lang="en-US" dirty="0" smtClean="0"/>
              <a:t>and </a:t>
            </a:r>
            <a:r>
              <a:rPr lang="en-US" dirty="0" smtClean="0"/>
              <a:t>6 </a:t>
            </a:r>
            <a:r>
              <a:rPr lang="en-US" dirty="0" smtClean="0"/>
              <a:t>of this document as </a:t>
            </a:r>
            <a:r>
              <a:rPr lang="en-US" dirty="0"/>
              <a:t>the 11ah spectral </a:t>
            </a:r>
            <a:r>
              <a:rPr lang="en-US" dirty="0" smtClean="0"/>
              <a:t>masks?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adopt spectral masks shown on slides </a:t>
            </a:r>
            <a:r>
              <a:rPr lang="en-US" dirty="0" smtClean="0"/>
              <a:t>5 </a:t>
            </a:r>
            <a:r>
              <a:rPr lang="en-US" dirty="0" smtClean="0"/>
              <a:t>and </a:t>
            </a:r>
            <a:r>
              <a:rPr lang="en-US" dirty="0" smtClean="0"/>
              <a:t>6 </a:t>
            </a:r>
            <a:r>
              <a:rPr lang="en-US" dirty="0" smtClean="0"/>
              <a:t>of this document as </a:t>
            </a:r>
            <a:r>
              <a:rPr lang="en-US" dirty="0"/>
              <a:t>the 11ah spectral </a:t>
            </a:r>
            <a:r>
              <a:rPr lang="en-US" dirty="0" smtClean="0"/>
              <a:t>masks and make changes to the SFD accordingly 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46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362200"/>
            <a:ext cx="83058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Appendix 1: EU Spectral </a:t>
            </a:r>
            <a:r>
              <a:rPr lang="en-US" dirty="0"/>
              <a:t>M</a:t>
            </a:r>
            <a:r>
              <a:rPr lang="en-US" dirty="0" smtClean="0"/>
              <a:t>ask vs. Scaled 11ac Mask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64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48968</TotalTime>
  <Words>1084</Words>
  <Application>Microsoft Office PowerPoint</Application>
  <PresentationFormat>On-screen Show (4:3)</PresentationFormat>
  <Paragraphs>311</Paragraphs>
  <Slides>17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802-11-Submission</vt:lpstr>
      <vt:lpstr>1_802-11-Submission</vt:lpstr>
      <vt:lpstr>Document</vt:lpstr>
      <vt:lpstr>Microsoft Word Macro-Enabled Document</vt:lpstr>
      <vt:lpstr>Spectral Masks for 11ah</vt:lpstr>
      <vt:lpstr>PowerPoint Presentation</vt:lpstr>
      <vt:lpstr>PowerPoint Presentation</vt:lpstr>
      <vt:lpstr>Abstract</vt:lpstr>
      <vt:lpstr>11ah 1/2/4/8/16MHz Spectral Mask </vt:lpstr>
      <vt:lpstr>11ah 1/2/4/8/16MHz Spectral Mask (2)</vt:lpstr>
      <vt:lpstr>Straw-poll 1</vt:lpstr>
      <vt:lpstr>Motion 1</vt:lpstr>
      <vt:lpstr>PowerPoint Presentation</vt:lpstr>
      <vt:lpstr>11ah Spectral Mask for 2 MHz channel (900 MHz band, EU market)</vt:lpstr>
      <vt:lpstr>PowerPoint Presentation</vt:lpstr>
      <vt:lpstr>Backoff Requirement for the Spectral Mask without relaxation</vt:lpstr>
      <vt:lpstr>PA input backoff = 3 dB is required for 64 FFT  (2MHz with 4/3 Guards)</vt:lpstr>
      <vt:lpstr>PA input backoff = 3+ dB is required for 32 FFT  (1MHz with 3/2 Guards)</vt:lpstr>
      <vt:lpstr>PA input backoff = 3- dB is required for 1MHz TX to Meet 2MHz Mask (1MHz with 3/2 Guards)</vt:lpstr>
      <vt:lpstr>PA input backoff = 2+ dB is required for 1MHz TX to Meet 2MHz Mask (1MHz with 3/2 Guards)</vt:lpstr>
      <vt:lpstr>Observations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Vermani, Sameer</cp:lastModifiedBy>
  <cp:revision>1502</cp:revision>
  <dcterms:created xsi:type="dcterms:W3CDTF">2008-05-20T23:11:39Z</dcterms:created>
  <dcterms:modified xsi:type="dcterms:W3CDTF">2013-01-14T06:34:15Z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-936945441</vt:i4>
  </property>
  <property fmtid="{D5CDD505-2E9C-101B-9397-08002B2CF9AE}" pid="3" name="_NewReviewCycle">
    <vt:lpwstr/>
  </property>
  <property fmtid="{D5CDD505-2E9C-101B-9397-08002B2CF9AE}" pid="4" name="_EmailSubject">
    <vt:lpwstr>Ultra Low Power wakeup 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-24907923</vt:i4>
  </property>
</Properties>
</file>