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334" r:id="rId2"/>
    <p:sldId id="376" r:id="rId3"/>
    <p:sldId id="377" r:id="rId4"/>
    <p:sldId id="378" r:id="rId5"/>
    <p:sldId id="379" r:id="rId6"/>
    <p:sldId id="380" r:id="rId7"/>
    <p:sldId id="341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49" r:id="rId16"/>
    <p:sldId id="350" r:id="rId17"/>
    <p:sldId id="351" r:id="rId18"/>
    <p:sldId id="352" r:id="rId19"/>
    <p:sldId id="353" r:id="rId20"/>
    <p:sldId id="35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4" r:id="rId31"/>
    <p:sldId id="365" r:id="rId32"/>
    <p:sldId id="367" r:id="rId33"/>
    <p:sldId id="368" r:id="rId34"/>
    <p:sldId id="369" r:id="rId35"/>
    <p:sldId id="370" r:id="rId36"/>
    <p:sldId id="371" r:id="rId37"/>
    <p:sldId id="372" r:id="rId38"/>
    <p:sldId id="373" r:id="rId39"/>
    <p:sldId id="374" r:id="rId40"/>
    <p:sldId id="375" r:id="rId4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118" d="100"/>
          <a:sy n="118" d="100"/>
        </p:scale>
        <p:origin x="90" y="19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2814" y="-114"/>
      </p:cViewPr>
      <p:guideLst>
        <p:guide orient="horz" pos="2820"/>
        <p:guide pos="222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A043516-8EFE-4C8A-A60D-43310EB1418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D715429-9596-4C1C-9EEF-2A5D8A5C0B4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3" y="8670168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3" y="8670168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08100" y="677863"/>
            <a:ext cx="4460875" cy="3346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215311" y="84795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7526" y="84795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298411" y="8670167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32" y="8670168"/>
            <a:ext cx="492122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E2529D-A12F-4941-8D14-D7D39A04F2A2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29421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49980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46387A-9800-472A-A1C9-0F0AB587F7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908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60915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43938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27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85426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457089" y="6475413"/>
            <a:ext cx="108683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Name, Affiliation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57089" y="6475413"/>
            <a:ext cx="1086836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Name, Affiliation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59830" y="332601"/>
            <a:ext cx="338567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11-11/0081r1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6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err="1" smtClean="0"/>
              <a:t>Sectorization</a:t>
            </a:r>
            <a:r>
              <a:rPr lang="en-US" dirty="0" smtClean="0"/>
              <a:t> Follow Up 2</a:t>
            </a:r>
            <a:endParaRPr lang="en-US" dirty="0" smtClean="0"/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2013-01-10</a:t>
            </a:r>
          </a:p>
        </p:txBody>
      </p:sp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12433607"/>
              </p:ext>
            </p:extLst>
          </p:nvPr>
        </p:nvGraphicFramePr>
        <p:xfrm>
          <a:off x="1295400" y="1901825"/>
          <a:ext cx="6858000" cy="4660900"/>
        </p:xfrm>
        <a:graphic>
          <a:graphicData uri="http://schemas.openxmlformats.org/presentationml/2006/ole">
            <p:oleObj spid="_x0000_s142338" name="Document" r:id="rId4" imgW="8980301" imgH="6239808" progId="Word.Document.8">
              <p:embed/>
            </p:oleObj>
          </a:graphicData>
        </a:graphic>
      </p:graphicFrame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228600" y="1905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val 23"/>
          <p:cNvSpPr/>
          <p:nvPr/>
        </p:nvSpPr>
        <p:spPr bwMode="auto">
          <a:xfrm>
            <a:off x="2895600" y="3124200"/>
            <a:ext cx="3449171" cy="217842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Oval 29"/>
          <p:cNvSpPr/>
          <p:nvPr/>
        </p:nvSpPr>
        <p:spPr bwMode="auto">
          <a:xfrm rot="2700000">
            <a:off x="3629766" y="3612171"/>
            <a:ext cx="1269385" cy="1752573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During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transmission, some SO (spatially-orthogonal) OBSS STAs and APs will not receive the AP1 and STA1 signals.  </a:t>
            </a:r>
          </a:p>
          <a:p>
            <a:r>
              <a:rPr lang="en-US" sz="1600" dirty="0" smtClean="0"/>
              <a:t>To enhance the spatial re-use of the medium, the SO OBSS STA or AP is allowed to access the channel during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 protected duration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14800" y="6477000"/>
            <a:ext cx="51776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3" name="Rectangle 32"/>
          <p:cNvSpPr/>
          <p:nvPr/>
        </p:nvSpPr>
        <p:spPr bwMode="auto">
          <a:xfrm>
            <a:off x="2254077" y="5759837"/>
            <a:ext cx="752994" cy="645446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013795" y="5759837"/>
            <a:ext cx="4948004" cy="64544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630139" y="5861719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192034" y="5691835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94550" y="6097414"/>
            <a:ext cx="543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45530" y="5536896"/>
            <a:ext cx="131901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630139" y="6208014"/>
            <a:ext cx="644880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503109" y="5840516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520563" y="6221014"/>
            <a:ext cx="451603" cy="1915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928531" y="6330579"/>
            <a:ext cx="5039634" cy="59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921987" y="5948091"/>
            <a:ext cx="503963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 flipV="1">
            <a:off x="2236824" y="5491649"/>
            <a:ext cx="5698437" cy="20672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82978" y="5349686"/>
            <a:ext cx="1545648" cy="246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459657" y="5550592"/>
            <a:ext cx="36717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Transmit and Receiver Duration</a:t>
            </a:r>
            <a:endParaRPr lang="en-US" sz="1000" dirty="0"/>
          </a:p>
        </p:txBody>
      </p:sp>
      <p:sp>
        <p:nvSpPr>
          <p:cNvPr id="23" name="TextBox 22"/>
          <p:cNvSpPr txBox="1"/>
          <p:nvPr/>
        </p:nvSpPr>
        <p:spPr>
          <a:xfrm>
            <a:off x="4213413" y="3917577"/>
            <a:ext cx="4975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 bwMode="auto">
          <a:xfrm>
            <a:off x="4583208" y="4132729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3888443" y="4722160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404349" y="4554071"/>
            <a:ext cx="5670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 bwMode="auto">
          <a:xfrm>
            <a:off x="5130055" y="3381935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737414" y="3626223"/>
            <a:ext cx="87405" cy="94130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998263" y="3260912"/>
            <a:ext cx="12169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STA2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5784477" y="3666564"/>
            <a:ext cx="12797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SO OBSS AP2</a:t>
            </a:r>
            <a:endParaRPr lang="en-US" dirty="0"/>
          </a:p>
        </p:txBody>
      </p:sp>
      <p:sp>
        <p:nvSpPr>
          <p:cNvPr id="37" name="Freeform 36"/>
          <p:cNvSpPr/>
          <p:nvPr/>
        </p:nvSpPr>
        <p:spPr bwMode="auto">
          <a:xfrm rot="2400000">
            <a:off x="5232190" y="3445425"/>
            <a:ext cx="499092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Freeform 37"/>
          <p:cNvSpPr/>
          <p:nvPr/>
        </p:nvSpPr>
        <p:spPr bwMode="auto">
          <a:xfrm>
            <a:off x="4072219" y="4294093"/>
            <a:ext cx="416859" cy="416859"/>
          </a:xfrm>
          <a:custGeom>
            <a:avLst/>
            <a:gdLst>
              <a:gd name="connsiteX0" fmla="*/ 416859 w 416859"/>
              <a:gd name="connsiteY0" fmla="*/ 0 h 416859"/>
              <a:gd name="connsiteX1" fmla="*/ 201706 w 416859"/>
              <a:gd name="connsiteY1" fmla="*/ 194982 h 416859"/>
              <a:gd name="connsiteX2" fmla="*/ 248771 w 416859"/>
              <a:gd name="connsiteY2" fmla="*/ 201706 h 416859"/>
              <a:gd name="connsiteX3" fmla="*/ 0 w 416859"/>
              <a:gd name="connsiteY3" fmla="*/ 416859 h 416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6859" h="416859">
                <a:moveTo>
                  <a:pt x="416859" y="0"/>
                </a:moveTo>
                <a:cubicBezTo>
                  <a:pt x="323290" y="80682"/>
                  <a:pt x="229721" y="161364"/>
                  <a:pt x="201706" y="194982"/>
                </a:cubicBezTo>
                <a:cubicBezTo>
                  <a:pt x="173691" y="228600"/>
                  <a:pt x="282389" y="164727"/>
                  <a:pt x="248771" y="201706"/>
                </a:cubicBezTo>
                <a:cubicBezTo>
                  <a:pt x="215153" y="238686"/>
                  <a:pt x="107576" y="327772"/>
                  <a:pt x="0" y="416859"/>
                </a:cubicBezTo>
              </a:path>
            </a:pathLst>
          </a:cu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Oval 39"/>
          <p:cNvSpPr/>
          <p:nvPr/>
        </p:nvSpPr>
        <p:spPr bwMode="auto">
          <a:xfrm>
            <a:off x="6573372" y="3299011"/>
            <a:ext cx="87405" cy="94130"/>
          </a:xfrm>
          <a:prstGeom prst="ellips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598026" y="3211606"/>
            <a:ext cx="1042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OBSS STA3</a:t>
            </a:r>
            <a:endParaRPr lang="en-US" dirty="0"/>
          </a:p>
        </p:txBody>
      </p:sp>
      <p:sp>
        <p:nvSpPr>
          <p:cNvPr id="44" name="Freeform 43"/>
          <p:cNvSpPr/>
          <p:nvPr/>
        </p:nvSpPr>
        <p:spPr bwMode="auto">
          <a:xfrm rot="10500000">
            <a:off x="5833779" y="3421757"/>
            <a:ext cx="668411" cy="167221"/>
          </a:xfrm>
          <a:custGeom>
            <a:avLst/>
            <a:gdLst>
              <a:gd name="connsiteX0" fmla="*/ 0 w 605118"/>
              <a:gd name="connsiteY0" fmla="*/ 208429 h 208429"/>
              <a:gd name="connsiteX1" fmla="*/ 275665 w 605118"/>
              <a:gd name="connsiteY1" fmla="*/ 100853 h 208429"/>
              <a:gd name="connsiteX2" fmla="*/ 248771 w 605118"/>
              <a:gd name="connsiteY2" fmla="*/ 147917 h 208429"/>
              <a:gd name="connsiteX3" fmla="*/ 605118 w 605118"/>
              <a:gd name="connsiteY3" fmla="*/ 0 h 208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5118" h="208429">
                <a:moveTo>
                  <a:pt x="0" y="208429"/>
                </a:moveTo>
                <a:cubicBezTo>
                  <a:pt x="117101" y="159683"/>
                  <a:pt x="234203" y="110938"/>
                  <a:pt x="275665" y="100853"/>
                </a:cubicBezTo>
                <a:cubicBezTo>
                  <a:pt x="317127" y="90768"/>
                  <a:pt x="193862" y="164726"/>
                  <a:pt x="248771" y="147917"/>
                </a:cubicBezTo>
                <a:cubicBezTo>
                  <a:pt x="303680" y="131108"/>
                  <a:pt x="454399" y="65554"/>
                  <a:pt x="605118" y="0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/>
          <p:nvPr/>
        </p:nvCxnSpPr>
        <p:spPr bwMode="auto">
          <a:xfrm flipV="1">
            <a:off x="3171267" y="6075828"/>
            <a:ext cx="4444253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352802" y="5921188"/>
            <a:ext cx="35836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Spatial Re-use by out-of-range OBSS STAs and APs</a:t>
            </a:r>
            <a:endParaRPr lang="en-US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79175" y="3410879"/>
            <a:ext cx="183552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Note: </a:t>
            </a:r>
            <a:r>
              <a:rPr lang="en-US" b="1" dirty="0" smtClean="0"/>
              <a:t>SO (Spatially Orthogonal) OBSS STA/AP </a:t>
            </a:r>
            <a:r>
              <a:rPr lang="en-US" dirty="0" smtClean="0"/>
              <a:t>is defined as the OBSS STA/AP which can receive the </a:t>
            </a:r>
            <a:r>
              <a:rPr lang="en-US" dirty="0" err="1" smtClean="0"/>
              <a:t>omni</a:t>
            </a:r>
            <a:r>
              <a:rPr lang="en-US" dirty="0" smtClean="0"/>
              <a:t> transmission but not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from AP1 and not the transmission from STA1</a:t>
            </a:r>
            <a:endParaRPr lang="en-US" dirty="0"/>
          </a:p>
        </p:txBody>
      </p:sp>
      <p:sp>
        <p:nvSpPr>
          <p:cNvPr id="4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096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 Re-use Channel Access Rules (SFD 4.6)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When the protection is set up by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for a duration within a TXOP and if the SO condition is confirmed by an OBSS STA/AP, the OBSS STA/AP can cancel its NAV to initiate a new SO exchange starting with a non-BF RTS/CTS.</a:t>
            </a:r>
          </a:p>
          <a:p>
            <a:r>
              <a:rPr lang="en-US" sz="2000" dirty="0" smtClean="0"/>
              <a:t>Once an AP switches to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 during an exchange, it shall continue with </a:t>
            </a:r>
            <a:r>
              <a:rPr lang="en-US" sz="2000" dirty="0" err="1" smtClean="0"/>
              <a:t>greenfield</a:t>
            </a:r>
            <a:r>
              <a:rPr lang="en-US" sz="2000" dirty="0" smtClean="0"/>
              <a:t>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 for the remainder of the protected duration</a:t>
            </a:r>
          </a:p>
          <a:p>
            <a:r>
              <a:rPr lang="en-US" sz="2000" dirty="0" smtClean="0"/>
              <a:t>Note: SO (Spatially Orthogonal) condition is defined as a OBSS STA/AP which receives the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but not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transmission from the AP (which is either the TXOP holder or responder) and not the transmission from the STA (which is either the TXOP responder or holder).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1: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br>
              <a:rPr lang="en-US" dirty="0" smtClean="0"/>
            </a:br>
            <a:r>
              <a:rPr lang="en-US" dirty="0" smtClean="0"/>
              <a:t>OBSS Simulation </a:t>
            </a:r>
            <a:br>
              <a:rPr lang="en-US" dirty="0" smtClean="0"/>
            </a:br>
            <a:r>
              <a:rPr lang="en-US" dirty="0" smtClean="0"/>
              <a:t>Omni vs. </a:t>
            </a:r>
            <a:r>
              <a:rPr lang="en-US" dirty="0" err="1" smtClean="0"/>
              <a:t>Sectorization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9750" y="3634865"/>
            <a:ext cx="3895830" cy="2921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44704" y="1382219"/>
            <a:ext cx="3848669" cy="25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976" y="651681"/>
            <a:ext cx="7772400" cy="992874"/>
          </a:xfrm>
        </p:spPr>
        <p:txBody>
          <a:bodyPr/>
          <a:lstStyle/>
          <a:p>
            <a:r>
              <a:rPr lang="en-US" sz="2800" dirty="0" smtClean="0"/>
              <a:t>OBSS Scenario using Omni Antennas</a:t>
            </a:r>
            <a:br>
              <a:rPr lang="en-US" sz="2800" dirty="0" smtClean="0"/>
            </a:br>
            <a:r>
              <a:rPr lang="en-US" sz="2800" dirty="0" smtClean="0"/>
              <a:t>AP-STA </a:t>
            </a:r>
            <a:r>
              <a:rPr lang="en-US" sz="2800" dirty="0" err="1" smtClean="0"/>
              <a:t>Intereference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36325" cy="4114800"/>
          </a:xfrm>
        </p:spPr>
        <p:txBody>
          <a:bodyPr/>
          <a:lstStyle/>
          <a:p>
            <a:r>
              <a:rPr lang="en-US" sz="1600" dirty="0" smtClean="0"/>
              <a:t># STAs/BSS: 1000 (uniform distribution)</a:t>
            </a:r>
          </a:p>
          <a:p>
            <a:r>
              <a:rPr lang="en-US" sz="1600" dirty="0" smtClean="0"/>
              <a:t>BSS radius:1.13 km</a:t>
            </a:r>
          </a:p>
          <a:p>
            <a:r>
              <a:rPr lang="en-US" sz="1600" dirty="0" smtClean="0"/>
              <a:t>AP-AP separation: 1.5km</a:t>
            </a:r>
          </a:p>
          <a:p>
            <a:r>
              <a:rPr lang="en-US" sz="1600" dirty="0" smtClean="0"/>
              <a:t>Link Budget per IEEE 11-11-0053 </a:t>
            </a:r>
          </a:p>
          <a:p>
            <a:pPr lvl="1"/>
            <a:r>
              <a:rPr lang="en-US" sz="1400" dirty="0" smtClean="0"/>
              <a:t>RX Ant gain = 0</a:t>
            </a:r>
          </a:p>
          <a:p>
            <a:r>
              <a:rPr lang="en-US" sz="1800" dirty="0" smtClean="0"/>
              <a:t>Receive Sensitivity = -98 </a:t>
            </a:r>
            <a:r>
              <a:rPr lang="en-US" sz="1800" dirty="0" err="1" smtClean="0"/>
              <a:t>dBm</a:t>
            </a:r>
            <a:endParaRPr lang="en-US" sz="1800" dirty="0" smtClean="0"/>
          </a:p>
          <a:p>
            <a:r>
              <a:rPr lang="en-US" sz="1800" dirty="0" smtClean="0"/>
              <a:t>CCA = -88 </a:t>
            </a:r>
            <a:r>
              <a:rPr lang="en-US" sz="1800" dirty="0" err="1" smtClean="0"/>
              <a:t>dBm</a:t>
            </a:r>
            <a:endParaRPr lang="en-US" sz="1800" dirty="0" smtClean="0"/>
          </a:p>
          <a:p>
            <a:r>
              <a:rPr lang="en-US" sz="1600" dirty="0" smtClean="0"/>
              <a:t># OBSS  STAs to BSS A</a:t>
            </a:r>
          </a:p>
          <a:p>
            <a:pPr lvl="1"/>
            <a:r>
              <a:rPr lang="en-US" sz="1400" dirty="0" smtClean="0"/>
              <a:t>450 (out of 2000)</a:t>
            </a:r>
          </a:p>
          <a:p>
            <a:r>
              <a:rPr lang="en-US" sz="1600" dirty="0" smtClean="0"/>
              <a:t># OBSS STAs, potentially interfering with AP_A (due to CCA 10dB higher than Sensitivity) </a:t>
            </a:r>
          </a:p>
          <a:p>
            <a:pPr lvl="1"/>
            <a:r>
              <a:rPr lang="en-US" sz="1400" dirty="0" smtClean="0"/>
              <a:t>378 (out of 2000)</a:t>
            </a:r>
          </a:p>
          <a:p>
            <a:r>
              <a:rPr lang="en-US" sz="1600" dirty="0" smtClean="0"/>
              <a:t>Most of OBSS STAs (378 out of 450) is below CCA level (interfering with AP_A)</a:t>
            </a:r>
          </a:p>
          <a:p>
            <a:endParaRPr lang="en-US" sz="1600" dirty="0" smtClean="0"/>
          </a:p>
          <a:p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15654" y="6475413"/>
            <a:ext cx="659560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609230" y="281143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6225654" y="215862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0191" y="287057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461032" y="4300161"/>
            <a:ext cx="2686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OBSS STAs (interference to AP_A)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7018093" y="2106606"/>
            <a:ext cx="1087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# OBSS STAs to BSS A </a:t>
            </a:r>
            <a:endParaRPr lang="en-US" i="1" dirty="0"/>
          </a:p>
        </p:txBody>
      </p:sp>
      <p:sp>
        <p:nvSpPr>
          <p:cNvPr id="18" name="Notched Right Arrow 17"/>
          <p:cNvSpPr/>
          <p:nvPr/>
        </p:nvSpPr>
        <p:spPr bwMode="auto">
          <a:xfrm rot="7920000">
            <a:off x="6388146" y="2634481"/>
            <a:ext cx="772034" cy="63415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Notched Right Arrow 19"/>
          <p:cNvSpPr/>
          <p:nvPr/>
        </p:nvSpPr>
        <p:spPr bwMode="auto">
          <a:xfrm rot="9300000">
            <a:off x="6240295" y="2445686"/>
            <a:ext cx="772034" cy="63415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543266" y="3059371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BSS_A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59690" y="186064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6772413" y="306982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5733988" y="5364687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27" name="Notched Right Arrow 26"/>
          <p:cNvSpPr/>
          <p:nvPr/>
        </p:nvSpPr>
        <p:spPr bwMode="auto">
          <a:xfrm rot="6120000">
            <a:off x="6197289" y="5005523"/>
            <a:ext cx="1008349" cy="45719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Notched Right Arrow 27"/>
          <p:cNvSpPr/>
          <p:nvPr/>
        </p:nvSpPr>
        <p:spPr bwMode="auto">
          <a:xfrm rot="7500000">
            <a:off x="6116667" y="4747409"/>
            <a:ext cx="601239" cy="55896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67181" y="1740090"/>
            <a:ext cx="10872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i="1" dirty="0" smtClean="0"/>
              <a:t>Circle=1km radius</a:t>
            </a:r>
            <a:endParaRPr lang="en-US" sz="8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 of a </a:t>
            </a:r>
            <a:r>
              <a:rPr lang="en-US" dirty="0" err="1" smtClean="0"/>
              <a:t>Sectorized</a:t>
            </a:r>
            <a:r>
              <a:rPr lang="en-US" dirty="0" smtClean="0"/>
              <a:t> Beam Implementation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62718" y="6475413"/>
            <a:ext cx="61249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685801" y="1981200"/>
            <a:ext cx="4985426" cy="4114800"/>
          </a:xfrm>
        </p:spPr>
        <p:txBody>
          <a:bodyPr/>
          <a:lstStyle/>
          <a:p>
            <a:r>
              <a:rPr lang="en-US" dirty="0" smtClean="0"/>
              <a:t>Use 6 panel antennas (60 degree each) to create 6 sectors</a:t>
            </a:r>
          </a:p>
          <a:p>
            <a:r>
              <a:rPr lang="en-US" dirty="0" smtClean="0"/>
              <a:t>When TX power is equally split into 6 antennas, an </a:t>
            </a:r>
            <a:r>
              <a:rPr lang="en-US" dirty="0" err="1" smtClean="0"/>
              <a:t>omni</a:t>
            </a:r>
            <a:r>
              <a:rPr lang="en-US" dirty="0" smtClean="0"/>
              <a:t> beam is formed</a:t>
            </a:r>
          </a:p>
          <a:p>
            <a:r>
              <a:rPr lang="en-US" dirty="0" smtClean="0"/>
              <a:t>AP switch between </a:t>
            </a:r>
            <a:r>
              <a:rPr lang="en-US" dirty="0" err="1" smtClean="0"/>
              <a:t>omni</a:t>
            </a:r>
            <a:r>
              <a:rPr lang="en-US" dirty="0" smtClean="0"/>
              <a:t> and directional beams</a:t>
            </a:r>
          </a:p>
          <a:p>
            <a:r>
              <a:rPr lang="en-US" dirty="0" smtClean="0"/>
              <a:t>Peak EIRP for the </a:t>
            </a:r>
            <a:r>
              <a:rPr lang="en-US" dirty="0" err="1" smtClean="0"/>
              <a:t>sectorized</a:t>
            </a:r>
            <a:r>
              <a:rPr lang="en-US" dirty="0" smtClean="0"/>
              <a:t> beam the same as that for the </a:t>
            </a:r>
            <a:r>
              <a:rPr lang="en-US" dirty="0" err="1" smtClean="0"/>
              <a:t>omni</a:t>
            </a:r>
            <a:r>
              <a:rPr lang="en-US" dirty="0" smtClean="0"/>
              <a:t> beam (FCC rules)</a:t>
            </a:r>
          </a:p>
        </p:txBody>
      </p:sp>
      <p:pic>
        <p:nvPicPr>
          <p:cNvPr id="15155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9815" y="3963307"/>
            <a:ext cx="757159" cy="2199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155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0776" y="3786622"/>
            <a:ext cx="2114550" cy="2576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3" name="Group 35"/>
          <p:cNvGrpSpPr/>
          <p:nvPr/>
        </p:nvGrpSpPr>
        <p:grpSpPr>
          <a:xfrm>
            <a:off x="6045961" y="1566367"/>
            <a:ext cx="1981202" cy="2238372"/>
            <a:chOff x="5943603" y="1504953"/>
            <a:chExt cx="1981202" cy="2238372"/>
          </a:xfrm>
        </p:grpSpPr>
        <p:grpSp>
          <p:nvGrpSpPr>
            <p:cNvPr id="6" name="Group 39"/>
            <p:cNvGrpSpPr/>
            <p:nvPr/>
          </p:nvGrpSpPr>
          <p:grpSpPr>
            <a:xfrm rot="5400000">
              <a:off x="6210301" y="2400301"/>
              <a:ext cx="1371600" cy="390525"/>
              <a:chOff x="1152525" y="3381375"/>
              <a:chExt cx="1371600" cy="390525"/>
            </a:xfrm>
          </p:grpSpPr>
          <p:grpSp>
            <p:nvGrpSpPr>
              <p:cNvPr id="7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34" name="Arc 33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5" name="Arc 34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8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38" name="Arc 37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9" name="Arc 38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0" name="Group 40"/>
            <p:cNvGrpSpPr/>
            <p:nvPr/>
          </p:nvGrpSpPr>
          <p:grpSpPr>
            <a:xfrm rot="9000000">
              <a:off x="6238878" y="2381252"/>
              <a:ext cx="1371600" cy="390525"/>
              <a:chOff x="1152525" y="3381375"/>
              <a:chExt cx="1371600" cy="390525"/>
            </a:xfrm>
          </p:grpSpPr>
          <p:grpSp>
            <p:nvGrpSpPr>
              <p:cNvPr id="11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46" name="Arc 45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7" name="Arc 46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2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44" name="Arc 43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45" name="Arc 44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grpSp>
          <p:nvGrpSpPr>
            <p:cNvPr id="13" name="Group 47"/>
            <p:cNvGrpSpPr/>
            <p:nvPr/>
          </p:nvGrpSpPr>
          <p:grpSpPr>
            <a:xfrm rot="12600000" flipH="1">
              <a:off x="6200778" y="2409826"/>
              <a:ext cx="1371600" cy="390525"/>
              <a:chOff x="1152525" y="3381375"/>
              <a:chExt cx="1371600" cy="390525"/>
            </a:xfrm>
          </p:grpSpPr>
          <p:grpSp>
            <p:nvGrpSpPr>
              <p:cNvPr id="14" name="Group 35"/>
              <p:cNvGrpSpPr/>
              <p:nvPr/>
            </p:nvGrpSpPr>
            <p:grpSpPr>
              <a:xfrm>
                <a:off x="11525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53" name="Arc 52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4" name="Arc 53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15" name="Group 36"/>
              <p:cNvGrpSpPr/>
              <p:nvPr/>
            </p:nvGrpSpPr>
            <p:grpSpPr>
              <a:xfrm flipH="1">
                <a:off x="2105025" y="3381375"/>
                <a:ext cx="419100" cy="390525"/>
                <a:chOff x="1152525" y="3390900"/>
                <a:chExt cx="419100" cy="390525"/>
              </a:xfrm>
            </p:grpSpPr>
            <p:sp>
              <p:nvSpPr>
                <p:cNvPr id="51" name="Arc 50"/>
                <p:cNvSpPr/>
                <p:nvPr/>
              </p:nvSpPr>
              <p:spPr bwMode="auto">
                <a:xfrm>
                  <a:off x="1152525" y="3400425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52" name="Arc 51"/>
                <p:cNvSpPr/>
                <p:nvPr/>
              </p:nvSpPr>
              <p:spPr bwMode="auto">
                <a:xfrm flipV="1">
                  <a:off x="1152525" y="3390900"/>
                  <a:ext cx="419100" cy="381000"/>
                </a:xfrm>
                <a:prstGeom prst="arc">
                  <a:avLst/>
                </a:prstGeom>
                <a:noFill/>
                <a:ln w="28575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</p:grpSp>
        <p:cxnSp>
          <p:nvCxnSpPr>
            <p:cNvPr id="49" name="Straight Arrow Connector 48"/>
            <p:cNvCxnSpPr/>
            <p:nvPr/>
          </p:nvCxnSpPr>
          <p:spPr bwMode="auto">
            <a:xfrm rot="10800000" flipV="1">
              <a:off x="5953128" y="2886073"/>
              <a:ext cx="428629" cy="34290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5" name="Straight Arrow Connector 54"/>
            <p:cNvCxnSpPr/>
            <p:nvPr/>
          </p:nvCxnSpPr>
          <p:spPr bwMode="auto">
            <a:xfrm rot="10800000" flipH="1">
              <a:off x="7477128" y="1847849"/>
              <a:ext cx="447677" cy="3905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9" name="Straight Arrow Connector 58"/>
            <p:cNvCxnSpPr/>
            <p:nvPr/>
          </p:nvCxnSpPr>
          <p:spPr bwMode="auto">
            <a:xfrm>
              <a:off x="7343777" y="2895600"/>
              <a:ext cx="466725" cy="35242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Straight Arrow Connector 62"/>
            <p:cNvCxnSpPr/>
            <p:nvPr/>
          </p:nvCxnSpPr>
          <p:spPr bwMode="auto">
            <a:xfrm rot="10800000">
              <a:off x="5943603" y="1943101"/>
              <a:ext cx="476251" cy="37147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Straight Arrow Connector 68"/>
            <p:cNvCxnSpPr/>
            <p:nvPr/>
          </p:nvCxnSpPr>
          <p:spPr bwMode="auto">
            <a:xfrm rot="5400000" flipH="1" flipV="1">
              <a:off x="6586542" y="1804988"/>
              <a:ext cx="6000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2" name="Straight Arrow Connector 71"/>
            <p:cNvCxnSpPr/>
            <p:nvPr/>
          </p:nvCxnSpPr>
          <p:spPr bwMode="auto">
            <a:xfrm rot="16200000" flipH="1">
              <a:off x="6596067" y="3443288"/>
              <a:ext cx="600072" cy="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7772400" cy="1066800"/>
          </a:xfrm>
        </p:spPr>
        <p:txBody>
          <a:bodyPr/>
          <a:lstStyle/>
          <a:p>
            <a:r>
              <a:rPr lang="en-US" sz="2800" dirty="0" smtClean="0"/>
              <a:t>OBSS Scenarios with </a:t>
            </a:r>
            <a:r>
              <a:rPr lang="en-US" sz="2800" dirty="0" err="1" smtClean="0"/>
              <a:t>Sectorized</a:t>
            </a:r>
            <a:r>
              <a:rPr lang="en-US" sz="2800" dirty="0" smtClean="0"/>
              <a:t> Beams</a:t>
            </a:r>
            <a:br>
              <a:rPr lang="en-US" sz="2800" dirty="0" smtClean="0"/>
            </a:br>
            <a:r>
              <a:rPr lang="en-US" sz="2800" dirty="0" smtClean="0"/>
              <a:t>AP-STA Interference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50858" y="6474759"/>
            <a:ext cx="650594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3585949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STAs/BSS: 1000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BSS radius:1km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# OBSS  STAs to BSS A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450  (out of 2000)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Avg.  # OBSS STAs, potentially interfering with AP_A (due to CCA &lt;0) 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lang="en-US" sz="1400" kern="0" dirty="0" smtClean="0">
                <a:latin typeface="+mn-lt"/>
              </a:rPr>
              <a:t>89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 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Reduction in Interfering OBSS STAs 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1 - 89/378 = 76%</a:t>
            </a:r>
          </a:p>
          <a:p>
            <a:pPr marL="342900" lvl="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Avg. # Spatially Orthogonal STAs (Increase in spatial re-use)</a:t>
            </a:r>
          </a:p>
          <a:p>
            <a:pPr marL="742950" lvl="1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440 (out of 450) = 98%</a:t>
            </a:r>
          </a:p>
          <a:p>
            <a:pPr marL="285750" indent="-285750" eaLnBrk="1" hangingPunct="1">
              <a:spcBef>
                <a:spcPct val="20000"/>
              </a:spcBef>
              <a:buFontTx/>
              <a:buChar char="–"/>
              <a:defRPr/>
            </a:pPr>
            <a:r>
              <a:rPr lang="en-US" sz="1400" kern="0" dirty="0" smtClean="0"/>
              <a:t>Number of BSS_A STAs in </a:t>
            </a:r>
            <a:r>
              <a:rPr lang="en-US" sz="1400" kern="0" dirty="0" err="1" smtClean="0"/>
              <a:t>Sectorized</a:t>
            </a:r>
            <a:r>
              <a:rPr lang="en-US" sz="1400" kern="0" dirty="0" smtClean="0"/>
              <a:t> Beam = 272 (reduced from 1000)</a:t>
            </a:r>
          </a:p>
          <a:p>
            <a:pPr marL="285750" indent="-28575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6937" y="1300600"/>
            <a:ext cx="3618364" cy="27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01333" y="3854028"/>
            <a:ext cx="3733017" cy="2799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447305" y="2954313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01829" y="2139570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636366" y="2880103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381341" y="3202246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BSS_A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35865" y="184159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B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648588" y="3079345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BSS C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946808" y="4538286"/>
            <a:ext cx="26863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# OBSS STAs (interference to AP_A)</a:t>
            </a:r>
            <a:endParaRPr lang="en-US" dirty="0"/>
          </a:p>
        </p:txBody>
      </p:sp>
      <p:sp>
        <p:nvSpPr>
          <p:cNvPr id="21" name="Notched Right Arrow 20"/>
          <p:cNvSpPr/>
          <p:nvPr/>
        </p:nvSpPr>
        <p:spPr bwMode="auto">
          <a:xfrm rot="6120000">
            <a:off x="6063255" y="5230122"/>
            <a:ext cx="883315" cy="45719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Notched Right Arrow 21"/>
          <p:cNvSpPr/>
          <p:nvPr/>
        </p:nvSpPr>
        <p:spPr bwMode="auto">
          <a:xfrm rot="7500000">
            <a:off x="6013014" y="5066776"/>
            <a:ext cx="601239" cy="55896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041933" y="4281111"/>
            <a:ext cx="18636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Spatially Orthogonal STAs</a:t>
            </a:r>
            <a:endParaRPr lang="en-US" dirty="0"/>
          </a:p>
        </p:txBody>
      </p:sp>
      <p:sp>
        <p:nvSpPr>
          <p:cNvPr id="24" name="Notched Right Arrow 23"/>
          <p:cNvSpPr/>
          <p:nvPr/>
        </p:nvSpPr>
        <p:spPr bwMode="auto">
          <a:xfrm rot="3600000">
            <a:off x="5321932" y="4784542"/>
            <a:ext cx="719181" cy="52592"/>
          </a:xfrm>
          <a:prstGeom prst="notch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Straight Connector 25"/>
          <p:cNvCxnSpPr/>
          <p:nvPr/>
        </p:nvCxnSpPr>
        <p:spPr bwMode="auto">
          <a:xfrm rot="5400000">
            <a:off x="5599989" y="5093138"/>
            <a:ext cx="185545" cy="930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Straight Connector 26"/>
          <p:cNvCxnSpPr/>
          <p:nvPr/>
        </p:nvCxnSpPr>
        <p:spPr bwMode="auto">
          <a:xfrm rot="5400000">
            <a:off x="5636260" y="5130829"/>
            <a:ext cx="259501" cy="78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 rot="5400000">
            <a:off x="5774352" y="5143500"/>
            <a:ext cx="263766" cy="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Straight Connector 33"/>
          <p:cNvCxnSpPr/>
          <p:nvPr/>
        </p:nvCxnSpPr>
        <p:spPr bwMode="auto">
          <a:xfrm rot="5400000">
            <a:off x="5858367" y="5152292"/>
            <a:ext cx="24618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Straight Connector 49"/>
          <p:cNvCxnSpPr/>
          <p:nvPr/>
        </p:nvCxnSpPr>
        <p:spPr bwMode="auto">
          <a:xfrm rot="5400000">
            <a:off x="5959966" y="5145698"/>
            <a:ext cx="193435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Straight Connector 56"/>
          <p:cNvCxnSpPr/>
          <p:nvPr/>
        </p:nvCxnSpPr>
        <p:spPr bwMode="auto">
          <a:xfrm rot="5400000">
            <a:off x="6057172" y="5147895"/>
            <a:ext cx="149471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 rot="5400000">
            <a:off x="6183923" y="5231423"/>
            <a:ext cx="39569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rot="5400000">
            <a:off x="6230693" y="5225928"/>
            <a:ext cx="106241" cy="1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rot="5400000">
            <a:off x="6327529" y="5258537"/>
            <a:ext cx="65214" cy="72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>
            <a:off x="6183923" y="5131044"/>
            <a:ext cx="39569" cy="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rot="5400000">
            <a:off x="5737195" y="5214359"/>
            <a:ext cx="189340" cy="51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rot="5400000">
            <a:off x="6249347" y="5926026"/>
            <a:ext cx="101793" cy="58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>
            <a:off x="6352440" y="5875461"/>
            <a:ext cx="46164" cy="219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Straight Connector 32"/>
          <p:cNvCxnSpPr/>
          <p:nvPr/>
        </p:nvCxnSpPr>
        <p:spPr bwMode="auto">
          <a:xfrm rot="16200000" flipH="1">
            <a:off x="6139323" y="5966873"/>
            <a:ext cx="129459" cy="4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5731" y="3702684"/>
            <a:ext cx="3768955" cy="2826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OBSS Scenarios: AP-AP interference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284476" y="6447865"/>
            <a:ext cx="697659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4370696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AP-to-AP path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loss model currently not defined. 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Estimating range using LTE Base</a:t>
            </a:r>
            <a:r>
              <a:rPr kumimoji="0" lang="en-US" sz="1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Station to Relay, NLOS model (at the Rooftop level):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baseline="0" dirty="0" smtClean="0">
                <a:latin typeface="+mn-lt"/>
              </a:rPr>
              <a:t>1.6km</a:t>
            </a: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AP </a:t>
            </a:r>
            <a:r>
              <a:rPr lang="en-US" sz="1600" b="1" kern="0" dirty="0" smtClean="0">
                <a:latin typeface="+mn-lt"/>
              </a:rPr>
              <a:t>antenna is above rooftop, </a:t>
            </a: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AP should see other APs 1.5km away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sz="1600" b="1" kern="0" dirty="0" smtClean="0">
                <a:latin typeface="+mn-lt"/>
              </a:rPr>
              <a:t>Note that if all AP using </a:t>
            </a:r>
            <a:r>
              <a:rPr lang="en-US" sz="1600" b="1" kern="0" dirty="0" err="1" smtClean="0">
                <a:latin typeface="+mn-lt"/>
              </a:rPr>
              <a:t>omni</a:t>
            </a:r>
            <a:r>
              <a:rPr lang="en-US" sz="1600" b="1" kern="0" dirty="0" smtClean="0">
                <a:latin typeface="+mn-lt"/>
              </a:rPr>
              <a:t> antenna, then all 3 APs compete for medium all the time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r>
              <a:rPr lang="en-US" sz="1600" b="1" kern="0" dirty="0" smtClean="0"/>
              <a:t>Note that if AP_A using </a:t>
            </a:r>
            <a:r>
              <a:rPr lang="en-US" sz="1600" b="1" kern="0" dirty="0" err="1" smtClean="0"/>
              <a:t>sectorized</a:t>
            </a:r>
            <a:r>
              <a:rPr lang="en-US" sz="1600" b="1" kern="0" dirty="0" smtClean="0"/>
              <a:t> beam antenna, then spatial re-use AP_B  (and AP_C) is</a:t>
            </a:r>
          </a:p>
          <a:p>
            <a:pPr marL="800100" lvl="1" indent="-342900" eaLnBrk="1" hangingPunct="1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1600" b="1" kern="0" dirty="0" smtClean="0">
                <a:latin typeface="+mn-lt"/>
              </a:rPr>
              <a:t>5/6 = 83%  (5 out of 6 sectors)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20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99545" y="1436810"/>
            <a:ext cx="3848669" cy="2523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977719" y="2893325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00967" y="2083558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115032" y="2925169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  <p:cxnSp>
        <p:nvCxnSpPr>
          <p:cNvPr id="19" name="Straight Arrow Connector 18"/>
          <p:cNvCxnSpPr/>
          <p:nvPr/>
        </p:nvCxnSpPr>
        <p:spPr bwMode="auto">
          <a:xfrm rot="5400000" flipH="1" flipV="1">
            <a:off x="6281382" y="2384947"/>
            <a:ext cx="648268" cy="55955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6093723" y="2497541"/>
            <a:ext cx="61415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1.5km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787487" y="4673994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315200" y="5413247"/>
            <a:ext cx="6414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AP_C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-1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Simulation shows that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reduces the number of </a:t>
            </a:r>
            <a:r>
              <a:rPr lang="en-US" dirty="0" err="1" smtClean="0"/>
              <a:t>interferring</a:t>
            </a:r>
            <a:r>
              <a:rPr lang="en-US" dirty="0" smtClean="0"/>
              <a:t> OBSS STAs by 76%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reduces the STAs in BSS_A from 1000 (Omni) to 272 (</a:t>
            </a:r>
            <a:r>
              <a:rPr lang="en-US" dirty="0" err="1" smtClean="0"/>
              <a:t>Sectorized</a:t>
            </a:r>
            <a:r>
              <a:rPr lang="en-US" dirty="0" smtClean="0"/>
              <a:t> beam)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allows 98% of OBSS STAs to spatial re-use without causing interference</a:t>
            </a:r>
          </a:p>
          <a:p>
            <a:pPr lvl="1"/>
            <a:r>
              <a:rPr lang="en-US" dirty="0" smtClean="0"/>
              <a:t>Outdoor APs can hear each other from long distance since AP-AP path loss is significantly lower than AP-STA. </a:t>
            </a:r>
          </a:p>
          <a:p>
            <a:pPr lvl="1"/>
            <a:r>
              <a:rPr lang="en-US" dirty="0" err="1" smtClean="0"/>
              <a:t>Sectorized</a:t>
            </a:r>
            <a:r>
              <a:rPr lang="en-US" dirty="0" smtClean="0"/>
              <a:t> beam operation allows AP_B and AP_C to spatial re-use 83% of time</a:t>
            </a:r>
          </a:p>
          <a:p>
            <a:pPr lvl="1"/>
            <a:r>
              <a:rPr lang="en-US" dirty="0" smtClean="0"/>
              <a:t>If CCA is 10dB higher than receiver sensitivity, 84% of OBSS STAs (in BSS B and BSS C) interferes with AP_A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1828800"/>
            <a:ext cx="4835056" cy="4267200"/>
          </a:xfrm>
        </p:spPr>
        <p:txBody>
          <a:bodyPr/>
          <a:lstStyle/>
          <a:p>
            <a:r>
              <a:rPr lang="en-US" dirty="0" smtClean="0"/>
              <a:t>Most of OBSS STA is SO regardless the separation of </a:t>
            </a:r>
            <a:r>
              <a:rPr lang="en-US" dirty="0" err="1" smtClean="0"/>
              <a:t>Aps</a:t>
            </a:r>
            <a:endParaRPr lang="en-US" dirty="0" smtClean="0"/>
          </a:p>
          <a:p>
            <a:r>
              <a:rPr lang="en-US" dirty="0" smtClean="0"/>
              <a:t># Interfering OBSS STAs reduces significantly when the difference in CCA and </a:t>
            </a:r>
            <a:r>
              <a:rPr lang="en-US" dirty="0" err="1" smtClean="0"/>
              <a:t>Rcvr</a:t>
            </a:r>
            <a:r>
              <a:rPr lang="en-US" dirty="0" smtClean="0"/>
              <a:t>. Sensitivity levels is reduced (from 10 dB to 3 dB)</a:t>
            </a:r>
          </a:p>
          <a:p>
            <a:r>
              <a:rPr lang="en-US" dirty="0" smtClean="0"/>
              <a:t>Ratio of # SO OBSS STAs to # OBSS STAs reduces slightly when the difference in CCA and </a:t>
            </a:r>
            <a:r>
              <a:rPr lang="en-US" dirty="0" err="1" smtClean="0"/>
              <a:t>Rcvr</a:t>
            </a:r>
            <a:r>
              <a:rPr lang="en-US" dirty="0" smtClean="0"/>
              <a:t>. Sensitivity levels is reduced (from 10 dB to 3 dB)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22693" y="1275389"/>
            <a:ext cx="3795852" cy="277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7759" y="3884526"/>
            <a:ext cx="3822193" cy="279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877879" y="1739349"/>
            <a:ext cx="1661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CCA-</a:t>
            </a:r>
            <a:r>
              <a:rPr lang="en-US" sz="1000" dirty="0" err="1" smtClean="0"/>
              <a:t>Rcvr</a:t>
            </a:r>
            <a:r>
              <a:rPr lang="en-US" sz="1000" dirty="0" smtClean="0"/>
              <a:t> </a:t>
            </a:r>
            <a:r>
              <a:rPr lang="en-US" sz="1000" dirty="0" err="1" smtClean="0"/>
              <a:t>Sensivity</a:t>
            </a:r>
            <a:r>
              <a:rPr lang="en-US" sz="1000" dirty="0" smtClean="0"/>
              <a:t>=10 dB</a:t>
            </a:r>
            <a:endParaRPr lang="en-US" sz="1000" dirty="0"/>
          </a:p>
        </p:txBody>
      </p:sp>
      <p:sp>
        <p:nvSpPr>
          <p:cNvPr id="10" name="TextBox 9"/>
          <p:cNvSpPr txBox="1"/>
          <p:nvPr/>
        </p:nvSpPr>
        <p:spPr>
          <a:xfrm>
            <a:off x="6895108" y="4374543"/>
            <a:ext cx="1661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CCA-</a:t>
            </a:r>
            <a:r>
              <a:rPr lang="en-US" sz="1000" dirty="0" err="1" smtClean="0"/>
              <a:t>Rcvr</a:t>
            </a:r>
            <a:r>
              <a:rPr lang="en-US" sz="1000" dirty="0" smtClean="0"/>
              <a:t> </a:t>
            </a:r>
            <a:r>
              <a:rPr lang="en-US" sz="1000" dirty="0" err="1" smtClean="0"/>
              <a:t>Sensivity</a:t>
            </a:r>
            <a:r>
              <a:rPr lang="en-US" sz="1000" dirty="0" smtClean="0"/>
              <a:t>=3 dB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1: More Details on Type 1 </a:t>
            </a:r>
            <a:r>
              <a:rPr lang="en-US" dirty="0" err="1" smtClean="0"/>
              <a:t>Sectorization</a:t>
            </a:r>
            <a:r>
              <a:rPr lang="en-US" dirty="0" smtClean="0"/>
              <a:t> Operation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712231608"/>
              </p:ext>
            </p:extLst>
          </p:nvPr>
        </p:nvGraphicFramePr>
        <p:xfrm>
          <a:off x="1270000" y="801688"/>
          <a:ext cx="6369050" cy="4976812"/>
        </p:xfrm>
        <a:graphic>
          <a:graphicData uri="http://schemas.openxmlformats.org/presentationml/2006/ole">
            <p:oleObj spid="_x0000_s165890" name="Document" r:id="rId4" imgW="8537594" imgH="6662034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for Type 1 </a:t>
            </a:r>
            <a:r>
              <a:rPr lang="en-US" dirty="0" err="1" smtClean="0"/>
              <a:t>Sectorization</a:t>
            </a:r>
            <a:r>
              <a:rPr lang="en-US" dirty="0" smtClean="0"/>
              <a:t> Scheme </a:t>
            </a:r>
          </a:p>
          <a:p>
            <a:pPr lvl="1"/>
            <a:r>
              <a:rPr lang="en-US" dirty="0" smtClean="0"/>
              <a:t>S. Scheme: 1 (Type 1 </a:t>
            </a:r>
            <a:r>
              <a:rPr lang="en-US" dirty="0" err="1" smtClean="0"/>
              <a:t>Sectorization</a:t>
            </a:r>
            <a:r>
              <a:rPr lang="en-US" dirty="0" smtClean="0"/>
              <a:t> scheme)</a:t>
            </a:r>
          </a:p>
          <a:p>
            <a:pPr lvl="1"/>
            <a:r>
              <a:rPr lang="en-US" dirty="0" smtClean="0"/>
              <a:t>P. Training ON/OFF Indicator: 0 - Periodic Training not Present, 1 – Present</a:t>
            </a:r>
          </a:p>
          <a:p>
            <a:pPr lvl="1"/>
            <a:r>
              <a:rPr lang="en-US" dirty="0" smtClean="0"/>
              <a:t>Training Period (# of Beacon Intervals for the periodic training)</a:t>
            </a:r>
          </a:p>
          <a:p>
            <a:pPr lvl="1"/>
            <a:r>
              <a:rPr lang="en-US" dirty="0" smtClean="0"/>
              <a:t>Remaining BI: remaining beacon intervals to the periodic training (including the current beacon interval)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255780" y="4630051"/>
            <a:ext cx="49978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IE #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1755561" y="4630051"/>
            <a:ext cx="699247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Bytes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816075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bits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2457051" y="4630051"/>
            <a:ext cx="844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S. Scheme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582557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3299252" y="4630051"/>
            <a:ext cx="1151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P. Training Ind.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61335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6603159" y="4630052"/>
            <a:ext cx="588216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Rvd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13283" y="4864339"/>
            <a:ext cx="845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TBD bits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 bwMode="auto">
          <a:xfrm>
            <a:off x="4449180" y="4630051"/>
            <a:ext cx="1165108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Training Period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611263" y="487393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528769" y="4629739"/>
            <a:ext cx="1076711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Remaining BI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690852" y="4873618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 bwMode="auto">
          <a:xfrm>
            <a:off x="2736477" y="5638800"/>
            <a:ext cx="1069041" cy="820271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Spatially-Orthogonal Conditions Detection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Previously, 4 spatially orthogonal condition detection schemes were proposed (11-12-1355-02-00ah).</a:t>
            </a:r>
          </a:p>
          <a:p>
            <a:r>
              <a:rPr lang="en-US" sz="2000" dirty="0" smtClean="0"/>
              <a:t>AP follows one the 4 transmission sequences to allow STAs to set up NAV during </a:t>
            </a:r>
            <a:r>
              <a:rPr lang="en-US" sz="2000" dirty="0" err="1" smtClean="0"/>
              <a:t>omni</a:t>
            </a:r>
            <a:r>
              <a:rPr lang="en-US" sz="2000" dirty="0" smtClean="0"/>
              <a:t> transmission and switch to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transmission</a:t>
            </a:r>
          </a:p>
          <a:p>
            <a:r>
              <a:rPr lang="en-US" sz="2000" dirty="0" smtClean="0"/>
              <a:t>Propose to include a 1-bit sector ID indicator (from reserved bits) in CTS-to-self (which precedes SO conditions 1 or 2) to facilitate the detection of the SO conditions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813210" y="5638799"/>
            <a:ext cx="4219900" cy="286871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34869" y="5677836"/>
            <a:ext cx="754543" cy="215444"/>
          </a:xfrm>
          <a:prstGeom prst="rect">
            <a:avLst/>
          </a:prstGeom>
          <a:solidFill>
            <a:schemeClr val="accent3">
              <a:lumMod val="85000"/>
            </a:schemeClr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CTS-to-Self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530752" y="578936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575967" y="58957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1073406" y="570125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102518" y="6169301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905000" y="48768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856874" y="47599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 Protection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857256" y="5635102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 rot="900000">
            <a:off x="2060609" y="53182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575967" y="63080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3785348" y="5986183"/>
            <a:ext cx="4314997" cy="224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603810" y="5942144"/>
            <a:ext cx="7933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NAV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618971" y="5648807"/>
            <a:ext cx="11165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1473729" y="5108685"/>
            <a:ext cx="1854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 w. SO Indicator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3239775" y="5133338"/>
            <a:ext cx="2273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SO Condition 1 or Condition 2</a:t>
            </a:r>
            <a:endParaRPr lang="en-US" dirty="0"/>
          </a:p>
        </p:txBody>
      </p:sp>
      <p:sp>
        <p:nvSpPr>
          <p:cNvPr id="38" name="Freeform 37"/>
          <p:cNvSpPr/>
          <p:nvPr/>
        </p:nvSpPr>
        <p:spPr bwMode="auto">
          <a:xfrm rot="900000" flipH="1">
            <a:off x="3361568" y="5328116"/>
            <a:ext cx="45719" cy="31964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Freeform 38"/>
          <p:cNvSpPr/>
          <p:nvPr/>
        </p:nvSpPr>
        <p:spPr bwMode="auto">
          <a:xfrm rot="20700000">
            <a:off x="3897209" y="5339322"/>
            <a:ext cx="45719" cy="31964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Training Request/Feedback 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2000" dirty="0" smtClean="0"/>
              <a:t>SDF R.4.2.I 3: STA can optionally feedback sector/group ID</a:t>
            </a:r>
            <a:endParaRPr lang="en-GB" sz="2000" dirty="0" smtClean="0"/>
          </a:p>
          <a:p>
            <a:r>
              <a:rPr lang="en-GB" sz="2000" dirty="0" smtClean="0"/>
              <a:t>AP indicates the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operation</a:t>
            </a:r>
          </a:p>
          <a:p>
            <a:r>
              <a:rPr lang="en-GB" sz="2000" dirty="0" smtClean="0"/>
              <a:t>STA joining a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operation BSS shall indicate whether it supports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feedback in the </a:t>
            </a:r>
            <a:r>
              <a:rPr lang="en-GB" sz="2000" dirty="0" err="1" smtClean="0"/>
              <a:t>sectorized</a:t>
            </a:r>
            <a:r>
              <a:rPr lang="en-GB" sz="2000" dirty="0" smtClean="0"/>
              <a:t> beam feedback capability field (1=support)</a:t>
            </a:r>
          </a:p>
          <a:p>
            <a:r>
              <a:rPr lang="en-GB" sz="2000" dirty="0" smtClean="0"/>
              <a:t>STA indicates through capability exchange that it support request/feedback</a:t>
            </a:r>
            <a:endParaRPr lang="en-US" sz="1600" dirty="0" smtClean="0"/>
          </a:p>
          <a:p>
            <a:pPr lvl="1"/>
            <a:endParaRPr lang="en-GB" sz="800" dirty="0" smtClean="0"/>
          </a:p>
          <a:p>
            <a:r>
              <a:rPr lang="en-GB" sz="2000" dirty="0" smtClean="0"/>
              <a:t>Propose to re-use the HT Variant Control Link Adaptation Field (setting MAI=14, or MRQ=0, MSI=7) for requesting or indicating “Sector Training”</a:t>
            </a:r>
          </a:p>
          <a:p>
            <a:pPr lvl="1"/>
            <a:r>
              <a:rPr lang="en-US" sz="1600" dirty="0" smtClean="0"/>
              <a:t>TXASSR (transmit antenna selection request) </a:t>
            </a:r>
            <a:r>
              <a:rPr lang="en-US" sz="1600" dirty="0" smtClean="0">
                <a:sym typeface="Wingdings" pitchFamily="2" charset="2"/>
              </a:rPr>
              <a:t> Sector training request</a:t>
            </a:r>
          </a:p>
          <a:p>
            <a:pPr lvl="1"/>
            <a:r>
              <a:rPr lang="en-US" sz="1600" dirty="0" smtClean="0"/>
              <a:t>HT NDP Announcement field =1 </a:t>
            </a:r>
            <a:r>
              <a:rPr lang="en-US" sz="1600" dirty="0" smtClean="0">
                <a:sym typeface="Wingdings" pitchFamily="2" charset="2"/>
              </a:rPr>
              <a:t> Indicate NDP sounding (preceding training packets)</a:t>
            </a:r>
          </a:p>
          <a:p>
            <a:r>
              <a:rPr lang="en-US" sz="2000" dirty="0" smtClean="0">
                <a:sym typeface="Wingdings" pitchFamily="2" charset="2"/>
              </a:rPr>
              <a:t>Use VHT Sounding NDP with </a:t>
            </a:r>
            <a:r>
              <a:rPr lang="en-US" sz="2000" dirty="0" err="1" smtClean="0">
                <a:sym typeface="Wingdings" pitchFamily="2" charset="2"/>
              </a:rPr>
              <a:t>Nsts</a:t>
            </a:r>
            <a:r>
              <a:rPr lang="en-US" sz="2000" dirty="0" smtClean="0">
                <a:sym typeface="Wingdings" pitchFamily="2" charset="2"/>
              </a:rPr>
              <a:t>=1 for sector beam training</a:t>
            </a:r>
          </a:p>
          <a:p>
            <a:pPr lvl="1"/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dirty="0" err="1" smtClean="0"/>
              <a:t>Sectorized</a:t>
            </a:r>
            <a:r>
              <a:rPr lang="en-US" dirty="0" smtClean="0"/>
              <a:t> Beam Training Request/Feedback 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Propose to use a VHT Action frame </a:t>
            </a:r>
            <a:r>
              <a:rPr lang="en-US" sz="2000" dirty="0" smtClean="0"/>
              <a:t>(8.5.23.1 in 11ac) for (solicited and unsolicited) Sector ID feedback.</a:t>
            </a:r>
          </a:p>
          <a:p>
            <a:pPr lvl="1"/>
            <a:r>
              <a:rPr lang="en-US" sz="1600" dirty="0" smtClean="0"/>
              <a:t>VHT action = 3 (or higher)</a:t>
            </a:r>
          </a:p>
          <a:p>
            <a:pPr lvl="1"/>
            <a:r>
              <a:rPr lang="en-US" sz="1600" dirty="0" smtClean="0"/>
              <a:t>Sector ID index (format TBD)</a:t>
            </a:r>
            <a:endParaRPr lang="en-GB" sz="1600" dirty="0" smtClean="0"/>
          </a:p>
          <a:p>
            <a:pPr lvl="1"/>
            <a:endParaRPr lang="en-GB" sz="1600" dirty="0" smtClean="0"/>
          </a:p>
          <a:p>
            <a:endParaRPr lang="en-GB" sz="22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5715000" y="5486400"/>
          <a:ext cx="2237359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6001"/>
                <a:gridCol w="1661358"/>
              </a:tblGrid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Order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Information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Category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VHT Action</a:t>
                      </a:r>
                      <a:endParaRPr lang="en-US" sz="1000" dirty="0"/>
                    </a:p>
                  </a:txBody>
                  <a:tcPr/>
                </a:tc>
              </a:tr>
              <a:tr h="22373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3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Sector ID Index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73716" y="1628573"/>
            <a:ext cx="6887791" cy="3018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Straight Connector 8"/>
          <p:cNvCxnSpPr/>
          <p:nvPr/>
        </p:nvCxnSpPr>
        <p:spPr bwMode="auto">
          <a:xfrm>
            <a:off x="3054485" y="3103123"/>
            <a:ext cx="27529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1342416" y="4114801"/>
            <a:ext cx="8657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(Sector Training </a:t>
            </a:r>
            <a:r>
              <a:rPr lang="en-US" dirty="0" err="1" smtClean="0">
                <a:solidFill>
                  <a:srgbClr val="FF0000"/>
                </a:solidFill>
              </a:rPr>
              <a:t>Req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2033081" y="4056434"/>
            <a:ext cx="291830" cy="21400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534301" y="1508174"/>
            <a:ext cx="225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(Sector Training Announcement) HT NDP Announcement=1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 bwMode="auto">
          <a:xfrm rot="16200000" flipH="1">
            <a:off x="3041515" y="2078477"/>
            <a:ext cx="606356" cy="2172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859291" y="1763950"/>
            <a:ext cx="13262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VHT Sounding NDP with </a:t>
            </a:r>
            <a:r>
              <a:rPr lang="en-US" dirty="0" err="1" smtClean="0">
                <a:solidFill>
                  <a:srgbClr val="FF0000"/>
                </a:solidFill>
              </a:rPr>
              <a:t>Nsts</a:t>
            </a:r>
            <a:r>
              <a:rPr lang="en-US" dirty="0" smtClean="0">
                <a:solidFill>
                  <a:srgbClr val="FF0000"/>
                </a:solidFill>
              </a:rPr>
              <a:t>=1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>
            <a:stCxn id="17" idx="1"/>
          </p:cNvCxnSpPr>
          <p:nvPr/>
        </p:nvCxnSpPr>
        <p:spPr bwMode="auto">
          <a:xfrm rot="10800000" flipV="1">
            <a:off x="4328809" y="1994782"/>
            <a:ext cx="1530482" cy="4760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>
            <a:stCxn id="17" idx="1"/>
          </p:cNvCxnSpPr>
          <p:nvPr/>
        </p:nvCxnSpPr>
        <p:spPr bwMode="auto">
          <a:xfrm rot="10800000" flipV="1">
            <a:off x="4893013" y="1994783"/>
            <a:ext cx="966278" cy="5052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089514" y="3861880"/>
            <a:ext cx="1167319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Sector ID FB</a:t>
            </a:r>
            <a:endParaRPr lang="en-US" dirty="0"/>
          </a:p>
        </p:txBody>
      </p:sp>
      <p:cxnSp>
        <p:nvCxnSpPr>
          <p:cNvPr id="25" name="Straight Arrow Connector 24"/>
          <p:cNvCxnSpPr/>
          <p:nvPr/>
        </p:nvCxnSpPr>
        <p:spPr bwMode="auto">
          <a:xfrm rot="5400000" flipH="1" flipV="1">
            <a:off x="5758775" y="4163441"/>
            <a:ext cx="700393" cy="6809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982494" y="2256817"/>
            <a:ext cx="69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047345" y="3401438"/>
            <a:ext cx="690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3119061" y="3580987"/>
            <a:ext cx="2413834" cy="42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 2: Type 0 </a:t>
            </a:r>
            <a:r>
              <a:rPr lang="en-US" dirty="0" err="1" smtClean="0"/>
              <a:t>Sectorization</a:t>
            </a:r>
            <a:r>
              <a:rPr lang="en-US" dirty="0" smtClean="0"/>
              <a:t> Scheme:      More Details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B429028-EDBC-4B69-9F69-0DC0E1F1788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1066800"/>
          </a:xfrm>
        </p:spPr>
        <p:txBody>
          <a:bodyPr/>
          <a:lstStyle/>
          <a:p>
            <a:r>
              <a:rPr lang="en-US" dirty="0" smtClean="0"/>
              <a:t>Type 0 </a:t>
            </a:r>
            <a:r>
              <a:rPr lang="en-US" dirty="0" err="1" smtClean="0"/>
              <a:t>Sectorization</a:t>
            </a:r>
            <a:r>
              <a:rPr lang="en-US" dirty="0" smtClean="0"/>
              <a:t> Mode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70452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en-US" sz="1500" dirty="0" smtClean="0"/>
              <a:t>In this mode the AP broadcast some of the beacons sector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in regular schedule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There are two categories of station operation modes:</a:t>
            </a:r>
          </a:p>
          <a:p>
            <a:pPr lvl="2">
              <a:spcBef>
                <a:spcPts val="200"/>
              </a:spcBef>
            </a:pPr>
            <a:r>
              <a:rPr lang="en-US" sz="1200" dirty="0" err="1" smtClean="0"/>
              <a:t>Sectorized</a:t>
            </a:r>
            <a:r>
              <a:rPr lang="en-US" sz="1200" dirty="0" smtClean="0"/>
              <a:t> STA</a:t>
            </a:r>
          </a:p>
          <a:p>
            <a:pPr lvl="2">
              <a:spcBef>
                <a:spcPts val="200"/>
              </a:spcBef>
            </a:pPr>
            <a:r>
              <a:rPr lang="en-US" sz="1200" dirty="0" smtClean="0"/>
              <a:t>Non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STA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Those 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 that received the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are allowed to transmit data during the sector interval.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All the stations (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and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) are allowed to transmit during </a:t>
            </a:r>
            <a:r>
              <a:rPr lang="en-US" sz="1500" dirty="0" err="1" smtClean="0"/>
              <a:t>omni</a:t>
            </a:r>
            <a:r>
              <a:rPr lang="en-US" sz="1500" dirty="0" smtClean="0"/>
              <a:t> interval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STAs are allowed to transmit during the sector interval even if they don’t hear the sector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but they can transmit in </a:t>
            </a:r>
            <a:r>
              <a:rPr lang="en-US" sz="1500" dirty="0" err="1" smtClean="0"/>
              <a:t>omni</a:t>
            </a:r>
            <a:r>
              <a:rPr lang="en-US" sz="1500" dirty="0" smtClean="0"/>
              <a:t> interval.   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The mode of operation (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or non-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) for STA (or traffic) is established at association ( by the type of station or just by the type of traffic if a STA carries multiple types of traffic)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After association a STA could change its mode of operation – for instance via a management frame from AP or via indications in beacons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Example of operation: offloading stations/traffic could transmit with no restrictions, the sensor traffic transmit only during their sector time interval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Besides the </a:t>
            </a:r>
            <a:r>
              <a:rPr lang="en-US" sz="1500" dirty="0" err="1" smtClean="0"/>
              <a:t>beamformed</a:t>
            </a:r>
            <a:r>
              <a:rPr lang="en-US" sz="1500" dirty="0" smtClean="0"/>
              <a:t> beacon broadcast, the AP operates without spatial restrictions, being able to receive from and transmit to all directions</a:t>
            </a:r>
          </a:p>
          <a:p>
            <a:pPr>
              <a:spcBef>
                <a:spcPts val="200"/>
              </a:spcBef>
            </a:pPr>
            <a:r>
              <a:rPr lang="en-US" sz="1500" dirty="0" smtClean="0"/>
              <a:t>Stations that are allowed to transmit have no restrictions in transmit direction</a:t>
            </a:r>
          </a:p>
          <a:p>
            <a:pPr lvl="0">
              <a:spcBef>
                <a:spcPts val="200"/>
              </a:spcBef>
            </a:pPr>
            <a:r>
              <a:rPr lang="en-US" sz="1500" dirty="0" smtClean="0"/>
              <a:t>Note: The sector only BSS would be realized if all STAs are </a:t>
            </a:r>
            <a:r>
              <a:rPr lang="en-US" sz="1500" dirty="0" err="1" smtClean="0"/>
              <a:t>sectorized</a:t>
            </a:r>
            <a:r>
              <a:rPr lang="en-US" sz="1500" dirty="0" smtClean="0"/>
              <a:t> STA. This would eliminate the needs for </a:t>
            </a:r>
            <a:r>
              <a:rPr lang="en-US" sz="1500" dirty="0" err="1" smtClean="0"/>
              <a:t>omni</a:t>
            </a:r>
            <a:r>
              <a:rPr lang="en-US" sz="1500" dirty="0" smtClean="0"/>
              <a:t> reception by AP.</a:t>
            </a:r>
          </a:p>
          <a:p>
            <a:pPr>
              <a:spcBef>
                <a:spcPts val="200"/>
              </a:spcBef>
              <a:buNone/>
            </a:pPr>
            <a:endParaRPr lang="en-US" sz="15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 bwMode="auto">
          <a:xfrm>
            <a:off x="4790661" y="2345635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/>
          <p:cNvSpPr/>
          <p:nvPr/>
        </p:nvSpPr>
        <p:spPr bwMode="auto">
          <a:xfrm>
            <a:off x="2673625" y="2365513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53278" y="2421835"/>
            <a:ext cx="2057400" cy="221642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>
                <a:alpha val="47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365" y="685800"/>
            <a:ext cx="8305800" cy="914400"/>
          </a:xfrm>
        </p:spPr>
        <p:txBody>
          <a:bodyPr/>
          <a:lstStyle/>
          <a:p>
            <a:r>
              <a:rPr lang="en-US" dirty="0" smtClean="0"/>
              <a:t>Type 0 </a:t>
            </a:r>
            <a:r>
              <a:rPr lang="en-US" dirty="0" err="1" smtClean="0"/>
              <a:t>sectorization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9" name="Pie 8"/>
          <p:cNvSpPr/>
          <p:nvPr/>
        </p:nvSpPr>
        <p:spPr bwMode="auto">
          <a:xfrm>
            <a:off x="553277" y="2421835"/>
            <a:ext cx="2077280" cy="2256182"/>
          </a:xfrm>
          <a:prstGeom prst="pie">
            <a:avLst>
              <a:gd name="adj1" fmla="val 9347757"/>
              <a:gd name="adj2" fmla="val 1620000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" name="Group 9"/>
          <p:cNvGrpSpPr/>
          <p:nvPr/>
        </p:nvGrpSpPr>
        <p:grpSpPr>
          <a:xfrm>
            <a:off x="792020" y="4869881"/>
            <a:ext cx="7776864" cy="1177099"/>
            <a:chOff x="755576" y="5191246"/>
            <a:chExt cx="7776864" cy="1177099"/>
          </a:xfrm>
        </p:grpSpPr>
        <p:sp>
          <p:nvSpPr>
            <p:cNvPr id="11" name="Rectangle 10"/>
            <p:cNvSpPr/>
            <p:nvPr/>
          </p:nvSpPr>
          <p:spPr bwMode="auto">
            <a:xfrm>
              <a:off x="755576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1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331640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 in Sector  1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699792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2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275856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2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4644008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3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220072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3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588224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Omni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algn="ctr" eaLnBrk="0" hangingPunct="0"/>
              <a:r>
                <a:rPr lang="en-US" sz="1000" dirty="0" smtClean="0">
                  <a:latin typeface="Times New Roman" pitchFamily="18" charset="0"/>
                </a:rPr>
                <a:t>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7164288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all STAs in the BSS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59632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1</a:t>
              </a:r>
              <a:endParaRPr lang="en-US" sz="12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383868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2</a:t>
              </a:r>
              <a:endParaRPr lang="en-US" sz="12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256076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3</a:t>
              </a:r>
              <a:endParaRPr lang="en-US" sz="12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236296" y="6091346"/>
              <a:ext cx="1055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Omni Interval</a:t>
              </a:r>
              <a:endParaRPr lang="en-US" sz="1200" dirty="0"/>
            </a:p>
          </p:txBody>
        </p:sp>
      </p:grpSp>
      <p:sp>
        <p:nvSpPr>
          <p:cNvPr id="23" name="Pie 22"/>
          <p:cNvSpPr/>
          <p:nvPr/>
        </p:nvSpPr>
        <p:spPr bwMode="auto">
          <a:xfrm>
            <a:off x="2769705" y="2375452"/>
            <a:ext cx="1948069" cy="2223051"/>
          </a:xfrm>
          <a:prstGeom prst="pie">
            <a:avLst>
              <a:gd name="adj1" fmla="val 16095805"/>
              <a:gd name="adj2" fmla="val 115737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Pie 23"/>
          <p:cNvSpPr/>
          <p:nvPr/>
        </p:nvSpPr>
        <p:spPr bwMode="auto">
          <a:xfrm>
            <a:off x="4817165" y="2501348"/>
            <a:ext cx="1997766" cy="2050773"/>
          </a:xfrm>
          <a:prstGeom prst="pie">
            <a:avLst>
              <a:gd name="adj1" fmla="val 1843787"/>
              <a:gd name="adj2" fmla="val 929136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04192" y="1875184"/>
            <a:ext cx="2122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Beamformed</a:t>
            </a:r>
            <a:r>
              <a:rPr lang="en-US" dirty="0" smtClean="0"/>
              <a:t> Beacon Coverage</a:t>
            </a:r>
            <a:endParaRPr lang="en-US" dirty="0"/>
          </a:p>
        </p:txBody>
      </p:sp>
      <p:cxnSp>
        <p:nvCxnSpPr>
          <p:cNvPr id="31" name="Straight Arrow Connector 30"/>
          <p:cNvCxnSpPr/>
          <p:nvPr/>
        </p:nvCxnSpPr>
        <p:spPr bwMode="auto">
          <a:xfrm>
            <a:off x="1386029" y="2201878"/>
            <a:ext cx="41893" cy="39886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5145156" y="1745975"/>
            <a:ext cx="10093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 coverage 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 bwMode="auto">
          <a:xfrm flipH="1">
            <a:off x="5612300" y="2022974"/>
            <a:ext cx="37514" cy="3193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Sun 35"/>
          <p:cNvSpPr/>
          <p:nvPr/>
        </p:nvSpPr>
        <p:spPr bwMode="auto">
          <a:xfrm>
            <a:off x="1129747" y="2809462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Sun 36"/>
          <p:cNvSpPr/>
          <p:nvPr/>
        </p:nvSpPr>
        <p:spPr bwMode="auto">
          <a:xfrm>
            <a:off x="1282147" y="2961862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Sun 37"/>
          <p:cNvSpPr/>
          <p:nvPr/>
        </p:nvSpPr>
        <p:spPr bwMode="auto">
          <a:xfrm>
            <a:off x="868017" y="3203714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Sun 38"/>
          <p:cNvSpPr/>
          <p:nvPr/>
        </p:nvSpPr>
        <p:spPr bwMode="auto">
          <a:xfrm>
            <a:off x="3889512" y="2627245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Sun 39"/>
          <p:cNvSpPr/>
          <p:nvPr/>
        </p:nvSpPr>
        <p:spPr bwMode="auto">
          <a:xfrm>
            <a:off x="4098234" y="3193775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1" name="Sun 40"/>
          <p:cNvSpPr/>
          <p:nvPr/>
        </p:nvSpPr>
        <p:spPr bwMode="auto">
          <a:xfrm>
            <a:off x="5330686" y="3929271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un 41"/>
          <p:cNvSpPr/>
          <p:nvPr/>
        </p:nvSpPr>
        <p:spPr bwMode="auto">
          <a:xfrm>
            <a:off x="5946912" y="3889514"/>
            <a:ext cx="149087" cy="168965"/>
          </a:xfrm>
          <a:prstGeom prst="sun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00" y="1676400"/>
            <a:ext cx="1153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Sectorized</a:t>
            </a:r>
            <a:r>
              <a:rPr lang="en-US" dirty="0" smtClean="0"/>
              <a:t> STA</a:t>
            </a:r>
            <a:endParaRPr lang="en-US" dirty="0"/>
          </a:p>
        </p:txBody>
      </p:sp>
      <p:cxnSp>
        <p:nvCxnSpPr>
          <p:cNvPr id="45" name="Straight Arrow Connector 44"/>
          <p:cNvCxnSpPr>
            <a:stCxn id="43" idx="2"/>
            <a:endCxn id="39" idx="0"/>
          </p:cNvCxnSpPr>
          <p:nvPr/>
        </p:nvCxnSpPr>
        <p:spPr bwMode="auto">
          <a:xfrm>
            <a:off x="3624697" y="1953399"/>
            <a:ext cx="339359" cy="6738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6" name="Group 48"/>
          <p:cNvGrpSpPr/>
          <p:nvPr/>
        </p:nvGrpSpPr>
        <p:grpSpPr>
          <a:xfrm>
            <a:off x="3326295" y="2965176"/>
            <a:ext cx="821635" cy="1245704"/>
            <a:chOff x="1023729" y="2799523"/>
            <a:chExt cx="821635" cy="1245704"/>
          </a:xfrm>
        </p:grpSpPr>
        <p:sp>
          <p:nvSpPr>
            <p:cNvPr id="46" name="Sun 45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7" name="Sun 46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8" name="Sun 47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7" name="Group 49"/>
          <p:cNvGrpSpPr/>
          <p:nvPr/>
        </p:nvGrpSpPr>
        <p:grpSpPr>
          <a:xfrm>
            <a:off x="1162877" y="2958549"/>
            <a:ext cx="821635" cy="1245704"/>
            <a:chOff x="1023729" y="2799523"/>
            <a:chExt cx="821635" cy="1245704"/>
          </a:xfrm>
        </p:grpSpPr>
        <p:sp>
          <p:nvSpPr>
            <p:cNvPr id="51" name="Sun 50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2" name="Sun 51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3" name="Sun 52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8" name="Group 53"/>
          <p:cNvGrpSpPr/>
          <p:nvPr/>
        </p:nvGrpSpPr>
        <p:grpSpPr>
          <a:xfrm>
            <a:off x="5363816" y="2776331"/>
            <a:ext cx="821635" cy="1245704"/>
            <a:chOff x="1023729" y="2799523"/>
            <a:chExt cx="821635" cy="1245704"/>
          </a:xfrm>
        </p:grpSpPr>
        <p:sp>
          <p:nvSpPr>
            <p:cNvPr id="55" name="Sun 54"/>
            <p:cNvSpPr/>
            <p:nvPr/>
          </p:nvSpPr>
          <p:spPr bwMode="auto">
            <a:xfrm>
              <a:off x="1696277" y="2799523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6" name="Sun 55"/>
            <p:cNvSpPr/>
            <p:nvPr/>
          </p:nvSpPr>
          <p:spPr bwMode="auto">
            <a:xfrm>
              <a:off x="1023729" y="3230218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7" name="Sun 56"/>
            <p:cNvSpPr/>
            <p:nvPr/>
          </p:nvSpPr>
          <p:spPr bwMode="auto">
            <a:xfrm>
              <a:off x="1441173" y="3876262"/>
              <a:ext cx="149087" cy="168965"/>
            </a:xfrm>
            <a:prstGeom prst="sun">
              <a:avLst/>
            </a:prstGeom>
            <a:solidFill>
              <a:srgbClr val="0070C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341165" y="2057400"/>
            <a:ext cx="14435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Non-</a:t>
            </a:r>
            <a:r>
              <a:rPr lang="en-US" dirty="0" err="1" smtClean="0"/>
              <a:t>sectorized</a:t>
            </a:r>
            <a:r>
              <a:rPr lang="en-US" dirty="0" smtClean="0"/>
              <a:t> STA</a:t>
            </a:r>
            <a:endParaRPr lang="en-US" dirty="0"/>
          </a:p>
        </p:txBody>
      </p:sp>
      <p:cxnSp>
        <p:nvCxnSpPr>
          <p:cNvPr id="61" name="Straight Arrow Connector 60"/>
          <p:cNvCxnSpPr>
            <a:stCxn id="59" idx="2"/>
          </p:cNvCxnSpPr>
          <p:nvPr/>
        </p:nvCxnSpPr>
        <p:spPr bwMode="auto">
          <a:xfrm flipH="1">
            <a:off x="6185451" y="2334399"/>
            <a:ext cx="877483" cy="526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 for Type 0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Type 0 </a:t>
            </a:r>
            <a:r>
              <a:rPr lang="en-US" sz="2000" dirty="0" err="1" smtClean="0"/>
              <a:t>sectorization</a:t>
            </a:r>
            <a:r>
              <a:rPr lang="en-US" sz="2000" dirty="0" smtClean="0"/>
              <a:t> schemes should be indicated in beacon, probe response, association confirmation to inform STAs.  </a:t>
            </a:r>
          </a:p>
          <a:p>
            <a:r>
              <a:rPr lang="en-US" sz="2000" dirty="0" smtClean="0"/>
              <a:t>At each beacon interval, a different sector is used</a:t>
            </a:r>
          </a:p>
          <a:p>
            <a:pPr lvl="1">
              <a:buNone/>
            </a:pPr>
            <a:endParaRPr lang="en-US" sz="1900" dirty="0" smtClean="0"/>
          </a:p>
          <a:p>
            <a:pPr lvl="1">
              <a:buNone/>
            </a:pPr>
            <a:endParaRPr lang="en-US" sz="1900" dirty="0" smtClean="0"/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/>
              <a:t>Proposed IE for Type 0 Scheme</a:t>
            </a:r>
          </a:p>
          <a:p>
            <a:pPr lvl="1"/>
            <a:r>
              <a:rPr lang="en-US" sz="1200" dirty="0" smtClean="0"/>
              <a:t>S Scheme: 0 - Type 0 </a:t>
            </a:r>
            <a:r>
              <a:rPr lang="en-US" sz="1200" dirty="0" err="1" smtClean="0"/>
              <a:t>sectorization</a:t>
            </a:r>
            <a:r>
              <a:rPr lang="en-US" sz="1200" dirty="0" smtClean="0"/>
              <a:t> scheme</a:t>
            </a:r>
          </a:p>
          <a:p>
            <a:pPr lvl="1"/>
            <a:r>
              <a:rPr lang="en-US" sz="1200" dirty="0" smtClean="0"/>
              <a:t>the complete rotation period (# of beacon intervals) for all sectors</a:t>
            </a:r>
          </a:p>
          <a:p>
            <a:pPr lvl="1"/>
            <a:r>
              <a:rPr lang="en-US" sz="1200" dirty="0" err="1" smtClean="0"/>
              <a:t>omni</a:t>
            </a:r>
            <a:r>
              <a:rPr lang="en-US" sz="1200" dirty="0" smtClean="0"/>
              <a:t>-directional sector indicator: 1 = </a:t>
            </a:r>
            <a:r>
              <a:rPr lang="en-US" sz="1200" dirty="0" err="1" smtClean="0"/>
              <a:t>omni</a:t>
            </a:r>
            <a:r>
              <a:rPr lang="en-US" sz="1200" dirty="0" smtClean="0"/>
              <a:t>, 0 = non-</a:t>
            </a:r>
            <a:r>
              <a:rPr lang="en-US" sz="1200" dirty="0" err="1" smtClean="0"/>
              <a:t>omni</a:t>
            </a:r>
            <a:r>
              <a:rPr lang="en-US" sz="1200" dirty="0" smtClean="0"/>
              <a:t> (In </a:t>
            </a:r>
            <a:r>
              <a:rPr lang="en-US" sz="1200" dirty="0" err="1" smtClean="0"/>
              <a:t>omni</a:t>
            </a:r>
            <a:r>
              <a:rPr lang="en-US" sz="1200" dirty="0" smtClean="0"/>
              <a:t>, all STAs can access the medium) </a:t>
            </a:r>
          </a:p>
          <a:p>
            <a:pPr lvl="1"/>
            <a:r>
              <a:rPr lang="en-US" sz="1200" dirty="0" smtClean="0"/>
              <a:t>the current sector ID </a:t>
            </a:r>
          </a:p>
          <a:p>
            <a:pPr lvl="1"/>
            <a:r>
              <a:rPr lang="en-US" sz="1200" dirty="0" smtClean="0"/>
              <a:t>Group ID 1, …, Group ID k corresponding to the current sector ID</a:t>
            </a:r>
          </a:p>
          <a:p>
            <a:pPr lvl="1"/>
            <a:r>
              <a:rPr lang="en-US" sz="1200" dirty="0" smtClean="0"/>
              <a:t>the sub-period for current sector ID (sub-period* integer = complete period)</a:t>
            </a:r>
          </a:p>
          <a:p>
            <a:pPr lvl="1"/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8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939054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0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40171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0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1667436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382372" y="3195918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2</a:t>
            </a: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939053" y="3473824"/>
            <a:ext cx="743622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>
            <a:off x="952500" y="3762936"/>
            <a:ext cx="6696636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3245225" y="3332630"/>
            <a:ext cx="119006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0" name="Rectangle 19"/>
          <p:cNvSpPr/>
          <p:nvPr/>
        </p:nvSpPr>
        <p:spPr bwMode="auto">
          <a:xfrm>
            <a:off x="4572000" y="3200400"/>
            <a:ext cx="72614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25527" y="3729319"/>
            <a:ext cx="26625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Complete rotation period for all sectors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1669677" y="3552264"/>
            <a:ext cx="2900082" cy="224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931893" y="3518648"/>
            <a:ext cx="21985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Sub-period for Sector 1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741090" y="5791200"/>
            <a:ext cx="457938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IE #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1199027" y="5791200"/>
            <a:ext cx="699247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# Bytes</a:t>
            </a:r>
          </a:p>
        </p:txBody>
      </p:sp>
      <p:sp>
        <p:nvSpPr>
          <p:cNvPr id="34" name="Rectangle 33"/>
          <p:cNvSpPr/>
          <p:nvPr/>
        </p:nvSpPr>
        <p:spPr bwMode="auto">
          <a:xfrm>
            <a:off x="2743200" y="5791200"/>
            <a:ext cx="955979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C.R. Period</a:t>
            </a:r>
          </a:p>
        </p:txBody>
      </p:sp>
      <p:sp>
        <p:nvSpPr>
          <p:cNvPr id="35" name="Rectangle 34"/>
          <p:cNvSpPr/>
          <p:nvPr/>
        </p:nvSpPr>
        <p:spPr bwMode="auto">
          <a:xfrm>
            <a:off x="4258492" y="5791200"/>
            <a:ext cx="838854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Sector ID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7564997" y="5793673"/>
            <a:ext cx="865094" cy="27293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Sub-period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259541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 bits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2870948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 bits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15376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 bits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7806038" y="606376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 bits</a:t>
            </a:r>
            <a:endParaRPr lang="en-US" dirty="0"/>
          </a:p>
        </p:txBody>
      </p:sp>
      <p:sp>
        <p:nvSpPr>
          <p:cNvPr id="43" name="Rectangle 42"/>
          <p:cNvSpPr/>
          <p:nvPr/>
        </p:nvSpPr>
        <p:spPr bwMode="auto">
          <a:xfrm>
            <a:off x="1900517" y="5791200"/>
            <a:ext cx="844922" cy="275665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S. Scheme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026023" y="6048934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45" name="Rectangle 44"/>
          <p:cNvSpPr/>
          <p:nvPr/>
        </p:nvSpPr>
        <p:spPr bwMode="auto">
          <a:xfrm>
            <a:off x="8428078" y="5790671"/>
            <a:ext cx="462225" cy="27107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Rvd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8425983" y="6068247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 bits</a:t>
            </a:r>
            <a:endParaRPr lang="en-US" dirty="0"/>
          </a:p>
        </p:txBody>
      </p:sp>
      <p:sp>
        <p:nvSpPr>
          <p:cNvPr id="30" name="Rectangle 29"/>
          <p:cNvSpPr/>
          <p:nvPr/>
        </p:nvSpPr>
        <p:spPr bwMode="auto">
          <a:xfrm>
            <a:off x="3686172" y="5791207"/>
            <a:ext cx="574696" cy="27593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O. </a:t>
            </a: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735013" y="6058690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bit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5094770" y="5789921"/>
            <a:ext cx="886239" cy="27906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ID1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6681989" y="5790643"/>
            <a:ext cx="886239" cy="27400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 k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32029" y="5925973"/>
            <a:ext cx="598044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5256826" y="6045323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 bits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6887381" y="6054712"/>
            <a:ext cx="53788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? bits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IE for indicating Type 1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16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an 1 bit early sector indicator from reserved bits for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in NDP CTS-to-self (which precedes SO condition 1 or SO Condition 2) to facilitate the detection of SO conditions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Name, Affiliation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1902130456"/>
              </p:ext>
            </p:extLst>
          </p:nvPr>
        </p:nvGraphicFramePr>
        <p:xfrm>
          <a:off x="1254125" y="849313"/>
          <a:ext cx="6442075" cy="4960937"/>
        </p:xfrm>
        <a:graphic>
          <a:graphicData uri="http://schemas.openxmlformats.org/presentationml/2006/ole">
            <p:oleObj spid="_x0000_s166914" name="Document" r:id="rId3" imgW="8537594" imgH="6563406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use the </a:t>
            </a:r>
          </a:p>
          <a:p>
            <a:pPr lvl="1"/>
            <a:r>
              <a:rPr lang="en-US" dirty="0" smtClean="0"/>
              <a:t>HT Variant </a:t>
            </a:r>
            <a:r>
              <a:rPr lang="en-GB" dirty="0" smtClean="0"/>
              <a:t>HT Control Link Adaptation Field for </a:t>
            </a:r>
          </a:p>
          <a:p>
            <a:pPr lvl="2"/>
            <a:r>
              <a:rPr lang="en-GB" dirty="0" smtClean="0"/>
              <a:t>Requesting sector training, </a:t>
            </a:r>
          </a:p>
          <a:p>
            <a:pPr lvl="2"/>
            <a:r>
              <a:rPr lang="en-GB" dirty="0" smtClean="0"/>
              <a:t>NDP announcement, </a:t>
            </a:r>
          </a:p>
          <a:p>
            <a:pPr lvl="1"/>
            <a:r>
              <a:rPr lang="en-GB" dirty="0" smtClean="0"/>
              <a:t>Sector ID feedback frame</a:t>
            </a:r>
          </a:p>
          <a:p>
            <a:pPr>
              <a:buNone/>
            </a:pPr>
            <a:r>
              <a:rPr lang="en-GB" sz="2800" dirty="0" smtClean="0"/>
              <a:t>     as described in Slides 18 and 19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proposed IE for indicating Type 0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23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IE for indicating Type 1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16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an 1 bit early sector indicator from reserved bits for the </a:t>
            </a:r>
            <a:r>
              <a:rPr lang="en-US" dirty="0" err="1" smtClean="0"/>
              <a:t>sectorized</a:t>
            </a:r>
            <a:r>
              <a:rPr lang="en-US" dirty="0" smtClean="0"/>
              <a:t> transmission in NDP CTS-to-self (which precedes SO condition 1 or SO Condition 2) to facilitate the detection of SO conditions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use the </a:t>
            </a:r>
          </a:p>
          <a:p>
            <a:pPr lvl="1"/>
            <a:r>
              <a:rPr lang="en-US" dirty="0" smtClean="0"/>
              <a:t>HT Variant </a:t>
            </a:r>
            <a:r>
              <a:rPr lang="en-GB" dirty="0" smtClean="0"/>
              <a:t>HT Control Link Adaptation Field for </a:t>
            </a:r>
          </a:p>
          <a:p>
            <a:pPr lvl="2"/>
            <a:r>
              <a:rPr lang="en-GB" dirty="0" smtClean="0"/>
              <a:t>Requesting sector training, </a:t>
            </a:r>
          </a:p>
          <a:p>
            <a:pPr lvl="2"/>
            <a:r>
              <a:rPr lang="en-GB" dirty="0" smtClean="0"/>
              <a:t>NDP announcement, </a:t>
            </a:r>
          </a:p>
          <a:p>
            <a:pPr lvl="1"/>
            <a:r>
              <a:rPr lang="en-GB" dirty="0" smtClean="0"/>
              <a:t>Sector ID feedback frame</a:t>
            </a:r>
          </a:p>
          <a:p>
            <a:pPr>
              <a:buNone/>
            </a:pPr>
            <a:r>
              <a:rPr lang="en-GB" sz="2800" dirty="0" smtClean="0"/>
              <a:t>     as described in Slides 18 and 19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include the IE for indicating Type 0 </a:t>
            </a:r>
            <a:r>
              <a:rPr lang="en-US" dirty="0" err="1" smtClean="0"/>
              <a:t>Sectorization</a:t>
            </a:r>
            <a:r>
              <a:rPr lang="en-US" dirty="0" smtClean="0"/>
              <a:t> as described in Slide 23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 Charts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2EFAA3E3-987F-4FCE-B0A1-1D2278CBFC4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3584610" y="5009975"/>
            <a:ext cx="4219900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1937084"/>
          </a:xfrm>
        </p:spPr>
        <p:txBody>
          <a:bodyPr/>
          <a:lstStyle/>
          <a:p>
            <a:r>
              <a:rPr lang="en-US" sz="1600" dirty="0" smtClean="0"/>
              <a:t>AP can use </a:t>
            </a:r>
            <a:r>
              <a:rPr lang="en-US" sz="1600" dirty="0" err="1" smtClean="0"/>
              <a:t>omni</a:t>
            </a:r>
            <a:r>
              <a:rPr lang="en-US" sz="1600" dirty="0" smtClean="0"/>
              <a:t>-preamble to set up TXOP protection for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transmission.</a:t>
            </a:r>
          </a:p>
          <a:p>
            <a:r>
              <a:rPr lang="en-US" sz="1600" dirty="0" smtClean="0"/>
              <a:t>Once the proper TXOP protection is set up with a long preamble,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transmission (with </a:t>
            </a:r>
            <a:r>
              <a:rPr lang="en-US" sz="1600" dirty="0" err="1" smtClean="0"/>
              <a:t>greenfield</a:t>
            </a:r>
            <a:r>
              <a:rPr lang="en-US" sz="1600" dirty="0" smtClean="0"/>
              <a:t> BF) shall be used for the remainder of the TXOP.</a:t>
            </a:r>
          </a:p>
          <a:p>
            <a:r>
              <a:rPr lang="en-US" sz="1600" dirty="0" smtClean="0"/>
              <a:t>SO condition is confirmed by an OBSS STA/AP not receiving </a:t>
            </a:r>
          </a:p>
          <a:p>
            <a:pPr lvl="1"/>
            <a:r>
              <a:rPr lang="en-US" sz="1200" dirty="0" smtClean="0"/>
              <a:t>STA1’s transmission (OBSS STA expects a following STA1 transmission when it sees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 00, 10,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=11/</a:t>
            </a:r>
            <a:r>
              <a:rPr lang="en-US" sz="1200" dirty="0" err="1" smtClean="0"/>
              <a:t>Ack</a:t>
            </a:r>
            <a:r>
              <a:rPr lang="en-US" sz="1200" dirty="0" smtClean="0"/>
              <a:t> Policy=00 in the AP1 Omni packet </a:t>
            </a:r>
            <a:r>
              <a:rPr lang="en-US" sz="1200" dirty="0" err="1" smtClean="0"/>
              <a:t>packet</a:t>
            </a:r>
            <a:r>
              <a:rPr lang="en-US" sz="1200" dirty="0" smtClean="0"/>
              <a:t>),  </a:t>
            </a:r>
          </a:p>
          <a:p>
            <a:pPr lvl="1"/>
            <a:r>
              <a:rPr lang="en-US" sz="1200" dirty="0" smtClean="0"/>
              <a:t>and the AP1’s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transmission portion within the long packet</a:t>
            </a:r>
          </a:p>
          <a:p>
            <a:pPr>
              <a:spcBef>
                <a:spcPts val="0"/>
              </a:spcBef>
            </a:pP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06269" y="5068236"/>
            <a:ext cx="1129551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Omni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2885734" y="5474818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418025" y="5062346"/>
            <a:ext cx="109195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Packet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302152" y="517976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47367" y="52861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4620711" y="5475621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844806" y="509165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73918" y="5559701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676400" y="42672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628274" y="41503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644059" y="4333236"/>
            <a:ext cx="111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Omni-Preamble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124392" y="4386767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 bwMode="auto">
          <a:xfrm rot="900000">
            <a:off x="1832009" y="47086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347367" y="56984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612140" y="526900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1941592" y="5376582"/>
            <a:ext cx="1398495" cy="14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783405" y="5777754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4805816" y="5813612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3622475" y="5376582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Freeform 30"/>
          <p:cNvSpPr/>
          <p:nvPr/>
        </p:nvSpPr>
        <p:spPr bwMode="auto">
          <a:xfrm rot="17400000">
            <a:off x="2888830" y="4388738"/>
            <a:ext cx="45719" cy="988589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3907337" y="4632420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3662817" y="6015318"/>
            <a:ext cx="3993776" cy="3362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3705400" y="6037729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862717" y="5410201"/>
            <a:ext cx="5109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3633682" y="5327277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 bwMode="auto">
          <a:xfrm>
            <a:off x="4548081" y="5235390"/>
            <a:ext cx="3435724" cy="30255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1937084"/>
          </a:xfrm>
        </p:spPr>
        <p:txBody>
          <a:bodyPr/>
          <a:lstStyle/>
          <a:p>
            <a:r>
              <a:rPr lang="en-US" sz="1600" dirty="0" smtClean="0"/>
              <a:t>AP can also use the short-preamble with </a:t>
            </a:r>
            <a:r>
              <a:rPr lang="en-US" sz="1600" dirty="0" err="1" smtClean="0"/>
              <a:t>omni</a:t>
            </a:r>
            <a:r>
              <a:rPr lang="en-US" sz="1600" dirty="0" smtClean="0"/>
              <a:t>-transmission to set up TXOP protection for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transmission.</a:t>
            </a:r>
          </a:p>
          <a:p>
            <a:r>
              <a:rPr lang="en-US" sz="1600" dirty="0" smtClean="0"/>
              <a:t>As shown in the examples, the TXOP protection is set up at the second transmission by AP</a:t>
            </a:r>
          </a:p>
          <a:p>
            <a:r>
              <a:rPr lang="en-US" sz="1600" dirty="0" smtClean="0"/>
              <a:t>Once the proper TXOP protection is set up,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transmission (with </a:t>
            </a:r>
            <a:r>
              <a:rPr lang="en-US" sz="1600" dirty="0" err="1" smtClean="0"/>
              <a:t>greenfield</a:t>
            </a:r>
            <a:r>
              <a:rPr lang="en-US" sz="1600" dirty="0" smtClean="0"/>
              <a:t> BF) shall be used for the remainder of the TXOP.</a:t>
            </a:r>
          </a:p>
          <a:p>
            <a:r>
              <a:rPr lang="en-US" sz="1600" dirty="0" smtClean="0"/>
              <a:t>SO condition is confirmed by an OBSS STA/AP not receiving </a:t>
            </a:r>
          </a:p>
          <a:p>
            <a:pPr lvl="1"/>
            <a:r>
              <a:rPr lang="en-US" sz="1200" dirty="0" smtClean="0"/>
              <a:t>STA1’s transmission (OBSS STA expects a following STA1 transmission when it sees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 00, 10, or </a:t>
            </a:r>
            <a:r>
              <a:rPr lang="en-US" sz="1200" dirty="0" err="1" smtClean="0"/>
              <a:t>Ack</a:t>
            </a:r>
            <a:r>
              <a:rPr lang="en-US" sz="1200" dirty="0" smtClean="0"/>
              <a:t> </a:t>
            </a:r>
            <a:r>
              <a:rPr lang="en-US" sz="1200" dirty="0" err="1" smtClean="0"/>
              <a:t>Ind</a:t>
            </a:r>
            <a:r>
              <a:rPr lang="en-US" sz="1200" dirty="0" smtClean="0"/>
              <a:t>=11/</a:t>
            </a:r>
            <a:r>
              <a:rPr lang="en-US" sz="1200" dirty="0" err="1" smtClean="0"/>
              <a:t>Ack</a:t>
            </a:r>
            <a:r>
              <a:rPr lang="en-US" sz="1200" dirty="0" smtClean="0"/>
              <a:t> Policy=00 in the AP1 Omni packet </a:t>
            </a:r>
            <a:r>
              <a:rPr lang="en-US" sz="1200" dirty="0" err="1" smtClean="0"/>
              <a:t>packet</a:t>
            </a:r>
            <a:r>
              <a:rPr lang="en-US" sz="1200" dirty="0" smtClean="0"/>
              <a:t>)),  </a:t>
            </a:r>
          </a:p>
          <a:p>
            <a:pPr lvl="1"/>
            <a:r>
              <a:rPr lang="en-US" sz="1200" dirty="0" smtClean="0"/>
              <a:t>and the AP1’s </a:t>
            </a:r>
            <a:r>
              <a:rPr lang="en-US" sz="1200" dirty="0" err="1" smtClean="0"/>
              <a:t>sectorized</a:t>
            </a:r>
            <a:r>
              <a:rPr lang="en-US" sz="1200" dirty="0" smtClean="0"/>
              <a:t> transmission (following the </a:t>
            </a:r>
            <a:r>
              <a:rPr lang="en-US" sz="1200" dirty="0" err="1" smtClean="0"/>
              <a:t>omni</a:t>
            </a:r>
            <a:r>
              <a:rPr lang="en-US" sz="1200" dirty="0" smtClean="0"/>
              <a:t> packet with ACK Policy=Block </a:t>
            </a:r>
            <a:r>
              <a:rPr lang="en-US" sz="1200" dirty="0" err="1" smtClean="0"/>
              <a:t>Ack</a:t>
            </a:r>
            <a:r>
              <a:rPr lang="en-US" sz="1200" dirty="0" smtClean="0"/>
              <a:t>*).</a:t>
            </a: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181398" y="5303559"/>
            <a:ext cx="79337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Omni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038133" y="5649630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3563703" y="5304393"/>
            <a:ext cx="91042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499767" y="551473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5687512" y="5704222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1077888" y="5353868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66658" y="5795025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 bwMode="auto">
          <a:xfrm flipV="1">
            <a:off x="1828800" y="4495800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780674" y="4378954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6613359" y="5400034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Straight Connector 18"/>
          <p:cNvCxnSpPr/>
          <p:nvPr/>
        </p:nvCxnSpPr>
        <p:spPr bwMode="auto">
          <a:xfrm>
            <a:off x="7372150" y="5802690"/>
            <a:ext cx="54864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1964546" y="4689582"/>
            <a:ext cx="14607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Omni-Beam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4540816" y="4642261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28" name="Freeform 27"/>
          <p:cNvSpPr/>
          <p:nvPr/>
        </p:nvSpPr>
        <p:spPr bwMode="auto">
          <a:xfrm rot="900000">
            <a:off x="2307139" y="4930497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499767" y="5927016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1865394" y="549760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V="1">
            <a:off x="2235187" y="5618630"/>
            <a:ext cx="1264024" cy="1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5957782" y="6006354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5717975" y="6028764"/>
            <a:ext cx="2212041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3606787" y="5605183"/>
            <a:ext cx="4323229" cy="67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Freeform 30"/>
          <p:cNvSpPr/>
          <p:nvPr/>
        </p:nvSpPr>
        <p:spPr bwMode="auto">
          <a:xfrm rot="17400000" flipH="1">
            <a:off x="3270099" y="4788383"/>
            <a:ext cx="95786" cy="650332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Freeform 34"/>
          <p:cNvSpPr/>
          <p:nvPr/>
        </p:nvSpPr>
        <p:spPr bwMode="auto">
          <a:xfrm>
            <a:off x="5196014" y="4894638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9" name="Straight Arrow Connector 48"/>
          <p:cNvCxnSpPr/>
          <p:nvPr/>
        </p:nvCxnSpPr>
        <p:spPr bwMode="auto">
          <a:xfrm flipV="1">
            <a:off x="4850640" y="6179854"/>
            <a:ext cx="1526241" cy="6724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4676999" y="6062297"/>
            <a:ext cx="31174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SO OBSS STA and AP 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3671781" y="559621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38" name="TextBox 37"/>
          <p:cNvSpPr txBox="1"/>
          <p:nvPr/>
        </p:nvSpPr>
        <p:spPr>
          <a:xfrm>
            <a:off x="3049647" y="5708704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42" name="TextBox 41"/>
          <p:cNvSpPr txBox="1"/>
          <p:nvPr/>
        </p:nvSpPr>
        <p:spPr>
          <a:xfrm>
            <a:off x="5651345" y="5654113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39" name="TextBox 38"/>
          <p:cNvSpPr txBox="1"/>
          <p:nvPr/>
        </p:nvSpPr>
        <p:spPr>
          <a:xfrm>
            <a:off x="3514436" y="5065018"/>
            <a:ext cx="174900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Policy=BACK or NO ACK*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56545" y="5295429"/>
            <a:ext cx="91042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43" name="TextBox 42"/>
          <p:cNvSpPr txBox="1"/>
          <p:nvPr/>
        </p:nvSpPr>
        <p:spPr>
          <a:xfrm>
            <a:off x="267418" y="6254151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  <p:sp>
        <p:nvSpPr>
          <p:cNvPr id="4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3 - RTS/CTS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2765847" y="3223757"/>
            <a:ext cx="4219900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33818" y="3275295"/>
            <a:ext cx="41685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RTS</a:t>
            </a:r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2093865" y="3681877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9" name="TextBox 8"/>
          <p:cNvSpPr txBox="1"/>
          <p:nvPr/>
        </p:nvSpPr>
        <p:spPr>
          <a:xfrm>
            <a:off x="2599262" y="3276128"/>
            <a:ext cx="1091956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Preamble</a:t>
            </a:r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5344001" y="3393544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274916" y="3493194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801948" y="3689403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13" name="TextBox 12"/>
          <p:cNvSpPr txBox="1"/>
          <p:nvPr/>
        </p:nvSpPr>
        <p:spPr>
          <a:xfrm>
            <a:off x="772355" y="3298709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01467" y="376676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 bwMode="auto">
          <a:xfrm flipV="1">
            <a:off x="1610672" y="2480982"/>
            <a:ext cx="6067598" cy="828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1562546" y="2364136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Example TXOP Protection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78331" y="2547018"/>
            <a:ext cx="1116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Omni-Preamble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058664" y="2600549"/>
            <a:ext cx="1446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 smtClean="0"/>
              <a:t>Sectorized</a:t>
            </a:r>
            <a:r>
              <a:rPr lang="en-US" dirty="0" smtClean="0"/>
              <a:t> Beam</a:t>
            </a:r>
            <a:endParaRPr lang="en-US" dirty="0"/>
          </a:p>
        </p:txBody>
      </p:sp>
      <p:sp>
        <p:nvSpPr>
          <p:cNvPr id="19" name="Freeform 18"/>
          <p:cNvSpPr/>
          <p:nvPr/>
        </p:nvSpPr>
        <p:spPr bwMode="auto">
          <a:xfrm rot="900000">
            <a:off x="1759558" y="2915679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274916" y="390547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539689" y="3476065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1869141" y="3583641"/>
            <a:ext cx="692524" cy="1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964642" y="399153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4" name="Straight Arrow Connector 23"/>
          <p:cNvCxnSpPr/>
          <p:nvPr/>
        </p:nvCxnSpPr>
        <p:spPr bwMode="auto">
          <a:xfrm>
            <a:off x="3987053" y="4027394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 flipV="1">
            <a:off x="2803712" y="3590364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6" name="Freeform 25"/>
          <p:cNvSpPr/>
          <p:nvPr/>
        </p:nvSpPr>
        <p:spPr bwMode="auto">
          <a:xfrm rot="17400000">
            <a:off x="2816379" y="2595797"/>
            <a:ext cx="45719" cy="988589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Freeform 26"/>
          <p:cNvSpPr/>
          <p:nvPr/>
        </p:nvSpPr>
        <p:spPr bwMode="auto">
          <a:xfrm>
            <a:off x="3834886" y="2839479"/>
            <a:ext cx="70586" cy="336885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Arrow Connector 27"/>
          <p:cNvCxnSpPr/>
          <p:nvPr/>
        </p:nvCxnSpPr>
        <p:spPr bwMode="auto">
          <a:xfrm flipV="1">
            <a:off x="2844054" y="4229100"/>
            <a:ext cx="3993776" cy="33620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424519" y="4258235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2111189" y="3684495"/>
            <a:ext cx="403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</a:t>
            </a:r>
            <a:endParaRPr lang="en-US" sz="800" dirty="0"/>
          </a:p>
        </p:txBody>
      </p:sp>
      <p:sp>
        <p:nvSpPr>
          <p:cNvPr id="31" name="TextBox 30"/>
          <p:cNvSpPr txBox="1"/>
          <p:nvPr/>
        </p:nvSpPr>
        <p:spPr>
          <a:xfrm>
            <a:off x="2814919" y="3541059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 bwMode="auto">
          <a:xfrm>
            <a:off x="3570194" y="4828440"/>
            <a:ext cx="3460376" cy="30609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1678641" y="4879978"/>
            <a:ext cx="41685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RTS</a:t>
            </a:r>
            <a:endParaRPr lang="en-US" sz="800" dirty="0"/>
          </a:p>
        </p:txBody>
      </p:sp>
      <p:sp>
        <p:nvSpPr>
          <p:cNvPr id="35" name="TextBox 34"/>
          <p:cNvSpPr txBox="1"/>
          <p:nvPr/>
        </p:nvSpPr>
        <p:spPr>
          <a:xfrm>
            <a:off x="2138688" y="5286560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2644084" y="4880811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>
            <a:off x="4528212" y="4998227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1319739" y="5097877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3846771" y="5294086"/>
            <a:ext cx="454045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</a:t>
            </a:r>
            <a:endParaRPr lang="en-US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817178" y="490339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AP1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846290" y="5371443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STA1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1319739" y="5510158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584512" y="508074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1913964" y="5188324"/>
            <a:ext cx="692524" cy="1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5" name="TextBox 44"/>
          <p:cNvSpPr txBox="1"/>
          <p:nvPr/>
        </p:nvSpPr>
        <p:spPr>
          <a:xfrm>
            <a:off x="4009465" y="5596219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46" name="Straight Arrow Connector 45"/>
          <p:cNvCxnSpPr/>
          <p:nvPr/>
        </p:nvCxnSpPr>
        <p:spPr bwMode="auto">
          <a:xfrm>
            <a:off x="4031876" y="5632077"/>
            <a:ext cx="3025588" cy="1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7" name="Straight Arrow Connector 46"/>
          <p:cNvCxnSpPr/>
          <p:nvPr/>
        </p:nvCxnSpPr>
        <p:spPr bwMode="auto">
          <a:xfrm flipV="1">
            <a:off x="2848535" y="5195047"/>
            <a:ext cx="4249270" cy="67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8" name="Straight Arrow Connector 47"/>
          <p:cNvCxnSpPr/>
          <p:nvPr/>
        </p:nvCxnSpPr>
        <p:spPr bwMode="auto">
          <a:xfrm flipV="1">
            <a:off x="3691218" y="5853954"/>
            <a:ext cx="3231777" cy="15688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49" name="TextBox 48"/>
          <p:cNvSpPr txBox="1"/>
          <p:nvPr/>
        </p:nvSpPr>
        <p:spPr>
          <a:xfrm>
            <a:off x="3718114" y="5869642"/>
            <a:ext cx="42335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Can be spatially re-used by SO OBSS STA and AP 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2156012" y="5289178"/>
            <a:ext cx="4034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CTS</a:t>
            </a:r>
            <a:endParaRPr lang="en-US" sz="800" dirty="0"/>
          </a:p>
        </p:txBody>
      </p:sp>
      <p:sp>
        <p:nvSpPr>
          <p:cNvPr id="51" name="TextBox 50"/>
          <p:cNvSpPr txBox="1"/>
          <p:nvPr/>
        </p:nvSpPr>
        <p:spPr>
          <a:xfrm>
            <a:off x="2859742" y="5145742"/>
            <a:ext cx="164278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solidFill>
                  <a:srgbClr val="FF0000"/>
                </a:solidFill>
              </a:rPr>
              <a:t>NAV protected BF duration</a:t>
            </a:r>
            <a:endParaRPr lang="en-US" sz="800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2363638" y="4676277"/>
            <a:ext cx="181154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Ack</a:t>
            </a:r>
            <a:r>
              <a:rPr lang="en-US" sz="800" dirty="0" smtClean="0"/>
              <a:t> Policy=BACK or No ACK*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583137" y="4878570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4286867" y="3282852"/>
            <a:ext cx="85887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Preamble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267418" y="6254151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0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578369992"/>
              </p:ext>
            </p:extLst>
          </p:nvPr>
        </p:nvGraphicFramePr>
        <p:xfrm>
          <a:off x="1219200" y="1524000"/>
          <a:ext cx="6880225" cy="4125912"/>
        </p:xfrm>
        <a:graphic>
          <a:graphicData uri="http://schemas.openxmlformats.org/presentationml/2006/ole">
            <p:oleObj spid="_x0000_s167938" name="Document" r:id="rId4" imgW="8964031" imgH="5360273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53"/>
          <p:cNvSpPr/>
          <p:nvPr/>
        </p:nvSpPr>
        <p:spPr bwMode="auto">
          <a:xfrm>
            <a:off x="3130925" y="4840901"/>
            <a:ext cx="4580964" cy="29359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Connector 75"/>
          <p:cNvCxnSpPr/>
          <p:nvPr/>
        </p:nvCxnSpPr>
        <p:spPr bwMode="auto">
          <a:xfrm flipV="1">
            <a:off x="1221442" y="2335307"/>
            <a:ext cx="6398560" cy="896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9" name="Rectangle 28"/>
          <p:cNvSpPr/>
          <p:nvPr/>
        </p:nvSpPr>
        <p:spPr bwMode="auto">
          <a:xfrm>
            <a:off x="2460811" y="2871655"/>
            <a:ext cx="5244354" cy="295127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(Spatially Orthogonal) Condition - 4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474" y="1840831"/>
            <a:ext cx="8305800" cy="922540"/>
          </a:xfrm>
        </p:spPr>
        <p:txBody>
          <a:bodyPr/>
          <a:lstStyle/>
          <a:p>
            <a:r>
              <a:rPr lang="en-US" sz="1600" dirty="0" smtClean="0"/>
              <a:t>The followings illustrate an exchange initiated by STA</a:t>
            </a:r>
          </a:p>
          <a:p>
            <a:pPr>
              <a:spcBef>
                <a:spcPts val="0"/>
              </a:spcBef>
              <a:buNone/>
            </a:pPr>
            <a:endParaRPr lang="en-US" dirty="0" smtClean="0"/>
          </a:p>
          <a:p>
            <a:pPr>
              <a:buNone/>
            </a:pPr>
            <a:r>
              <a:rPr lang="en-US" sz="1400" b="0" dirty="0" smtClean="0"/>
              <a:t>         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427936" y="6475413"/>
            <a:ext cx="372664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77500" y="2932394"/>
            <a:ext cx="106734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long packet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3418401" y="3332253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cxnSp>
        <p:nvCxnSpPr>
          <p:cNvPr id="10" name="Straight Connector 9"/>
          <p:cNvCxnSpPr/>
          <p:nvPr/>
        </p:nvCxnSpPr>
        <p:spPr bwMode="auto">
          <a:xfrm>
            <a:off x="4248066" y="3010302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248022" y="3150294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846314" y="2928915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835084" y="337007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154218" y="2196047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96044" y="2412547"/>
            <a:ext cx="11165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Omni-Preamble</a:t>
            </a:r>
            <a:endParaRPr lang="en-US" sz="1000" dirty="0"/>
          </a:p>
        </p:txBody>
      </p:sp>
      <p:sp>
        <p:nvSpPr>
          <p:cNvPr id="27" name="TextBox 26"/>
          <p:cNvSpPr txBox="1"/>
          <p:nvPr/>
        </p:nvSpPr>
        <p:spPr>
          <a:xfrm>
            <a:off x="3542759" y="2412547"/>
            <a:ext cx="1446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 Beam</a:t>
            </a:r>
            <a:endParaRPr lang="en-US" sz="10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248022" y="3562575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185148" y="313988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36" name="TextBox 35"/>
          <p:cNvSpPr txBox="1"/>
          <p:nvPr/>
        </p:nvSpPr>
        <p:spPr>
          <a:xfrm>
            <a:off x="3151096" y="3574678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37" name="Straight Arrow Connector 36"/>
          <p:cNvCxnSpPr/>
          <p:nvPr/>
        </p:nvCxnSpPr>
        <p:spPr bwMode="auto">
          <a:xfrm>
            <a:off x="3509683" y="3677770"/>
            <a:ext cx="42627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 flipV="1">
            <a:off x="2575112" y="3247465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grpSp>
        <p:nvGrpSpPr>
          <p:cNvPr id="4" name="Group 58"/>
          <p:cNvGrpSpPr/>
          <p:nvPr/>
        </p:nvGrpSpPr>
        <p:grpSpPr>
          <a:xfrm>
            <a:off x="2364676" y="2581834"/>
            <a:ext cx="2121047" cy="368169"/>
            <a:chOff x="2364676" y="2534770"/>
            <a:chExt cx="2121047" cy="368170"/>
          </a:xfrm>
        </p:grpSpPr>
        <p:sp>
          <p:nvSpPr>
            <p:cNvPr id="28" name="Freeform 27"/>
            <p:cNvSpPr/>
            <p:nvPr/>
          </p:nvSpPr>
          <p:spPr bwMode="auto">
            <a:xfrm rot="900000">
              <a:off x="2364676" y="2566055"/>
              <a:ext cx="70586" cy="336885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 rot="3900000">
              <a:off x="3470042" y="2343417"/>
              <a:ext cx="59112" cy="732330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4440004" y="2534770"/>
              <a:ext cx="45719" cy="291970"/>
            </a:xfrm>
            <a:custGeom>
              <a:avLst/>
              <a:gdLst>
                <a:gd name="connsiteX0" fmla="*/ 17647 w 70586"/>
                <a:gd name="connsiteY0" fmla="*/ 0 h 336885"/>
                <a:gd name="connsiteX1" fmla="*/ 8021 w 70586"/>
                <a:gd name="connsiteY1" fmla="*/ 144379 h 336885"/>
                <a:gd name="connsiteX2" fmla="*/ 65773 w 70586"/>
                <a:gd name="connsiteY2" fmla="*/ 125129 h 336885"/>
                <a:gd name="connsiteX3" fmla="*/ 36897 w 70586"/>
                <a:gd name="connsiteY3" fmla="*/ 336885 h 3368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0586" h="336885">
                  <a:moveTo>
                    <a:pt x="17647" y="0"/>
                  </a:moveTo>
                  <a:cubicBezTo>
                    <a:pt x="8823" y="61762"/>
                    <a:pt x="0" y="123524"/>
                    <a:pt x="8021" y="144379"/>
                  </a:cubicBezTo>
                  <a:cubicBezTo>
                    <a:pt x="16042" y="165234"/>
                    <a:pt x="60960" y="93045"/>
                    <a:pt x="65773" y="125129"/>
                  </a:cubicBezTo>
                  <a:cubicBezTo>
                    <a:pt x="70586" y="157213"/>
                    <a:pt x="53741" y="247049"/>
                    <a:pt x="36897" y="336885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49" name="Straight Arrow Connector 48"/>
          <p:cNvCxnSpPr/>
          <p:nvPr/>
        </p:nvCxnSpPr>
        <p:spPr bwMode="auto">
          <a:xfrm flipV="1">
            <a:off x="2474260" y="3852582"/>
            <a:ext cx="1801905" cy="3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2456332" y="3922057"/>
            <a:ext cx="64859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out-of-rang OBSS STA and AP, if the AP transmission can be identified as the response frame to PS-Poll/Trigger from STA</a:t>
            </a:r>
            <a:endParaRPr lang="en-US" sz="800" dirty="0"/>
          </a:p>
        </p:txBody>
      </p:sp>
      <p:sp>
        <p:nvSpPr>
          <p:cNvPr id="34" name="TextBox 33"/>
          <p:cNvSpPr txBox="1"/>
          <p:nvPr/>
        </p:nvSpPr>
        <p:spPr>
          <a:xfrm>
            <a:off x="1311694" y="3229160"/>
            <a:ext cx="927241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PS-Poll/Trigger/ Other Frame</a:t>
            </a:r>
            <a:endParaRPr lang="en-US" sz="800" dirty="0"/>
          </a:p>
        </p:txBody>
      </p:sp>
      <p:sp>
        <p:nvSpPr>
          <p:cNvPr id="72" name="TextBox 71"/>
          <p:cNvSpPr txBox="1"/>
          <p:nvPr/>
        </p:nvSpPr>
        <p:spPr>
          <a:xfrm>
            <a:off x="3389265" y="3269501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80" name="TextBox 79"/>
          <p:cNvSpPr txBox="1"/>
          <p:nvPr/>
        </p:nvSpPr>
        <p:spPr>
          <a:xfrm>
            <a:off x="2261812" y="4891141"/>
            <a:ext cx="82428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81" name="TextBox 80"/>
          <p:cNvSpPr txBox="1"/>
          <p:nvPr/>
        </p:nvSpPr>
        <p:spPr>
          <a:xfrm>
            <a:off x="4014553" y="5311170"/>
            <a:ext cx="45293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sz="800" dirty="0"/>
          </a:p>
        </p:txBody>
      </p:sp>
      <p:cxnSp>
        <p:nvCxnSpPr>
          <p:cNvPr id="82" name="Straight Connector 81"/>
          <p:cNvCxnSpPr/>
          <p:nvPr/>
        </p:nvCxnSpPr>
        <p:spPr bwMode="auto">
          <a:xfrm>
            <a:off x="4642513" y="4969049"/>
            <a:ext cx="888711" cy="183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1232334" y="5109041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84" name="TextBox 83"/>
          <p:cNvSpPr txBox="1"/>
          <p:nvPr/>
        </p:nvSpPr>
        <p:spPr>
          <a:xfrm>
            <a:off x="830626" y="4887662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819396" y="534899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1270747" y="4291813"/>
            <a:ext cx="6398560" cy="8963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2165424" y="4168242"/>
            <a:ext cx="21969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88" name="TextBox 87"/>
          <p:cNvSpPr txBox="1"/>
          <p:nvPr/>
        </p:nvSpPr>
        <p:spPr>
          <a:xfrm>
            <a:off x="1380480" y="4381825"/>
            <a:ext cx="170426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Omni-Preamble</a:t>
            </a:r>
            <a:endParaRPr lang="en-US" sz="1000" dirty="0"/>
          </a:p>
        </p:txBody>
      </p:sp>
      <p:sp>
        <p:nvSpPr>
          <p:cNvPr id="89" name="TextBox 88"/>
          <p:cNvSpPr txBox="1"/>
          <p:nvPr/>
        </p:nvSpPr>
        <p:spPr>
          <a:xfrm>
            <a:off x="3527070" y="4350868"/>
            <a:ext cx="14461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 Beam</a:t>
            </a:r>
            <a:endParaRPr lang="en-US" sz="1000" dirty="0"/>
          </a:p>
        </p:txBody>
      </p:sp>
      <p:cxnSp>
        <p:nvCxnSpPr>
          <p:cNvPr id="91" name="Straight Connector 90"/>
          <p:cNvCxnSpPr/>
          <p:nvPr/>
        </p:nvCxnSpPr>
        <p:spPr bwMode="auto">
          <a:xfrm>
            <a:off x="1232334" y="5541493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92" name="TextBox 91"/>
          <p:cNvSpPr txBox="1"/>
          <p:nvPr/>
        </p:nvSpPr>
        <p:spPr>
          <a:xfrm>
            <a:off x="2189631" y="5098635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93" name="TextBox 92"/>
          <p:cNvSpPr txBox="1"/>
          <p:nvPr/>
        </p:nvSpPr>
        <p:spPr>
          <a:xfrm>
            <a:off x="3041278" y="5546873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94" name="Straight Arrow Connector 93"/>
          <p:cNvCxnSpPr/>
          <p:nvPr/>
        </p:nvCxnSpPr>
        <p:spPr bwMode="auto">
          <a:xfrm>
            <a:off x="3422278" y="5652206"/>
            <a:ext cx="4334435" cy="448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5" name="Straight Arrow Connector 94"/>
          <p:cNvCxnSpPr/>
          <p:nvPr/>
        </p:nvCxnSpPr>
        <p:spPr bwMode="auto">
          <a:xfrm flipV="1">
            <a:off x="2559424" y="5206212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7" name="Straight Arrow Connector 96"/>
          <p:cNvCxnSpPr/>
          <p:nvPr/>
        </p:nvCxnSpPr>
        <p:spPr bwMode="auto">
          <a:xfrm flipV="1">
            <a:off x="3426761" y="5723924"/>
            <a:ext cx="1472452" cy="1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1296004" y="5208077"/>
            <a:ext cx="956379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PS-Poll/Trigger/ Other Frame</a:t>
            </a:r>
            <a:endParaRPr lang="en-US" sz="800" dirty="0"/>
          </a:p>
        </p:txBody>
      </p:sp>
      <p:sp>
        <p:nvSpPr>
          <p:cNvPr id="100" name="TextBox 99"/>
          <p:cNvSpPr txBox="1"/>
          <p:nvPr/>
        </p:nvSpPr>
        <p:spPr>
          <a:xfrm>
            <a:off x="3989901" y="5259623"/>
            <a:ext cx="508141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ACK or RSP</a:t>
            </a:r>
            <a:endParaRPr lang="en-US" sz="800" dirty="0"/>
          </a:p>
        </p:txBody>
      </p:sp>
      <p:sp>
        <p:nvSpPr>
          <p:cNvPr id="55" name="TextBox 54"/>
          <p:cNvSpPr txBox="1"/>
          <p:nvPr/>
        </p:nvSpPr>
        <p:spPr>
          <a:xfrm>
            <a:off x="3147076" y="4882176"/>
            <a:ext cx="824289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short packet</a:t>
            </a:r>
            <a:endParaRPr lang="en-US" sz="800" dirty="0"/>
          </a:p>
        </p:txBody>
      </p:sp>
      <p:sp>
        <p:nvSpPr>
          <p:cNvPr id="56" name="TextBox 55"/>
          <p:cNvSpPr txBox="1"/>
          <p:nvPr/>
        </p:nvSpPr>
        <p:spPr>
          <a:xfrm>
            <a:off x="3186953" y="5685822"/>
            <a:ext cx="59570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Can be spatially re-used by out-of-rang OBSS STA and AP (if the AP transmission can be identified as the response frame to PS-Poll/Trigger) </a:t>
            </a:r>
            <a:endParaRPr lang="en-US" sz="800" dirty="0"/>
          </a:p>
        </p:txBody>
      </p:sp>
      <p:sp>
        <p:nvSpPr>
          <p:cNvPr id="90" name="Freeform 89"/>
          <p:cNvSpPr/>
          <p:nvPr/>
        </p:nvSpPr>
        <p:spPr bwMode="auto">
          <a:xfrm rot="900000">
            <a:off x="2271350" y="4568040"/>
            <a:ext cx="70586" cy="29085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6" name="Freeform 95"/>
          <p:cNvSpPr/>
          <p:nvPr/>
        </p:nvSpPr>
        <p:spPr bwMode="auto">
          <a:xfrm>
            <a:off x="3877680" y="4534420"/>
            <a:ext cx="70586" cy="290854"/>
          </a:xfrm>
          <a:custGeom>
            <a:avLst/>
            <a:gdLst>
              <a:gd name="connsiteX0" fmla="*/ 17647 w 70586"/>
              <a:gd name="connsiteY0" fmla="*/ 0 h 336885"/>
              <a:gd name="connsiteX1" fmla="*/ 8021 w 70586"/>
              <a:gd name="connsiteY1" fmla="*/ 144379 h 336885"/>
              <a:gd name="connsiteX2" fmla="*/ 65773 w 70586"/>
              <a:gd name="connsiteY2" fmla="*/ 125129 h 336885"/>
              <a:gd name="connsiteX3" fmla="*/ 36897 w 70586"/>
              <a:gd name="connsiteY3" fmla="*/ 336885 h 336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0586" h="336885">
                <a:moveTo>
                  <a:pt x="17647" y="0"/>
                </a:moveTo>
                <a:cubicBezTo>
                  <a:pt x="8823" y="61762"/>
                  <a:pt x="0" y="123524"/>
                  <a:pt x="8021" y="144379"/>
                </a:cubicBezTo>
                <a:cubicBezTo>
                  <a:pt x="16042" y="165234"/>
                  <a:pt x="60960" y="93045"/>
                  <a:pt x="65773" y="125129"/>
                </a:cubicBezTo>
                <a:cubicBezTo>
                  <a:pt x="70586" y="157213"/>
                  <a:pt x="53741" y="247049"/>
                  <a:pt x="36897" y="336885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2227901" y="4693152"/>
            <a:ext cx="180926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err="1" smtClean="0"/>
              <a:t>Ack</a:t>
            </a:r>
            <a:r>
              <a:rPr lang="en-US" sz="800" dirty="0" smtClean="0"/>
              <a:t> Policy=BACK or No ACK*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356347" y="6003264"/>
            <a:ext cx="85254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Note: If the AP transmission cannot be identified as a response to STA’s frame, the SO OBSS condition to be confirmed by slide 14 or 15   </a:t>
            </a:r>
            <a:endParaRPr lang="en-US" i="1" dirty="0"/>
          </a:p>
        </p:txBody>
      </p:sp>
      <p:sp>
        <p:nvSpPr>
          <p:cNvPr id="63" name="TextBox 62"/>
          <p:cNvSpPr txBox="1"/>
          <p:nvPr/>
        </p:nvSpPr>
        <p:spPr>
          <a:xfrm>
            <a:off x="414067" y="6245525"/>
            <a:ext cx="57969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*Note: maybe easier to have a new indicator in SIG for a following </a:t>
            </a:r>
            <a:r>
              <a:rPr lang="en-US" sz="1000" dirty="0" err="1" smtClean="0"/>
              <a:t>sectorized</a:t>
            </a:r>
            <a:r>
              <a:rPr lang="en-US" sz="1000" dirty="0" smtClean="0"/>
              <a:t> beam packet</a:t>
            </a:r>
            <a:endParaRPr lang="en-US" sz="1000" dirty="0"/>
          </a:p>
        </p:txBody>
      </p:sp>
      <p:sp>
        <p:nvSpPr>
          <p:cNvPr id="5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80095" y="638308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3622584312"/>
              </p:ext>
            </p:extLst>
          </p:nvPr>
        </p:nvGraphicFramePr>
        <p:xfrm>
          <a:off x="1270000" y="801688"/>
          <a:ext cx="6361113" cy="5413375"/>
        </p:xfrm>
        <a:graphic>
          <a:graphicData uri="http://schemas.openxmlformats.org/presentationml/2006/ole">
            <p:oleObj spid="_x0000_s168962" name="Document" r:id="rId4" imgW="8620872" imgH="7334788" progId="Word.Document.8">
              <p:embed/>
            </p:oleObj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431826" y="6475413"/>
            <a:ext cx="111209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Name , Company.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DF5EDC4-A949-4047-95A8-36AE2F9155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January 2013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Name, Affiliation</a:t>
            </a:r>
            <a:endParaRPr lang="en-US" dirty="0"/>
          </a:p>
        </p:txBody>
      </p:sp>
      <p:graphicFrame>
        <p:nvGraphicFramePr>
          <p:cNvPr id="12288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="" xmlns:p14="http://schemas.microsoft.com/office/powerpoint/2010/main" val="2863381011"/>
              </p:ext>
            </p:extLst>
          </p:nvPr>
        </p:nvGraphicFramePr>
        <p:xfrm>
          <a:off x="1295400" y="1157288"/>
          <a:ext cx="6294438" cy="5032375"/>
        </p:xfrm>
        <a:graphic>
          <a:graphicData uri="http://schemas.openxmlformats.org/presentationml/2006/ole">
            <p:oleObj spid="_x0000_s169986" name="Document" r:id="rId3" imgW="8537594" imgH="6811055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 0 </a:t>
            </a:r>
            <a:r>
              <a:rPr lang="en-US" sz="2800" dirty="0" err="1" smtClean="0"/>
              <a:t>Sectorization</a:t>
            </a:r>
            <a:r>
              <a:rPr lang="en-US" sz="2800" dirty="0" smtClean="0"/>
              <a:t> Scheme</a:t>
            </a:r>
            <a:br>
              <a:rPr lang="en-US" sz="2800" dirty="0" smtClean="0"/>
            </a:br>
            <a:r>
              <a:rPr lang="en-US" sz="1600" dirty="0" smtClean="0"/>
              <a:t>(IEEE11-12-0852-00-00ah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 for Hidden Node Mitigation by </a:t>
            </a:r>
            <a:r>
              <a:rPr lang="en-US" sz="1600" dirty="0" err="1" smtClean="0"/>
              <a:t>Huawei</a:t>
            </a:r>
            <a:r>
              <a:rPr lang="en-US" sz="1600" dirty="0" smtClean="0"/>
              <a:t> 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28800"/>
            <a:ext cx="8115436" cy="2991678"/>
          </a:xfrm>
        </p:spPr>
        <p:txBody>
          <a:bodyPr>
            <a:normAutofit/>
          </a:bodyPr>
          <a:lstStyle/>
          <a:p>
            <a:r>
              <a:rPr lang="en-US" sz="1800" dirty="0" err="1" smtClean="0"/>
              <a:t>Sectorization</a:t>
            </a:r>
            <a:r>
              <a:rPr lang="en-US" sz="1800" dirty="0" smtClean="0"/>
              <a:t> was proposed by </a:t>
            </a:r>
            <a:r>
              <a:rPr lang="en-US" sz="1800" dirty="0" err="1" smtClean="0"/>
              <a:t>Huawei</a:t>
            </a:r>
            <a:r>
              <a:rPr lang="en-US" sz="1800" dirty="0" smtClean="0"/>
              <a:t> to mitigate hidden node (because the number of active nodes is reduced in a specific sector) </a:t>
            </a:r>
          </a:p>
          <a:p>
            <a:pPr lvl="1"/>
            <a:r>
              <a:rPr lang="en-US" sz="1500" dirty="0" smtClean="0"/>
              <a:t>AP divides the space in multiple sectors and use a TDM approach to allow STA transmissions in one sector at the time</a:t>
            </a:r>
          </a:p>
          <a:p>
            <a:pPr lvl="1"/>
            <a:r>
              <a:rPr lang="en-US" sz="1500" dirty="0" smtClean="0"/>
              <a:t>Stations are allowed to transmit and receive data only in the time interval corresponding with their sector (called as Sector Interval in the drawing)</a:t>
            </a:r>
          </a:p>
          <a:p>
            <a:pPr lvl="1"/>
            <a:r>
              <a:rPr lang="en-US" sz="1500" dirty="0" smtClean="0"/>
              <a:t>Some time interval can be left for channel access of all sectors at the same time</a:t>
            </a:r>
          </a:p>
          <a:p>
            <a:r>
              <a:rPr lang="en-US" sz="1800" dirty="0" smtClean="0"/>
              <a:t>Note 1: SFD 4.2.I provides the basis for this </a:t>
            </a:r>
            <a:r>
              <a:rPr lang="en-US" sz="1800" dirty="0" err="1" smtClean="0"/>
              <a:t>sectorization</a:t>
            </a:r>
            <a:r>
              <a:rPr lang="en-US" sz="1800" dirty="0" smtClean="0"/>
              <a:t> scheme</a:t>
            </a:r>
          </a:p>
          <a:p>
            <a:r>
              <a:rPr lang="en-US" sz="1800" dirty="0" smtClean="0"/>
              <a:t>Note 2: This approach applies to either BSS with only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(no </a:t>
            </a:r>
            <a:r>
              <a:rPr lang="en-US" sz="1800" dirty="0" err="1" smtClean="0"/>
              <a:t>omni</a:t>
            </a:r>
            <a:r>
              <a:rPr lang="en-US" sz="1800" dirty="0" smtClean="0"/>
              <a:t>) beam or BSS with both </a:t>
            </a:r>
            <a:r>
              <a:rPr lang="en-US" sz="1800" dirty="0" err="1" smtClean="0"/>
              <a:t>sectorized</a:t>
            </a:r>
            <a:r>
              <a:rPr lang="en-US" sz="1800" dirty="0" smtClean="0"/>
              <a:t> beam and </a:t>
            </a:r>
            <a:r>
              <a:rPr lang="en-US" sz="1800" dirty="0" err="1" smtClean="0"/>
              <a:t>omni</a:t>
            </a:r>
            <a:r>
              <a:rPr lang="en-US" sz="1800" dirty="0" smtClean="0"/>
              <a:t> beam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1910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 bwMode="auto">
          <a:xfrm flipV="1">
            <a:off x="827584" y="6055342"/>
            <a:ext cx="7488832" cy="360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" name="Group 18"/>
          <p:cNvGrpSpPr/>
          <p:nvPr/>
        </p:nvGrpSpPr>
        <p:grpSpPr>
          <a:xfrm>
            <a:off x="755576" y="5191246"/>
            <a:ext cx="7776864" cy="1177099"/>
            <a:chOff x="755576" y="5191246"/>
            <a:chExt cx="7776864" cy="1177099"/>
          </a:xfrm>
        </p:grpSpPr>
        <p:sp>
          <p:nvSpPr>
            <p:cNvPr id="27" name="Rectangle 26"/>
            <p:cNvSpPr/>
            <p:nvPr/>
          </p:nvSpPr>
          <p:spPr bwMode="auto">
            <a:xfrm>
              <a:off x="755576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1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1331640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 in Sector  1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2699792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2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3275856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2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4644008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000" dirty="0" smtClean="0">
                  <a:latin typeface="Times New Roman" pitchFamily="18" charset="0"/>
                </a:rPr>
                <a:t>Sector 3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5220072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STAs in sector 3</a:t>
              </a:r>
            </a:p>
          </p:txBody>
        </p:sp>
        <p:sp>
          <p:nvSpPr>
            <p:cNvPr id="34" name="Rectangle 33"/>
            <p:cNvSpPr/>
            <p:nvPr/>
          </p:nvSpPr>
          <p:spPr bwMode="auto">
            <a:xfrm>
              <a:off x="6588224" y="5191246"/>
              <a:ext cx="576064" cy="9001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Omni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Beacon</a:t>
              </a:r>
            </a:p>
            <a:p>
              <a:pPr algn="ctr" eaLnBrk="0" hangingPunct="0"/>
              <a:r>
                <a:rPr lang="en-US" sz="1000" dirty="0" smtClean="0">
                  <a:latin typeface="Times New Roman" pitchFamily="18" charset="0"/>
                </a:rPr>
                <a:t> </a:t>
              </a:r>
              <a:endPara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7164288" y="5623294"/>
              <a:ext cx="1368152" cy="468052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Access all STAs in the BSS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259632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1</a:t>
              </a:r>
              <a:endParaRPr lang="en-US" sz="12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83868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2</a:t>
              </a:r>
              <a:endParaRPr lang="en-US" sz="12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256076" y="6091346"/>
              <a:ext cx="130356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Sector Interval 3</a:t>
              </a:r>
              <a:endParaRPr lang="en-US" sz="12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236296" y="6091346"/>
              <a:ext cx="105509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Omni Interval</a:t>
              </a:r>
              <a:endParaRPr lang="en-US" sz="1200" dirty="0"/>
            </a:p>
          </p:txBody>
        </p:sp>
      </p:grpSp>
      <p:sp>
        <p:nvSpPr>
          <p:cNvPr id="20" name="Footer Placeholder 3"/>
          <p:cNvSpPr txBox="1">
            <a:spLocks/>
          </p:cNvSpPr>
          <p:nvPr/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January 2013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Type 1 </a:t>
            </a:r>
            <a:r>
              <a:rPr lang="en-US" sz="2800" dirty="0" err="1" smtClean="0"/>
              <a:t>Sectorization</a:t>
            </a:r>
            <a:r>
              <a:rPr lang="en-US" sz="2800" dirty="0" smtClean="0"/>
              <a:t> Scheme</a:t>
            </a:r>
            <a:br>
              <a:rPr lang="en-US" sz="2800" dirty="0" smtClean="0"/>
            </a:br>
            <a:r>
              <a:rPr lang="en-US" sz="1600" dirty="0" smtClean="0"/>
              <a:t>(IEEE11-12-1355-02-00ah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Operation – Follow Up by January 2013 et al, SDF:4.6)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 proposal introducing a more flexible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operation was presented in the IEEE f-to-f September, 2011</a:t>
            </a:r>
          </a:p>
          <a:p>
            <a:pPr lvl="1"/>
            <a:r>
              <a:rPr lang="en-US" sz="1400" dirty="0" smtClean="0"/>
              <a:t>AP can switch back and forth between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beam(s) and </a:t>
            </a:r>
            <a:r>
              <a:rPr lang="en-US" sz="1400" dirty="0" err="1" smtClean="0"/>
              <a:t>omni</a:t>
            </a:r>
            <a:r>
              <a:rPr lang="en-US" sz="1400" dirty="0" smtClean="0"/>
              <a:t> beam </a:t>
            </a:r>
          </a:p>
          <a:p>
            <a:pPr lvl="1"/>
            <a:r>
              <a:rPr lang="en-US" sz="1400" dirty="0" err="1" smtClean="0"/>
              <a:t>Sectorized</a:t>
            </a:r>
            <a:r>
              <a:rPr lang="en-US" sz="1400" dirty="0" smtClean="0"/>
              <a:t> beam is used only when AP is aware of the STA’s sector either in scheduled transmission such as RAW or during a TXOP of a STA. AP switches back to </a:t>
            </a:r>
            <a:r>
              <a:rPr lang="en-US" sz="1400" dirty="0" err="1" smtClean="0"/>
              <a:t>omni</a:t>
            </a:r>
            <a:r>
              <a:rPr lang="en-US" sz="1400" dirty="0" smtClean="0"/>
              <a:t> otherwise. </a:t>
            </a:r>
          </a:p>
          <a:p>
            <a:pPr lvl="1"/>
            <a:r>
              <a:rPr lang="en-US" sz="1400" dirty="0" smtClean="0"/>
              <a:t>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receive beam is used in conjunction with 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transmit beam within an TXOP</a:t>
            </a:r>
          </a:p>
          <a:p>
            <a:pPr lvl="1"/>
            <a:r>
              <a:rPr lang="en-US" sz="1400" dirty="0" smtClean="0"/>
              <a:t>AP indicates the </a:t>
            </a:r>
            <a:r>
              <a:rPr lang="en-US" sz="1400" dirty="0" err="1" smtClean="0"/>
              <a:t>sectorized</a:t>
            </a:r>
            <a:r>
              <a:rPr lang="en-US" sz="1400" dirty="0" smtClean="0"/>
              <a:t> beam operation in Beacons, Probe Response, or Association Response.</a:t>
            </a:r>
          </a:p>
          <a:p>
            <a:r>
              <a:rPr lang="en-US" sz="1600" dirty="0" smtClean="0"/>
              <a:t>Note 1: SDF 4.6 provides the basis for this </a:t>
            </a:r>
            <a:r>
              <a:rPr lang="en-US" sz="1600" dirty="0" err="1" smtClean="0"/>
              <a:t>sectorization</a:t>
            </a:r>
            <a:r>
              <a:rPr lang="en-US" sz="1600" dirty="0" smtClean="0"/>
              <a:t> operation</a:t>
            </a:r>
          </a:p>
          <a:p>
            <a:r>
              <a:rPr lang="en-US" sz="1600" dirty="0" smtClean="0"/>
              <a:t>Note 2: This proposal requires an AP to be able to transmit/receive both </a:t>
            </a:r>
            <a:r>
              <a:rPr lang="en-US" sz="1600" dirty="0" err="1" smtClean="0"/>
              <a:t>omni</a:t>
            </a:r>
            <a:r>
              <a:rPr lang="en-US" sz="1600" dirty="0" smtClean="0"/>
              <a:t> and 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 (We assumes that only AP (not STA) uses the </a:t>
            </a:r>
            <a:r>
              <a:rPr lang="en-US" sz="1600" dirty="0" err="1" smtClean="0"/>
              <a:t>sectorized</a:t>
            </a:r>
            <a:r>
              <a:rPr lang="en-US" sz="1600" dirty="0" smtClean="0"/>
              <a:t> beam)</a:t>
            </a:r>
          </a:p>
          <a:p>
            <a:r>
              <a:rPr lang="en-US" sz="1600" dirty="0" smtClean="0"/>
              <a:t>Note 3: The forming of the sector beam is implementation specific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9624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036920" y="5420603"/>
            <a:ext cx="500514" cy="888314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1536051" y="5395005"/>
            <a:ext cx="1165328" cy="91391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686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cxnSp>
        <p:nvCxnSpPr>
          <p:cNvPr id="9" name="Straight Connector 8"/>
          <p:cNvCxnSpPr/>
          <p:nvPr/>
        </p:nvCxnSpPr>
        <p:spPr bwMode="auto">
          <a:xfrm rot="16200000" flipV="1">
            <a:off x="798188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/>
          <p:cNvSpPr txBox="1"/>
          <p:nvPr/>
        </p:nvSpPr>
        <p:spPr>
          <a:xfrm>
            <a:off x="39785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12" name="TextBox 11"/>
          <p:cNvSpPr txBox="1"/>
          <p:nvPr/>
        </p:nvSpPr>
        <p:spPr>
          <a:xfrm>
            <a:off x="4704717" y="5944973"/>
            <a:ext cx="191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Sector 2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874120" y="5724738"/>
            <a:ext cx="533400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Beacon</a:t>
            </a:r>
            <a:endParaRPr lang="en-US" sz="800" dirty="0"/>
          </a:p>
        </p:txBody>
      </p:sp>
      <p:sp>
        <p:nvSpPr>
          <p:cNvPr id="14" name="TextBox 13"/>
          <p:cNvSpPr txBox="1"/>
          <p:nvPr/>
        </p:nvSpPr>
        <p:spPr>
          <a:xfrm>
            <a:off x="614562" y="5768054"/>
            <a:ext cx="457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14562" y="6129838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42070" y="5724738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sp>
        <p:nvSpPr>
          <p:cNvPr id="17" name="TextBox 16"/>
          <p:cNvSpPr txBox="1"/>
          <p:nvPr/>
        </p:nvSpPr>
        <p:spPr>
          <a:xfrm>
            <a:off x="2200580" y="5724029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RAW1</a:t>
            </a:r>
            <a:endParaRPr lang="en-US" sz="8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2046413" y="5834330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19" name="Rectangle 18"/>
          <p:cNvSpPr/>
          <p:nvPr/>
        </p:nvSpPr>
        <p:spPr bwMode="auto">
          <a:xfrm>
            <a:off x="4572000" y="5410200"/>
            <a:ext cx="1165328" cy="898717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8019" y="5724029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sp>
        <p:nvSpPr>
          <p:cNvPr id="21" name="TextBox 20"/>
          <p:cNvSpPr txBox="1"/>
          <p:nvPr/>
        </p:nvSpPr>
        <p:spPr>
          <a:xfrm>
            <a:off x="5236529" y="5723320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RAW2</a:t>
            </a:r>
            <a:endParaRPr lang="en-US" sz="800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5082362" y="5833621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968620" y="5940182"/>
            <a:ext cx="6553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Rectangle 23"/>
          <p:cNvSpPr/>
          <p:nvPr/>
        </p:nvSpPr>
        <p:spPr bwMode="auto">
          <a:xfrm>
            <a:off x="7463347" y="5385636"/>
            <a:ext cx="1165328" cy="923281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標楷體" pitchFamily="65" charset="-120"/>
              <a:cs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469366" y="5723320"/>
            <a:ext cx="491584" cy="2154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RAW3</a:t>
            </a:r>
            <a:endParaRPr lang="en-US" sz="8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7973709" y="5832912"/>
            <a:ext cx="1403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2998548" y="5668910"/>
            <a:ext cx="8027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 bwMode="auto">
          <a:xfrm rot="16200000" flipV="1">
            <a:off x="3805106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/>
          <p:nvPr/>
        </p:nvCxnSpPr>
        <p:spPr bwMode="auto">
          <a:xfrm rot="16200000" flipV="1">
            <a:off x="6692755" y="5506069"/>
            <a:ext cx="350355" cy="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>
            <a:off x="1003514" y="6298141"/>
            <a:ext cx="70866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 bwMode="auto">
          <a:xfrm>
            <a:off x="2205318" y="4986622"/>
            <a:ext cx="605116" cy="72614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 1 </a:t>
            </a:r>
            <a:r>
              <a:rPr lang="en-US" dirty="0" err="1" smtClean="0"/>
              <a:t>Sectorization</a:t>
            </a:r>
            <a:r>
              <a:rPr lang="en-US" dirty="0" smtClean="0"/>
              <a:t> Scheme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 simple solution to the issues described in the preceding chart is to employ the </a:t>
            </a:r>
            <a:r>
              <a:rPr lang="en-US" sz="2000" dirty="0" err="1" smtClean="0"/>
              <a:t>omni</a:t>
            </a:r>
            <a:r>
              <a:rPr lang="en-US" sz="2000" dirty="0" smtClean="0"/>
              <a:t>-beam transmission to set up proper protection duration (for both AP and STAs) at the beginning of a TXOP and then use the </a:t>
            </a:r>
            <a:r>
              <a:rPr lang="en-US" sz="2000" dirty="0" err="1" smtClean="0"/>
              <a:t>sectorized</a:t>
            </a:r>
            <a:r>
              <a:rPr lang="en-US" sz="2000" dirty="0" smtClean="0"/>
              <a:t> beam for the remainder of the duration</a:t>
            </a:r>
          </a:p>
          <a:p>
            <a:r>
              <a:rPr lang="en-US" sz="2000" dirty="0" smtClean="0"/>
              <a:t>This allows STAs to set their NAVs properly and prevents STAs in same BSS and OBSS AP/STA from accessing the channel at the same time</a:t>
            </a:r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3400" y="6477000"/>
            <a:ext cx="1086836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810434" y="4995586"/>
            <a:ext cx="5082988" cy="72614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accent3">
                <a:lumMod val="85000"/>
              </a:schemeClr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 bwMode="auto">
          <a:xfrm>
            <a:off x="1395938" y="5079949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994230" y="4858570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83000" y="5299727"/>
            <a:ext cx="558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659013" y="4750095"/>
            <a:ext cx="18439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Omni-Beam Duration</a:t>
            </a:r>
            <a:endParaRPr lang="en-US" sz="1000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395938" y="5492230"/>
            <a:ext cx="6624735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2292723" y="5056096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sp>
        <p:nvSpPr>
          <p:cNvPr id="19" name="TextBox 18"/>
          <p:cNvSpPr txBox="1"/>
          <p:nvPr/>
        </p:nvSpPr>
        <p:spPr>
          <a:xfrm>
            <a:off x="2310653" y="5484163"/>
            <a:ext cx="46392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NAV</a:t>
            </a:r>
            <a:endParaRPr lang="en-US" sz="8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2729751" y="5607426"/>
            <a:ext cx="5177118" cy="672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 flipV="1">
            <a:off x="2723028" y="5177120"/>
            <a:ext cx="51771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2199736" y="4502989"/>
            <a:ext cx="5680239" cy="1777"/>
          </a:xfrm>
          <a:prstGeom prst="line">
            <a:avLst/>
          </a:prstGeom>
          <a:solidFill>
            <a:schemeClr val="accent1"/>
          </a:solidFill>
          <a:ln w="203200" cap="flat" cmpd="sng" algn="ctr">
            <a:solidFill>
              <a:srgbClr val="92D05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259105" y="4367749"/>
            <a:ext cx="15878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TXOP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3714172" y="4750095"/>
            <a:ext cx="375566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 smtClean="0"/>
              <a:t>Sectorized</a:t>
            </a:r>
            <a:r>
              <a:rPr lang="en-US" sz="1000" dirty="0" smtClean="0"/>
              <a:t>-Beam Transmission and Reception Duration</a:t>
            </a:r>
            <a:endParaRPr lang="en-US" sz="1000" dirty="0"/>
          </a:p>
        </p:txBody>
      </p:sp>
      <p:sp>
        <p:nvSpPr>
          <p:cNvPr id="2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5800" y="304800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3626</TotalTime>
  <Words>3228</Words>
  <Application>Microsoft Office PowerPoint</Application>
  <PresentationFormat>On-screen Show (4:3)</PresentationFormat>
  <Paragraphs>552</Paragraphs>
  <Slides>40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3" baseType="lpstr">
      <vt:lpstr>place presentation subject title text here]</vt:lpstr>
      <vt:lpstr>Microsoft Office Word 97 - 2003 Document</vt:lpstr>
      <vt:lpstr>Document</vt:lpstr>
      <vt:lpstr>Sectorization Follow Up 2</vt:lpstr>
      <vt:lpstr>Slide 2</vt:lpstr>
      <vt:lpstr>Slide 3</vt:lpstr>
      <vt:lpstr>Slide 4</vt:lpstr>
      <vt:lpstr>Slide 5</vt:lpstr>
      <vt:lpstr>Slide 6</vt:lpstr>
      <vt:lpstr>Type 0 Sectorization Scheme (IEEE11-12-0852-00-00ah Sectorization for Hidden Node Mitigation by Huawei )</vt:lpstr>
      <vt:lpstr>Type 1 Sectorization Scheme (IEEE11-12-1355-02-00ah Sectorized Beam Operation – Follow Up by January 2013 et al, SDF:4.6)</vt:lpstr>
      <vt:lpstr>Type 1 Sectorization Scheme</vt:lpstr>
      <vt:lpstr>Type 1 Sectorization Scheme</vt:lpstr>
      <vt:lpstr>Spatial Re-use Channel Access Rules (SFD 4.6)</vt:lpstr>
      <vt:lpstr>Part 1: Type 1 Sectorization Scheme OBSS Simulation  Omni vs. Sectorization</vt:lpstr>
      <vt:lpstr>OBSS Scenario using Omni Antennas AP-STA Intereference</vt:lpstr>
      <vt:lpstr>An Example of a Sectorized Beam Implementation</vt:lpstr>
      <vt:lpstr>OBSS Scenarios with Sectorized Beams AP-STA Interference</vt:lpstr>
      <vt:lpstr>OBSS Scenarios: AP-AP interference</vt:lpstr>
      <vt:lpstr>Simulation Results -1 </vt:lpstr>
      <vt:lpstr>Simulation Results - 2</vt:lpstr>
      <vt:lpstr>Part 1: More Details on Type 1 Sectorization Operation</vt:lpstr>
      <vt:lpstr>IE for Type 1 Sectorization Scheme</vt:lpstr>
      <vt:lpstr>Spatially-Orthogonal Conditions Detection </vt:lpstr>
      <vt:lpstr>Sectorized Beam Training Request/Feedback -1</vt:lpstr>
      <vt:lpstr>Sectorized Beam Training Request/Feedback -2</vt:lpstr>
      <vt:lpstr>Part 2: Type 0 Sectorization Scheme:      More Details</vt:lpstr>
      <vt:lpstr>Type 0 Sectorization Mode</vt:lpstr>
      <vt:lpstr>Type 0 sectorization</vt:lpstr>
      <vt:lpstr>IE for Type 0 Sectorization Scheme</vt:lpstr>
      <vt:lpstr>Straw Poll 1</vt:lpstr>
      <vt:lpstr>Straw Poll 2</vt:lpstr>
      <vt:lpstr>Straw Poll 3</vt:lpstr>
      <vt:lpstr>Straw Poll 4</vt:lpstr>
      <vt:lpstr>Motion 1</vt:lpstr>
      <vt:lpstr>Motion 2</vt:lpstr>
      <vt:lpstr>Motion 3</vt:lpstr>
      <vt:lpstr>Motion 4</vt:lpstr>
      <vt:lpstr>Backup Charts</vt:lpstr>
      <vt:lpstr>SO (Spatially Orthogonal) Condition - 1</vt:lpstr>
      <vt:lpstr>SO (Spatially Orthogonal) Condition - 2</vt:lpstr>
      <vt:lpstr>SO (Spatially Orthogonal) Condition 3 - RTS/CTS</vt:lpstr>
      <vt:lpstr>SO (Spatially Orthogonal) Condition - 4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Jae-Hyung Song</dc:creator>
  <cp:lastModifiedBy>mtk30123</cp:lastModifiedBy>
  <cp:revision>271</cp:revision>
  <cp:lastPrinted>2010-12-20T20:45:24Z</cp:lastPrinted>
  <dcterms:created xsi:type="dcterms:W3CDTF">2010-12-20T20:39:38Z</dcterms:created>
  <dcterms:modified xsi:type="dcterms:W3CDTF">2013-01-15T21:59:33Z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-2098638592</vt:i4>
  </property>
  <property fmtid="{D5CDD505-2E9C-101B-9397-08002B2CF9AE}" pid="3" name="_NewReviewCycle">
    <vt:lpwstr/>
  </property>
  <property fmtid="{D5CDD505-2E9C-101B-9397-08002B2CF9AE}" pid="4" name="_EmailSubject">
    <vt:lpwstr>Presentation on spec framework text</vt:lpwstr>
  </property>
  <property fmtid="{D5CDD505-2E9C-101B-9397-08002B2CF9AE}" pid="5" name="_AuthorEmail">
    <vt:lpwstr>svverman@qualcomm.com</vt:lpwstr>
  </property>
  <property fmtid="{D5CDD505-2E9C-101B-9397-08002B2CF9AE}" pid="6" name="_AuthorEmailDisplayName">
    <vt:lpwstr>Vermani, Sameer</vt:lpwstr>
  </property>
  <property fmtid="{D5CDD505-2E9C-101B-9397-08002B2CF9AE}" pid="7" name="_PreviousAdHocReviewCycleID">
    <vt:i4>-192187639</vt:i4>
  </property>
</Properties>
</file>