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34" r:id="rId2"/>
    <p:sldId id="376" r:id="rId3"/>
    <p:sldId id="377" r:id="rId4"/>
    <p:sldId id="378" r:id="rId5"/>
    <p:sldId id="379" r:id="rId6"/>
    <p:sldId id="38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7" r:id="rId33"/>
    <p:sldId id="368" r:id="rId34"/>
    <p:sldId id="369" r:id="rId35"/>
    <p:sldId id="370" r:id="rId36"/>
    <p:sldId id="371" r:id="rId37"/>
    <p:sldId id="372" r:id="rId38"/>
    <p:sldId id="373" r:id="rId39"/>
    <p:sldId id="374" r:id="rId40"/>
    <p:sldId id="375" r:id="rId4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14" y="-11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33" y="8670168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33" y="8670168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215311" y="84795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7526" y="84795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98411" y="8670167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32" y="8670168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Name, Affiliation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Name, Affiliation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9" y="6475413"/>
            <a:ext cx="108683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Name, Affiliation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11-11/0081r0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Title –Author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2013-01-10</a:t>
            </a:r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12433607"/>
              </p:ext>
            </p:extLst>
          </p:nvPr>
        </p:nvGraphicFramePr>
        <p:xfrm>
          <a:off x="1295400" y="1901825"/>
          <a:ext cx="6858000" cy="4660900"/>
        </p:xfrm>
        <a:graphic>
          <a:graphicData uri="http://schemas.openxmlformats.org/presentationml/2006/ole">
            <p:oleObj spid="_x0000_s142338" name="Document" r:id="rId4" imgW="8980301" imgH="6239808" progId="Word.Document.8">
              <p:embed/>
            </p:oleObj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1826" y="6475413"/>
            <a:ext cx="11120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 bwMode="auto">
          <a:xfrm>
            <a:off x="2895600" y="3124200"/>
            <a:ext cx="3449171" cy="21784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 rot="2700000">
            <a:off x="3629766" y="3612171"/>
            <a:ext cx="1269385" cy="1752573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During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transmission, some SO (spatially-orthogonal) OBSS STAs and APs will not receive the AP1 and STA1 signals.  </a:t>
            </a:r>
          </a:p>
          <a:p>
            <a:r>
              <a:rPr lang="en-US" sz="1600" dirty="0" smtClean="0"/>
              <a:t>To enhance the spatial re-use of the medium, the SO OBSS STA or AP is allowed to access the channel during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 protected duration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254077" y="5759837"/>
            <a:ext cx="752994" cy="64544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13795" y="5759837"/>
            <a:ext cx="4948004" cy="6454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630139" y="5861719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92034" y="5691835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94550" y="6097414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45530" y="5536896"/>
            <a:ext cx="1319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Omni-Beam Duration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30139" y="6208014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503109" y="5840516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520563" y="6221014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928531" y="6330579"/>
            <a:ext cx="5039634" cy="59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2921987" y="5948091"/>
            <a:ext cx="503963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36824" y="5491649"/>
            <a:ext cx="5698437" cy="20672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82978" y="5349686"/>
            <a:ext cx="1545648" cy="246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59657" y="5550592"/>
            <a:ext cx="36717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-Beam Transmit and Receiver Duration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213413" y="3917577"/>
            <a:ext cx="49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4583208" y="4132729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888443" y="472216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04349" y="4554071"/>
            <a:ext cx="567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 bwMode="auto">
          <a:xfrm>
            <a:off x="5130055" y="3381935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737414" y="3626223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8263" y="3260912"/>
            <a:ext cx="1216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STA2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84477" y="3666564"/>
            <a:ext cx="1279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AP2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 bwMode="auto">
          <a:xfrm rot="2400000">
            <a:off x="5232190" y="3445425"/>
            <a:ext cx="499092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4072219" y="4294093"/>
            <a:ext cx="416859" cy="416859"/>
          </a:xfrm>
          <a:custGeom>
            <a:avLst/>
            <a:gdLst>
              <a:gd name="connsiteX0" fmla="*/ 416859 w 416859"/>
              <a:gd name="connsiteY0" fmla="*/ 0 h 416859"/>
              <a:gd name="connsiteX1" fmla="*/ 201706 w 416859"/>
              <a:gd name="connsiteY1" fmla="*/ 194982 h 416859"/>
              <a:gd name="connsiteX2" fmla="*/ 248771 w 416859"/>
              <a:gd name="connsiteY2" fmla="*/ 201706 h 416859"/>
              <a:gd name="connsiteX3" fmla="*/ 0 w 416859"/>
              <a:gd name="connsiteY3" fmla="*/ 416859 h 416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859" h="416859">
                <a:moveTo>
                  <a:pt x="416859" y="0"/>
                </a:moveTo>
                <a:cubicBezTo>
                  <a:pt x="323290" y="80682"/>
                  <a:pt x="229721" y="161364"/>
                  <a:pt x="201706" y="194982"/>
                </a:cubicBezTo>
                <a:cubicBezTo>
                  <a:pt x="173691" y="228600"/>
                  <a:pt x="282389" y="164727"/>
                  <a:pt x="248771" y="201706"/>
                </a:cubicBezTo>
                <a:cubicBezTo>
                  <a:pt x="215153" y="238686"/>
                  <a:pt x="107576" y="327772"/>
                  <a:pt x="0" y="416859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573372" y="3299011"/>
            <a:ext cx="87405" cy="9413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98026" y="3211606"/>
            <a:ext cx="1042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OBSS STA3</a:t>
            </a:r>
            <a:endParaRPr lang="en-US" dirty="0"/>
          </a:p>
        </p:txBody>
      </p:sp>
      <p:sp>
        <p:nvSpPr>
          <p:cNvPr id="44" name="Freeform 43"/>
          <p:cNvSpPr/>
          <p:nvPr/>
        </p:nvSpPr>
        <p:spPr bwMode="auto">
          <a:xfrm rot="10500000">
            <a:off x="5833779" y="3421757"/>
            <a:ext cx="668411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3171267" y="6075828"/>
            <a:ext cx="4444253" cy="672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352802" y="5921188"/>
            <a:ext cx="358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Spatial Re-use by out-of-range OBSS STAs and APs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679175" y="3410879"/>
            <a:ext cx="1835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b="1" dirty="0" smtClean="0"/>
              <a:t>SO (Spatially Orthogonal) OBSS STA/AP </a:t>
            </a:r>
            <a:r>
              <a:rPr lang="en-US" dirty="0" smtClean="0"/>
              <a:t>is defined as the OBSS STA/AP which can receive the </a:t>
            </a:r>
            <a:r>
              <a:rPr lang="en-US" dirty="0" err="1" smtClean="0"/>
              <a:t>omni</a:t>
            </a:r>
            <a:r>
              <a:rPr lang="en-US" dirty="0" smtClean="0"/>
              <a:t> transmission but not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from AP1 and not the transmission from STA1</a:t>
            </a:r>
            <a:endParaRPr lang="en-US" dirty="0"/>
          </a:p>
        </p:txBody>
      </p:sp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096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Re-use Channel Access Rules (SFD 4.6)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When the protection is set up by </a:t>
            </a:r>
            <a:r>
              <a:rPr lang="en-US" sz="2000" dirty="0" err="1" smtClean="0"/>
              <a:t>omni</a:t>
            </a:r>
            <a:r>
              <a:rPr lang="en-US" sz="2000" dirty="0" smtClean="0"/>
              <a:t> transmission for a duration within a TXOP and if the SO condition is confirmed by an OBSS STA/AP, the OBSS STA/AP can cancel its NAV to initiate a new SO exchange starting with a non-BF RTS/CTS.</a:t>
            </a:r>
          </a:p>
          <a:p>
            <a:r>
              <a:rPr lang="en-US" sz="2000" dirty="0" smtClean="0"/>
              <a:t>Once an AP switches to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transmission during an exchange, it shall continue with </a:t>
            </a:r>
            <a:r>
              <a:rPr lang="en-US" sz="2000" dirty="0" err="1" smtClean="0"/>
              <a:t>greenfield</a:t>
            </a:r>
            <a:r>
              <a:rPr lang="en-US" sz="2000" dirty="0" smtClean="0"/>
              <a:t>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transmission for the remainder of the protected duration</a:t>
            </a:r>
          </a:p>
          <a:p>
            <a:r>
              <a:rPr lang="en-US" sz="2000" dirty="0" smtClean="0"/>
              <a:t>Note: SO (Spatially Orthogonal) condition is defined as a OBSS STA/AP which receives the </a:t>
            </a:r>
            <a:r>
              <a:rPr lang="en-US" sz="2000" dirty="0" err="1" smtClean="0"/>
              <a:t>omni</a:t>
            </a:r>
            <a:r>
              <a:rPr lang="en-US" sz="2000" dirty="0" smtClean="0"/>
              <a:t> transmission but not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transmission from the AP (which is either the TXOP holder or responder) and not the transmission from the STA (which is either the TXOP responder or holder).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1: 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br>
              <a:rPr lang="en-US" dirty="0" smtClean="0"/>
            </a:br>
            <a:r>
              <a:rPr lang="en-US" dirty="0" smtClean="0"/>
              <a:t>OBSS Simulation </a:t>
            </a:r>
            <a:br>
              <a:rPr lang="en-US" dirty="0" smtClean="0"/>
            </a:br>
            <a:r>
              <a:rPr lang="en-US" dirty="0" smtClean="0"/>
              <a:t>Omni </a:t>
            </a:r>
            <a:r>
              <a:rPr lang="en-US" dirty="0" smtClean="0"/>
              <a:t>vs. </a:t>
            </a:r>
            <a:r>
              <a:rPr lang="en-US" dirty="0" err="1" smtClean="0"/>
              <a:t>Sectorization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9750" y="3634865"/>
            <a:ext cx="3895830" cy="2921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4704" y="1382219"/>
            <a:ext cx="3848669" cy="252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76" y="651681"/>
            <a:ext cx="7772400" cy="992874"/>
          </a:xfrm>
        </p:spPr>
        <p:txBody>
          <a:bodyPr/>
          <a:lstStyle/>
          <a:p>
            <a:r>
              <a:rPr lang="en-US" sz="2800" dirty="0" smtClean="0"/>
              <a:t>OBSS Scenario using Omni Antennas</a:t>
            </a:r>
            <a:br>
              <a:rPr lang="en-US" sz="2800" dirty="0" smtClean="0"/>
            </a:br>
            <a:r>
              <a:rPr lang="en-US" sz="2800" dirty="0" smtClean="0"/>
              <a:t>AP-STA </a:t>
            </a:r>
            <a:r>
              <a:rPr lang="en-US" sz="2800" dirty="0" err="1" smtClean="0"/>
              <a:t>Intereference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6325" cy="4114800"/>
          </a:xfrm>
        </p:spPr>
        <p:txBody>
          <a:bodyPr/>
          <a:lstStyle/>
          <a:p>
            <a:r>
              <a:rPr lang="en-US" sz="1600" dirty="0" smtClean="0"/>
              <a:t># STAs/BSS: 1000 (uniform distribution)</a:t>
            </a:r>
          </a:p>
          <a:p>
            <a:r>
              <a:rPr lang="en-US" sz="1600" dirty="0" smtClean="0"/>
              <a:t>BSS radius:1.13 km</a:t>
            </a:r>
          </a:p>
          <a:p>
            <a:r>
              <a:rPr lang="en-US" sz="1600" dirty="0" smtClean="0"/>
              <a:t>AP-AP separation: 1.5km</a:t>
            </a:r>
          </a:p>
          <a:p>
            <a:r>
              <a:rPr lang="en-US" sz="1600" dirty="0" smtClean="0"/>
              <a:t>Link Budget per IEEE 11-11-0053 </a:t>
            </a:r>
          </a:p>
          <a:p>
            <a:pPr lvl="1"/>
            <a:r>
              <a:rPr lang="en-US" sz="1400" dirty="0" smtClean="0"/>
              <a:t>RX Ant gain = 0</a:t>
            </a:r>
          </a:p>
          <a:p>
            <a:r>
              <a:rPr lang="en-US" sz="1800" dirty="0" smtClean="0"/>
              <a:t>Receive Sensitivity = -98 </a:t>
            </a:r>
            <a:r>
              <a:rPr lang="en-US" sz="1800" dirty="0" err="1" smtClean="0"/>
              <a:t>dBm</a:t>
            </a:r>
            <a:endParaRPr lang="en-US" sz="1800" dirty="0" smtClean="0"/>
          </a:p>
          <a:p>
            <a:r>
              <a:rPr lang="en-US" sz="1800" dirty="0" smtClean="0"/>
              <a:t>CCA = -88 </a:t>
            </a:r>
            <a:r>
              <a:rPr lang="en-US" sz="1800" dirty="0" err="1" smtClean="0"/>
              <a:t>dBm</a:t>
            </a:r>
            <a:endParaRPr lang="en-US" sz="1800" dirty="0" smtClean="0"/>
          </a:p>
          <a:p>
            <a:r>
              <a:rPr lang="en-US" sz="1600" dirty="0" smtClean="0"/>
              <a:t># OBSS  STAs to BSS A</a:t>
            </a:r>
          </a:p>
          <a:p>
            <a:pPr lvl="1"/>
            <a:r>
              <a:rPr lang="en-US" sz="1400" dirty="0" smtClean="0"/>
              <a:t>450 (out of 2000)</a:t>
            </a:r>
          </a:p>
          <a:p>
            <a:r>
              <a:rPr lang="en-US" sz="1600" dirty="0" smtClean="0"/>
              <a:t># OBSS STAs, potentially </a:t>
            </a:r>
            <a:r>
              <a:rPr lang="en-US" sz="1600" dirty="0" smtClean="0"/>
              <a:t>interfering </a:t>
            </a:r>
            <a:r>
              <a:rPr lang="en-US" sz="1600" dirty="0" smtClean="0"/>
              <a:t>with AP_A (due to CCA 10dB higher than Sensitivity) </a:t>
            </a:r>
          </a:p>
          <a:p>
            <a:pPr lvl="1"/>
            <a:r>
              <a:rPr lang="en-US" sz="1400" dirty="0" smtClean="0"/>
              <a:t>378 (out of 2000)</a:t>
            </a:r>
          </a:p>
          <a:p>
            <a:r>
              <a:rPr lang="en-US" sz="1600" dirty="0" smtClean="0"/>
              <a:t>Most of OBSS STAs (378 out of 450) is below CCA level (</a:t>
            </a:r>
            <a:r>
              <a:rPr lang="en-US" sz="1600" dirty="0" smtClean="0"/>
              <a:t>interfering </a:t>
            </a:r>
            <a:r>
              <a:rPr lang="en-US" sz="1600" dirty="0" smtClean="0"/>
              <a:t>with AP_A)</a:t>
            </a:r>
          </a:p>
          <a:p>
            <a:endParaRPr lang="en-US" sz="1600" dirty="0" smtClean="0"/>
          </a:p>
          <a:p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5654" y="6475413"/>
            <a:ext cx="659560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09230" y="2811438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25654" y="2158620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0191" y="2870578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61032" y="4300161"/>
            <a:ext cx="2686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OBSS STAs (interference to AP_A)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18093" y="2106606"/>
            <a:ext cx="1087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# OBSS STAs to BSS A </a:t>
            </a:r>
            <a:endParaRPr lang="en-US" i="1" dirty="0"/>
          </a:p>
        </p:txBody>
      </p:sp>
      <p:sp>
        <p:nvSpPr>
          <p:cNvPr id="18" name="Notched Right Arrow 17"/>
          <p:cNvSpPr/>
          <p:nvPr/>
        </p:nvSpPr>
        <p:spPr bwMode="auto">
          <a:xfrm rot="7920000">
            <a:off x="6388146" y="2634481"/>
            <a:ext cx="772034" cy="63415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Notched Right Arrow 19"/>
          <p:cNvSpPr/>
          <p:nvPr/>
        </p:nvSpPr>
        <p:spPr bwMode="auto">
          <a:xfrm rot="9300000">
            <a:off x="6240295" y="2445686"/>
            <a:ext cx="772034" cy="63415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3266" y="3059371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BSS_A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59690" y="1860644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72413" y="3069820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C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33988" y="5364687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27" name="Notched Right Arrow 26"/>
          <p:cNvSpPr/>
          <p:nvPr/>
        </p:nvSpPr>
        <p:spPr bwMode="auto">
          <a:xfrm rot="6120000">
            <a:off x="6197289" y="5005523"/>
            <a:ext cx="1008349" cy="45719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Notched Right Arrow 27"/>
          <p:cNvSpPr/>
          <p:nvPr/>
        </p:nvSpPr>
        <p:spPr bwMode="auto">
          <a:xfrm rot="7500000">
            <a:off x="6116667" y="4747409"/>
            <a:ext cx="601239" cy="55896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67181" y="1740090"/>
            <a:ext cx="1087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/>
              <a:t>Circle=1km radius</a:t>
            </a:r>
            <a:endParaRPr lang="en-US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a </a:t>
            </a:r>
            <a:r>
              <a:rPr lang="en-US" dirty="0" err="1" smtClean="0"/>
              <a:t>Sectorized</a:t>
            </a:r>
            <a:r>
              <a:rPr lang="en-US" dirty="0" smtClean="0"/>
              <a:t> Beam Implementation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62718" y="6475413"/>
            <a:ext cx="61249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1" y="1981200"/>
            <a:ext cx="4985426" cy="4114800"/>
          </a:xfrm>
        </p:spPr>
        <p:txBody>
          <a:bodyPr/>
          <a:lstStyle/>
          <a:p>
            <a:r>
              <a:rPr lang="en-US" dirty="0" smtClean="0"/>
              <a:t>Use 6 panel antennas (60 degree each) to create 6 sectors</a:t>
            </a:r>
          </a:p>
          <a:p>
            <a:r>
              <a:rPr lang="en-US" dirty="0" smtClean="0"/>
              <a:t>When TX power is equally split into 6 antennas, an </a:t>
            </a:r>
            <a:r>
              <a:rPr lang="en-US" dirty="0" err="1" smtClean="0"/>
              <a:t>omni</a:t>
            </a:r>
            <a:r>
              <a:rPr lang="en-US" dirty="0" smtClean="0"/>
              <a:t> beam is formed</a:t>
            </a:r>
          </a:p>
          <a:p>
            <a:r>
              <a:rPr lang="en-US" dirty="0" smtClean="0"/>
              <a:t>AP switch between </a:t>
            </a:r>
            <a:r>
              <a:rPr lang="en-US" dirty="0" err="1" smtClean="0"/>
              <a:t>omni</a:t>
            </a:r>
            <a:r>
              <a:rPr lang="en-US" dirty="0" smtClean="0"/>
              <a:t> and directional beams</a:t>
            </a:r>
          </a:p>
          <a:p>
            <a:r>
              <a:rPr lang="en-US" dirty="0" smtClean="0"/>
              <a:t>Peak EIRP for the </a:t>
            </a:r>
            <a:r>
              <a:rPr lang="en-US" dirty="0" err="1" smtClean="0"/>
              <a:t>sectorized</a:t>
            </a:r>
            <a:r>
              <a:rPr lang="en-US" dirty="0" smtClean="0"/>
              <a:t> beam the same as that for the </a:t>
            </a:r>
            <a:r>
              <a:rPr lang="en-US" dirty="0" err="1" smtClean="0"/>
              <a:t>omni</a:t>
            </a:r>
            <a:r>
              <a:rPr lang="en-US" dirty="0" smtClean="0"/>
              <a:t> beam (FCC rules)</a:t>
            </a:r>
          </a:p>
        </p:txBody>
      </p:sp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9815" y="3963307"/>
            <a:ext cx="757159" cy="219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1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0776" y="3786622"/>
            <a:ext cx="2114550" cy="257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35"/>
          <p:cNvGrpSpPr/>
          <p:nvPr/>
        </p:nvGrpSpPr>
        <p:grpSpPr>
          <a:xfrm>
            <a:off x="6045961" y="1566367"/>
            <a:ext cx="1981202" cy="2238372"/>
            <a:chOff x="5943603" y="1504953"/>
            <a:chExt cx="1981202" cy="2238372"/>
          </a:xfrm>
        </p:grpSpPr>
        <p:grpSp>
          <p:nvGrpSpPr>
            <p:cNvPr id="6" name="Group 39"/>
            <p:cNvGrpSpPr/>
            <p:nvPr/>
          </p:nvGrpSpPr>
          <p:grpSpPr>
            <a:xfrm rot="5400000">
              <a:off x="6210301" y="2400301"/>
              <a:ext cx="1371600" cy="390525"/>
              <a:chOff x="1152525" y="3381375"/>
              <a:chExt cx="1371600" cy="390525"/>
            </a:xfrm>
          </p:grpSpPr>
          <p:grpSp>
            <p:nvGrpSpPr>
              <p:cNvPr id="7" name="Group 35"/>
              <p:cNvGrpSpPr/>
              <p:nvPr/>
            </p:nvGrpSpPr>
            <p:grpSpPr>
              <a:xfrm>
                <a:off x="11525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34" name="Arc 33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5" name="Arc 34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" name="Group 36"/>
              <p:cNvGrpSpPr/>
              <p:nvPr/>
            </p:nvGrpSpPr>
            <p:grpSpPr>
              <a:xfrm flipH="1">
                <a:off x="21050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38" name="Arc 37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9" name="Arc 38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" name="Group 40"/>
            <p:cNvGrpSpPr/>
            <p:nvPr/>
          </p:nvGrpSpPr>
          <p:grpSpPr>
            <a:xfrm rot="9000000">
              <a:off x="6238878" y="2381252"/>
              <a:ext cx="1371600" cy="390525"/>
              <a:chOff x="1152525" y="3381375"/>
              <a:chExt cx="1371600" cy="390525"/>
            </a:xfrm>
          </p:grpSpPr>
          <p:grpSp>
            <p:nvGrpSpPr>
              <p:cNvPr id="11" name="Group 35"/>
              <p:cNvGrpSpPr/>
              <p:nvPr/>
            </p:nvGrpSpPr>
            <p:grpSpPr>
              <a:xfrm>
                <a:off x="11525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46" name="Arc 45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7" name="Arc 46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" name="Group 36"/>
              <p:cNvGrpSpPr/>
              <p:nvPr/>
            </p:nvGrpSpPr>
            <p:grpSpPr>
              <a:xfrm flipH="1">
                <a:off x="21050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44" name="Arc 43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5" name="Arc 44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3" name="Group 47"/>
            <p:cNvGrpSpPr/>
            <p:nvPr/>
          </p:nvGrpSpPr>
          <p:grpSpPr>
            <a:xfrm rot="12600000" flipH="1">
              <a:off x="6200778" y="2409826"/>
              <a:ext cx="1371600" cy="390525"/>
              <a:chOff x="1152525" y="3381375"/>
              <a:chExt cx="1371600" cy="390525"/>
            </a:xfrm>
          </p:grpSpPr>
          <p:grpSp>
            <p:nvGrpSpPr>
              <p:cNvPr id="14" name="Group 35"/>
              <p:cNvGrpSpPr/>
              <p:nvPr/>
            </p:nvGrpSpPr>
            <p:grpSpPr>
              <a:xfrm>
                <a:off x="11525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53" name="Arc 52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4" name="Arc 53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" name="Group 36"/>
              <p:cNvGrpSpPr/>
              <p:nvPr/>
            </p:nvGrpSpPr>
            <p:grpSpPr>
              <a:xfrm flipH="1">
                <a:off x="21050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51" name="Arc 50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2" name="Arc 51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cxnSp>
          <p:nvCxnSpPr>
            <p:cNvPr id="49" name="Straight Arrow Connector 48"/>
            <p:cNvCxnSpPr/>
            <p:nvPr/>
          </p:nvCxnSpPr>
          <p:spPr bwMode="auto">
            <a:xfrm rot="10800000" flipV="1">
              <a:off x="5953128" y="2886073"/>
              <a:ext cx="428629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Arrow Connector 54"/>
            <p:cNvCxnSpPr/>
            <p:nvPr/>
          </p:nvCxnSpPr>
          <p:spPr bwMode="auto">
            <a:xfrm rot="10800000" flipH="1">
              <a:off x="7477128" y="1847849"/>
              <a:ext cx="447677" cy="3905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7343777" y="2895600"/>
              <a:ext cx="466725" cy="3524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/>
            <p:cNvCxnSpPr/>
            <p:nvPr/>
          </p:nvCxnSpPr>
          <p:spPr bwMode="auto">
            <a:xfrm rot="10800000">
              <a:off x="5943603" y="1943101"/>
              <a:ext cx="476251" cy="3714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/>
            <p:cNvCxnSpPr/>
            <p:nvPr/>
          </p:nvCxnSpPr>
          <p:spPr bwMode="auto">
            <a:xfrm rot="5400000" flipH="1" flipV="1">
              <a:off x="6586542" y="1804988"/>
              <a:ext cx="600072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Arrow Connector 71"/>
            <p:cNvCxnSpPr/>
            <p:nvPr/>
          </p:nvCxnSpPr>
          <p:spPr bwMode="auto">
            <a:xfrm rot="16200000" flipH="1">
              <a:off x="6596067" y="3443288"/>
              <a:ext cx="600072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066800"/>
          </a:xfrm>
        </p:spPr>
        <p:txBody>
          <a:bodyPr/>
          <a:lstStyle/>
          <a:p>
            <a:r>
              <a:rPr lang="en-US" sz="2800" dirty="0" smtClean="0"/>
              <a:t>OBSS Scenarios with </a:t>
            </a:r>
            <a:r>
              <a:rPr lang="en-US" sz="2800" dirty="0" err="1" smtClean="0"/>
              <a:t>Sectorized</a:t>
            </a:r>
            <a:r>
              <a:rPr lang="en-US" sz="2800" dirty="0" smtClean="0"/>
              <a:t> Beams</a:t>
            </a:r>
            <a:br>
              <a:rPr lang="en-US" sz="2800" dirty="0" smtClean="0"/>
            </a:br>
            <a:r>
              <a:rPr lang="en-US" sz="2800" dirty="0" smtClean="0"/>
              <a:t>AP-STA Interference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50858" y="6474759"/>
            <a:ext cx="650594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81200"/>
            <a:ext cx="358594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STAs/BSS: 1000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BSS radius:1km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OBSS  STAs to BSS 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450  (out of 2000)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Avg. 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OBSS STAs, potentially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interfering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AP_A (due to CCA &lt;0)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kern="0" dirty="0" smtClean="0">
                <a:latin typeface="+mn-lt"/>
              </a:rPr>
              <a:t>89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</a:p>
          <a:p>
            <a:pPr marL="342900" lvl="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kern="0" dirty="0" smtClean="0"/>
              <a:t>Reduction in </a:t>
            </a:r>
            <a:r>
              <a:rPr lang="en-US" sz="1600" b="1" kern="0" dirty="0" smtClean="0"/>
              <a:t>Interfering </a:t>
            </a:r>
            <a:r>
              <a:rPr lang="en-US" sz="1600" b="1" kern="0" dirty="0" smtClean="0"/>
              <a:t>OBSS STAs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1400" kern="0" dirty="0" smtClean="0"/>
              <a:t>1 - 89/378 = 76%</a:t>
            </a:r>
          </a:p>
          <a:p>
            <a:pPr marL="342900" lvl="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kern="0" dirty="0" smtClean="0"/>
              <a:t>Avg. # Spatially Orthogonal STAs (Increase in spatial re-use)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1400" kern="0" dirty="0" smtClean="0"/>
              <a:t>440 (out of 450) = 98%</a:t>
            </a:r>
          </a:p>
          <a:p>
            <a:pPr marL="285750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1400" kern="0" dirty="0" smtClean="0"/>
              <a:t>Number of BSS_A STAs in </a:t>
            </a:r>
            <a:r>
              <a:rPr lang="en-US" sz="1400" kern="0" dirty="0" err="1" smtClean="0"/>
              <a:t>Sectorized</a:t>
            </a:r>
            <a:r>
              <a:rPr lang="en-US" sz="1400" kern="0" dirty="0" smtClean="0"/>
              <a:t> Beam = 272 (reduced from 1000)</a:t>
            </a: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6937" y="1300600"/>
            <a:ext cx="3618364" cy="27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1333" y="3854028"/>
            <a:ext cx="3733017" cy="279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447305" y="2954313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01829" y="2139570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36366" y="2880103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81341" y="3202246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BSS_A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35865" y="1841594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48588" y="3079345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46808" y="4538286"/>
            <a:ext cx="2686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OBSS STAs (interference to AP_A)</a:t>
            </a:r>
            <a:endParaRPr lang="en-US" dirty="0"/>
          </a:p>
        </p:txBody>
      </p:sp>
      <p:sp>
        <p:nvSpPr>
          <p:cNvPr id="21" name="Notched Right Arrow 20"/>
          <p:cNvSpPr/>
          <p:nvPr/>
        </p:nvSpPr>
        <p:spPr bwMode="auto">
          <a:xfrm rot="6120000">
            <a:off x="6063255" y="5230122"/>
            <a:ext cx="883315" cy="45719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Notched Right Arrow 21"/>
          <p:cNvSpPr/>
          <p:nvPr/>
        </p:nvSpPr>
        <p:spPr bwMode="auto">
          <a:xfrm rot="7500000">
            <a:off x="6013014" y="5066776"/>
            <a:ext cx="601239" cy="55896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41933" y="4281111"/>
            <a:ext cx="18636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Spatially Orthogonal STAs</a:t>
            </a:r>
            <a:endParaRPr lang="en-US" dirty="0"/>
          </a:p>
        </p:txBody>
      </p:sp>
      <p:sp>
        <p:nvSpPr>
          <p:cNvPr id="24" name="Notched Right Arrow 23"/>
          <p:cNvSpPr/>
          <p:nvPr/>
        </p:nvSpPr>
        <p:spPr bwMode="auto">
          <a:xfrm rot="3600000">
            <a:off x="5321932" y="4784542"/>
            <a:ext cx="719181" cy="52592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5400000">
            <a:off x="5599989" y="5093138"/>
            <a:ext cx="185545" cy="93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5636260" y="5130829"/>
            <a:ext cx="259501" cy="78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774352" y="5143500"/>
            <a:ext cx="263766" cy="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5858367" y="5152292"/>
            <a:ext cx="24618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 rot="5400000">
            <a:off x="5959966" y="5145698"/>
            <a:ext cx="19343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6057172" y="5147895"/>
            <a:ext cx="14947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rot="5400000">
            <a:off x="6183923" y="5231423"/>
            <a:ext cx="39569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30693" y="5225928"/>
            <a:ext cx="106241" cy="1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6327529" y="5258537"/>
            <a:ext cx="65214" cy="7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>
            <a:off x="6183923" y="5131044"/>
            <a:ext cx="39569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rot="5400000">
            <a:off x="5737195" y="5214359"/>
            <a:ext cx="189340" cy="5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6249347" y="5926026"/>
            <a:ext cx="101793" cy="5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>
            <a:off x="6352440" y="5875461"/>
            <a:ext cx="46164" cy="21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6139323" y="5966873"/>
            <a:ext cx="129459" cy="4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5731" y="3702684"/>
            <a:ext cx="3768955" cy="282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Scenarios: AP-AP interference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76" y="6447865"/>
            <a:ext cx="697659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81200"/>
            <a:ext cx="43706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AP-to-AP path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loss model currently not defined. 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Estimating range using LTE Base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Station to Relay, NLOS model (at the Rooftop level):</a:t>
            </a:r>
          </a:p>
          <a:p>
            <a:pPr marL="800100" lvl="1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kern="0" baseline="0" dirty="0" smtClean="0">
                <a:latin typeface="+mn-lt"/>
              </a:rPr>
              <a:t>1.6km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AP </a:t>
            </a:r>
            <a:r>
              <a:rPr lang="en-US" sz="1600" b="1" kern="0" dirty="0" smtClean="0">
                <a:latin typeface="+mn-lt"/>
              </a:rPr>
              <a:t>antenna is above rooftop,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 should see other APs 1.5km away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600" b="1" kern="0" dirty="0" smtClean="0">
                <a:latin typeface="+mn-lt"/>
              </a:rPr>
              <a:t>Note that if all AP using </a:t>
            </a:r>
            <a:r>
              <a:rPr lang="en-US" sz="1600" b="1" kern="0" dirty="0" err="1" smtClean="0">
                <a:latin typeface="+mn-lt"/>
              </a:rPr>
              <a:t>omni</a:t>
            </a:r>
            <a:r>
              <a:rPr lang="en-US" sz="1600" b="1" kern="0" dirty="0" smtClean="0">
                <a:latin typeface="+mn-lt"/>
              </a:rPr>
              <a:t> antenna, then all 3 APs compete for medium all the time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kern="0" dirty="0" smtClean="0"/>
              <a:t>Note that if AP_A using </a:t>
            </a:r>
            <a:r>
              <a:rPr lang="en-US" sz="1600" b="1" kern="0" dirty="0" err="1" smtClean="0"/>
              <a:t>sectorized</a:t>
            </a:r>
            <a:r>
              <a:rPr lang="en-US" sz="1600" b="1" kern="0" dirty="0" smtClean="0"/>
              <a:t> beam antenna, then spatial re-use AP_B  (and AP_C) is</a:t>
            </a:r>
          </a:p>
          <a:p>
            <a:pPr marL="800100" lvl="1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kern="0" dirty="0" smtClean="0">
                <a:latin typeface="+mn-lt"/>
              </a:rPr>
              <a:t>5/6 = 83%  (5 out of 6 sectors)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9545" y="1436810"/>
            <a:ext cx="3848669" cy="252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977719" y="2893325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00967" y="2083558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15032" y="2925169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6281382" y="2384947"/>
            <a:ext cx="648268" cy="559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6093723" y="2497541"/>
            <a:ext cx="614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1.5km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87487" y="4673994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315200" y="5413247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-1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shows that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operation reduces the number of </a:t>
            </a:r>
            <a:r>
              <a:rPr lang="en-US" dirty="0" err="1" smtClean="0"/>
              <a:t>interferring</a:t>
            </a:r>
            <a:r>
              <a:rPr lang="en-US" dirty="0" smtClean="0"/>
              <a:t> OBSS STAs by 76%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reduces the STAs in BSS_A from 1000 (Omni) to 272 (</a:t>
            </a:r>
            <a:r>
              <a:rPr lang="en-US" dirty="0" err="1" smtClean="0"/>
              <a:t>Sectorized</a:t>
            </a:r>
            <a:r>
              <a:rPr lang="en-US" dirty="0" smtClean="0"/>
              <a:t> beam)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operation allows 98% of OBSS STAs to spatial re-use without causing interference</a:t>
            </a:r>
          </a:p>
          <a:p>
            <a:pPr lvl="1"/>
            <a:r>
              <a:rPr lang="en-US" dirty="0" smtClean="0"/>
              <a:t>Outdoor APs can hear each other from long distance since AP-AP path loss is significantly lower than AP-STA.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operation allows AP_B and AP_C to spatial re-use 83% of time</a:t>
            </a:r>
          </a:p>
          <a:p>
            <a:pPr lvl="1"/>
            <a:r>
              <a:rPr lang="en-US" dirty="0" smtClean="0"/>
              <a:t>If CCA is 10dB higher than receiver sensitivity, 84% of OBSS STAs (in BSS B and BSS C) interferes with AP_A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828800"/>
            <a:ext cx="4835056" cy="4267200"/>
          </a:xfrm>
        </p:spPr>
        <p:txBody>
          <a:bodyPr/>
          <a:lstStyle/>
          <a:p>
            <a:r>
              <a:rPr lang="en-US" dirty="0" smtClean="0"/>
              <a:t>Most of OBSS STA is SO regardless the separation of </a:t>
            </a:r>
            <a:r>
              <a:rPr lang="en-US" dirty="0" err="1" smtClean="0"/>
              <a:t>Aps</a:t>
            </a:r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smtClean="0"/>
              <a:t>Interfering </a:t>
            </a:r>
            <a:r>
              <a:rPr lang="en-US" dirty="0" smtClean="0"/>
              <a:t>OBSS STAs reduces significantly when the difference in CCA and </a:t>
            </a:r>
            <a:r>
              <a:rPr lang="en-US" dirty="0" err="1" smtClean="0"/>
              <a:t>Rcvr</a:t>
            </a:r>
            <a:r>
              <a:rPr lang="en-US" dirty="0" smtClean="0"/>
              <a:t>. Sensitivity levels is reduced (from 10 dB to 3 dB)</a:t>
            </a:r>
          </a:p>
          <a:p>
            <a:r>
              <a:rPr lang="en-US" dirty="0" smtClean="0"/>
              <a:t>Ratio of # SO OBSS STAs to # OBSS STAs reduces slightly when the difference in CCA and </a:t>
            </a:r>
            <a:r>
              <a:rPr lang="en-US" dirty="0" err="1" smtClean="0"/>
              <a:t>Rcvr</a:t>
            </a:r>
            <a:r>
              <a:rPr lang="en-US" dirty="0" smtClean="0"/>
              <a:t>. Sensitivity levels is reduced (from 10 dB to 3 dB)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2693" y="1275389"/>
            <a:ext cx="3795852" cy="277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759" y="3884526"/>
            <a:ext cx="3822193" cy="279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877879" y="1739349"/>
            <a:ext cx="1661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CCA-</a:t>
            </a:r>
            <a:r>
              <a:rPr lang="en-US" sz="1000" dirty="0" err="1" smtClean="0"/>
              <a:t>Rcvr</a:t>
            </a:r>
            <a:r>
              <a:rPr lang="en-US" sz="1000" dirty="0" smtClean="0"/>
              <a:t> </a:t>
            </a:r>
            <a:r>
              <a:rPr lang="en-US" sz="1000" dirty="0" err="1" smtClean="0"/>
              <a:t>Sensivity</a:t>
            </a:r>
            <a:r>
              <a:rPr lang="en-US" sz="1000" dirty="0" smtClean="0"/>
              <a:t>=10 dB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6895108" y="4374543"/>
            <a:ext cx="1661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CCA-</a:t>
            </a:r>
            <a:r>
              <a:rPr lang="en-US" sz="1000" dirty="0" err="1" smtClean="0"/>
              <a:t>Rcvr</a:t>
            </a:r>
            <a:r>
              <a:rPr lang="en-US" sz="1000" dirty="0" smtClean="0"/>
              <a:t> </a:t>
            </a:r>
            <a:r>
              <a:rPr lang="en-US" sz="1000" dirty="0" err="1" smtClean="0"/>
              <a:t>Sensivity</a:t>
            </a:r>
            <a:r>
              <a:rPr lang="en-US" sz="1000" dirty="0" smtClean="0"/>
              <a:t>=3 dB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1: More Details on Type 1 </a:t>
            </a:r>
            <a:r>
              <a:rPr lang="en-US" dirty="0" err="1" smtClean="0"/>
              <a:t>Sectorization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12231608"/>
              </p:ext>
            </p:extLst>
          </p:nvPr>
        </p:nvGraphicFramePr>
        <p:xfrm>
          <a:off x="1270000" y="801688"/>
          <a:ext cx="6369050" cy="4976812"/>
        </p:xfrm>
        <a:graphic>
          <a:graphicData uri="http://schemas.openxmlformats.org/presentationml/2006/ole">
            <p:oleObj spid="_x0000_s165890" name="Document" r:id="rId4" imgW="8537594" imgH="6662034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for 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for Type 1 </a:t>
            </a:r>
            <a:r>
              <a:rPr lang="en-US" dirty="0" err="1" smtClean="0"/>
              <a:t>Sectorization</a:t>
            </a:r>
            <a:r>
              <a:rPr lang="en-US" dirty="0" smtClean="0"/>
              <a:t> Scheme </a:t>
            </a:r>
          </a:p>
          <a:p>
            <a:pPr lvl="1"/>
            <a:r>
              <a:rPr lang="en-US" dirty="0" smtClean="0"/>
              <a:t>S. Scheme: 1 (Type 1 </a:t>
            </a:r>
            <a:r>
              <a:rPr lang="en-US" dirty="0" err="1" smtClean="0"/>
              <a:t>Sectorization</a:t>
            </a:r>
            <a:r>
              <a:rPr lang="en-US" dirty="0" smtClean="0"/>
              <a:t> scheme)</a:t>
            </a:r>
          </a:p>
          <a:p>
            <a:pPr lvl="1"/>
            <a:r>
              <a:rPr lang="en-US" dirty="0" smtClean="0"/>
              <a:t>P. Training ON/OFF Indicator: 0 - Periodic Training not Present, 1 – Present</a:t>
            </a:r>
          </a:p>
          <a:p>
            <a:pPr lvl="1"/>
            <a:r>
              <a:rPr lang="en-US" dirty="0" smtClean="0"/>
              <a:t>Training Period (# of Beacon Intervals for the periodic training)</a:t>
            </a:r>
          </a:p>
          <a:p>
            <a:pPr lvl="1"/>
            <a:r>
              <a:rPr lang="en-US" dirty="0" smtClean="0"/>
              <a:t>Remaining BI: remaining beacon intervals to the periodic training (including the current beacon interval)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55780" y="4630051"/>
            <a:ext cx="49978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IE #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55561" y="4630051"/>
            <a:ext cx="699247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Bytes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16075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bits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457051" y="4630051"/>
            <a:ext cx="84492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S. Scheme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82557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299252" y="4630051"/>
            <a:ext cx="115192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P. Training Ind.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61335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603159" y="4630052"/>
            <a:ext cx="588216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Rvd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13283" y="4864339"/>
            <a:ext cx="84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TBD bits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4449180" y="4630051"/>
            <a:ext cx="1165108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Training Period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11263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bits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528769" y="4629739"/>
            <a:ext cx="1076711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Remaining BI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90852" y="4873618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2736477" y="5638800"/>
            <a:ext cx="1069041" cy="82027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Spatially-Orthogonal Conditions Detection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Previously, 4 spatially orthogonal condition detection schemes were proposed (11-12-1355-02-00ah).</a:t>
            </a:r>
          </a:p>
          <a:p>
            <a:r>
              <a:rPr lang="en-US" sz="2000" dirty="0" smtClean="0"/>
              <a:t>AP follows one the 4 transmission sequences to allow STAs to set up NAV during </a:t>
            </a:r>
            <a:r>
              <a:rPr lang="en-US" sz="2000" dirty="0" err="1" smtClean="0"/>
              <a:t>omni</a:t>
            </a:r>
            <a:r>
              <a:rPr lang="en-US" sz="2000" dirty="0" smtClean="0"/>
              <a:t> transmission and switch to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transmission</a:t>
            </a:r>
          </a:p>
          <a:p>
            <a:r>
              <a:rPr lang="en-US" sz="2000" dirty="0" smtClean="0"/>
              <a:t>Propose to include a 1-bit sector ID indicator (from reserved bits) in CTS-to-self (which precedes SO conditions 1 or 2) to facilitate the detection of the SO conditions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813210" y="5638799"/>
            <a:ext cx="4219900" cy="286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4869" y="5677836"/>
            <a:ext cx="754543" cy="21544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CTS-to-Self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530752" y="5789362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575967" y="589573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73406" y="570125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02518" y="6169301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1905000" y="4876800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856874" y="4759954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 Protection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57256" y="5635102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 rot="900000">
            <a:off x="2060609" y="5318220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575967" y="6308016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3785348" y="5986183"/>
            <a:ext cx="4314997" cy="2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603810" y="5942144"/>
            <a:ext cx="793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18971" y="5648807"/>
            <a:ext cx="1116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473729" y="5108685"/>
            <a:ext cx="185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 w. SO Indicator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39775" y="5133338"/>
            <a:ext cx="2273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 Condition 1 or Condition 2</a:t>
            </a:r>
            <a:endParaRPr lang="en-US" dirty="0"/>
          </a:p>
        </p:txBody>
      </p:sp>
      <p:sp>
        <p:nvSpPr>
          <p:cNvPr id="38" name="Freeform 37"/>
          <p:cNvSpPr/>
          <p:nvPr/>
        </p:nvSpPr>
        <p:spPr bwMode="auto">
          <a:xfrm rot="900000" flipH="1">
            <a:off x="3361568" y="5328116"/>
            <a:ext cx="45719" cy="31964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Freeform 38"/>
          <p:cNvSpPr/>
          <p:nvPr/>
        </p:nvSpPr>
        <p:spPr bwMode="auto">
          <a:xfrm rot="20700000">
            <a:off x="3897209" y="5339322"/>
            <a:ext cx="45719" cy="31964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Sectorized</a:t>
            </a:r>
            <a:r>
              <a:rPr lang="en-US" dirty="0" smtClean="0"/>
              <a:t> Beam Training Request/Feedback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SDF R.4.2.I 3: STA can optionally feedback sector/group ID</a:t>
            </a:r>
            <a:endParaRPr lang="en-GB" sz="2000" dirty="0" smtClean="0"/>
          </a:p>
          <a:p>
            <a:r>
              <a:rPr lang="en-GB" sz="2000" dirty="0" smtClean="0"/>
              <a:t>AP indicates the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operation</a:t>
            </a:r>
          </a:p>
          <a:p>
            <a:r>
              <a:rPr lang="en-GB" sz="2000" dirty="0" smtClean="0"/>
              <a:t>STA joining a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operation BSS shall indicate whether it supports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feedback in the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feedback capability field (1=support)</a:t>
            </a:r>
          </a:p>
          <a:p>
            <a:r>
              <a:rPr lang="en-GB" sz="2000" dirty="0" smtClean="0"/>
              <a:t>STA indicates through capability exchange that it support request/feedback</a:t>
            </a:r>
            <a:endParaRPr lang="en-US" sz="1600" dirty="0" smtClean="0"/>
          </a:p>
          <a:p>
            <a:pPr lvl="1"/>
            <a:endParaRPr lang="en-GB" sz="800" dirty="0" smtClean="0"/>
          </a:p>
          <a:p>
            <a:r>
              <a:rPr lang="en-GB" sz="2000" dirty="0" smtClean="0"/>
              <a:t>Propose to re-use the HT Variant Control Link Adaptation Field (setting MAI=14, or MRQ=0, MSI=7) for requesting or indicating “Sector Training”</a:t>
            </a:r>
          </a:p>
          <a:p>
            <a:pPr lvl="1"/>
            <a:r>
              <a:rPr lang="en-US" sz="1600" dirty="0" smtClean="0"/>
              <a:t>TXASSR (transmit antenna selection request) </a:t>
            </a:r>
            <a:r>
              <a:rPr lang="en-US" sz="1600" dirty="0" smtClean="0">
                <a:sym typeface="Wingdings" pitchFamily="2" charset="2"/>
              </a:rPr>
              <a:t> Sector training request</a:t>
            </a:r>
          </a:p>
          <a:p>
            <a:pPr lvl="1"/>
            <a:r>
              <a:rPr lang="en-US" sz="1600" dirty="0" smtClean="0"/>
              <a:t>HT NDP Announcement field =1 </a:t>
            </a:r>
            <a:r>
              <a:rPr lang="en-US" sz="1600" dirty="0" smtClean="0">
                <a:sym typeface="Wingdings" pitchFamily="2" charset="2"/>
              </a:rPr>
              <a:t> Indicate NDP sounding (preceding training packets)</a:t>
            </a:r>
          </a:p>
          <a:p>
            <a:r>
              <a:rPr lang="en-US" sz="2000" dirty="0" smtClean="0">
                <a:sym typeface="Wingdings" pitchFamily="2" charset="2"/>
              </a:rPr>
              <a:t>Use VHT Sounding NDP with </a:t>
            </a:r>
            <a:r>
              <a:rPr lang="en-US" sz="2000" dirty="0" err="1" smtClean="0">
                <a:sym typeface="Wingdings" pitchFamily="2" charset="2"/>
              </a:rPr>
              <a:t>Nsts</a:t>
            </a:r>
            <a:r>
              <a:rPr lang="en-US" sz="2000" dirty="0" smtClean="0">
                <a:sym typeface="Wingdings" pitchFamily="2" charset="2"/>
              </a:rPr>
              <a:t>=1 for sector beam training</a:t>
            </a:r>
          </a:p>
          <a:p>
            <a:pPr lvl="1"/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err="1" smtClean="0"/>
              <a:t>Sectorized</a:t>
            </a:r>
            <a:r>
              <a:rPr lang="en-US" dirty="0" smtClean="0"/>
              <a:t> Beam Training Request/Feedback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Propose to use a VHT Action frame </a:t>
            </a:r>
            <a:r>
              <a:rPr lang="en-US" sz="2000" dirty="0" smtClean="0"/>
              <a:t>(8.5.23.1 in 11ac) for (solicited and unsolicited) Sector ID feedback.</a:t>
            </a:r>
          </a:p>
          <a:p>
            <a:pPr lvl="1"/>
            <a:r>
              <a:rPr lang="en-US" sz="1600" dirty="0" smtClean="0"/>
              <a:t>VHT action = 3 (or higher)</a:t>
            </a:r>
          </a:p>
          <a:p>
            <a:pPr lvl="1"/>
            <a:r>
              <a:rPr lang="en-US" sz="1600" dirty="0" smtClean="0"/>
              <a:t>Sector ID index (format TBD)</a:t>
            </a:r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0" y="5486400"/>
          <a:ext cx="2237359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1"/>
                <a:gridCol w="1661358"/>
              </a:tblGrid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VHT Action</a:t>
                      </a:r>
                      <a:endParaRPr lang="en-US" sz="1000" dirty="0"/>
                    </a:p>
                  </a:txBody>
                  <a:tcPr/>
                </a:tc>
              </a:tr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Sector ID Index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3716" y="1628573"/>
            <a:ext cx="6887791" cy="301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 bwMode="auto">
          <a:xfrm>
            <a:off x="3054485" y="3103123"/>
            <a:ext cx="27529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42416" y="4114801"/>
            <a:ext cx="865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(Sector Training </a:t>
            </a:r>
            <a:r>
              <a:rPr lang="en-US" dirty="0" err="1" smtClean="0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2033081" y="4056434"/>
            <a:ext cx="291830" cy="2140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534301" y="1508174"/>
            <a:ext cx="225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(Sector Training Announcement) HT NDP Announcement=1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6200000" flipH="1">
            <a:off x="3041515" y="2078477"/>
            <a:ext cx="606356" cy="217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859291" y="1763950"/>
            <a:ext cx="1326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VHT Sounding NDP with </a:t>
            </a:r>
            <a:r>
              <a:rPr lang="en-US" dirty="0" err="1" smtClean="0">
                <a:solidFill>
                  <a:srgbClr val="FF0000"/>
                </a:solidFill>
              </a:rPr>
              <a:t>Nsts</a:t>
            </a:r>
            <a:r>
              <a:rPr lang="en-US" dirty="0" smtClean="0">
                <a:solidFill>
                  <a:srgbClr val="FF0000"/>
                </a:solidFill>
              </a:rPr>
              <a:t>=1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 bwMode="auto">
          <a:xfrm rot="10800000" flipV="1">
            <a:off x="4328809" y="1994782"/>
            <a:ext cx="1530482" cy="4760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17" idx="1"/>
          </p:cNvCxnSpPr>
          <p:nvPr/>
        </p:nvCxnSpPr>
        <p:spPr bwMode="auto">
          <a:xfrm rot="10800000" flipV="1">
            <a:off x="4893013" y="1994783"/>
            <a:ext cx="966278" cy="5052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089514" y="3861880"/>
            <a:ext cx="116731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Sector ID FB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5758775" y="4163441"/>
            <a:ext cx="700393" cy="6809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82494" y="2256817"/>
            <a:ext cx="69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47345" y="3401438"/>
            <a:ext cx="69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119061" y="3580987"/>
            <a:ext cx="2413834" cy="4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2: Type 0 </a:t>
            </a:r>
            <a:r>
              <a:rPr lang="en-US" dirty="0" err="1" smtClean="0"/>
              <a:t>Sectorization</a:t>
            </a:r>
            <a:r>
              <a:rPr lang="en-US" dirty="0" smtClean="0"/>
              <a:t> Scheme:      More Details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r>
              <a:rPr lang="en-US" dirty="0" smtClean="0"/>
              <a:t>Type 0 </a:t>
            </a:r>
            <a:r>
              <a:rPr lang="en-US" dirty="0" err="1" smtClean="0"/>
              <a:t>Sectorization</a:t>
            </a:r>
            <a:r>
              <a:rPr lang="en-US" dirty="0" smtClean="0"/>
              <a:t>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70452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en-US" sz="1500" dirty="0" smtClean="0"/>
              <a:t>In this mode the AP broadcast some of the beacons sector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in regular schedule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There are two categories of station operation modes:</a:t>
            </a:r>
          </a:p>
          <a:p>
            <a:pPr lvl="2">
              <a:spcBef>
                <a:spcPts val="200"/>
              </a:spcBef>
            </a:pPr>
            <a:r>
              <a:rPr lang="en-US" sz="1200" dirty="0" err="1" smtClean="0"/>
              <a:t>Sectorized</a:t>
            </a:r>
            <a:r>
              <a:rPr lang="en-US" sz="1200" dirty="0" smtClean="0"/>
              <a:t> STA</a:t>
            </a:r>
          </a:p>
          <a:p>
            <a:pPr lvl="2">
              <a:spcBef>
                <a:spcPts val="200"/>
              </a:spcBef>
            </a:pPr>
            <a:r>
              <a:rPr lang="en-US" sz="1200" dirty="0" smtClean="0"/>
              <a:t>Non </a:t>
            </a:r>
            <a:r>
              <a:rPr lang="en-US" sz="1200" dirty="0" err="1" smtClean="0"/>
              <a:t>sectorized</a:t>
            </a:r>
            <a:r>
              <a:rPr lang="en-US" sz="1200" dirty="0" smtClean="0"/>
              <a:t> STA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Those 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STAs  that received the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beacon are allowed to transmit data during the sector interval.  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All the stations (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STAs and non-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) are allowed to transmit during </a:t>
            </a:r>
            <a:r>
              <a:rPr lang="en-US" sz="1500" dirty="0" err="1" smtClean="0"/>
              <a:t>omni</a:t>
            </a:r>
            <a:r>
              <a:rPr lang="en-US" sz="1500" dirty="0" smtClean="0"/>
              <a:t> interval  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The non-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STAs are allowed to transmit during the sector interval even if they don’t hear the sector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beacon but they can transmit in </a:t>
            </a:r>
            <a:r>
              <a:rPr lang="en-US" sz="1500" dirty="0" err="1" smtClean="0"/>
              <a:t>omni</a:t>
            </a:r>
            <a:r>
              <a:rPr lang="en-US" sz="1500" dirty="0" smtClean="0"/>
              <a:t> interval.   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The mode of operation (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or non-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) for STA (or traffic) is established at association ( by the type of station or just by the type of traffic if a STA carries multiple types of traffic)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After association a STA could change its mode of operation – for instance via a management frame from AP or via indications in beacons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Example of operation: offloading stations/traffic could transmit with no restrictions, the sensor traffic transmit only during their sector time interval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Besides the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beacon broadcast, the AP operates without spatial restrictions, being able to receive from and transmit to all directions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Stations that are allowed to transmit have no restrictions in transmit direction</a:t>
            </a:r>
          </a:p>
          <a:p>
            <a:pPr lvl="0">
              <a:spcBef>
                <a:spcPts val="200"/>
              </a:spcBef>
            </a:pPr>
            <a:r>
              <a:rPr lang="en-US" sz="1500" dirty="0" smtClean="0"/>
              <a:t>Note: The sector only BSS would be realized if all STAs are 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STA. This would eliminate the needs for </a:t>
            </a:r>
            <a:r>
              <a:rPr lang="en-US" sz="1500" dirty="0" err="1" smtClean="0"/>
              <a:t>omni</a:t>
            </a:r>
            <a:r>
              <a:rPr lang="en-US" sz="1500" dirty="0" smtClean="0"/>
              <a:t> reception by AP.</a:t>
            </a:r>
          </a:p>
          <a:p>
            <a:pPr>
              <a:spcBef>
                <a:spcPts val="200"/>
              </a:spcBef>
              <a:buNone/>
            </a:pP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 bwMode="auto">
          <a:xfrm>
            <a:off x="4790661" y="2345635"/>
            <a:ext cx="2057400" cy="221642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>
                <a:alpha val="47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2673625" y="2365513"/>
            <a:ext cx="2057400" cy="221642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>
                <a:alpha val="47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53278" y="2421835"/>
            <a:ext cx="2057400" cy="221642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>
                <a:alpha val="47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365" y="685800"/>
            <a:ext cx="8305800" cy="914400"/>
          </a:xfrm>
        </p:spPr>
        <p:txBody>
          <a:bodyPr/>
          <a:lstStyle/>
          <a:p>
            <a:r>
              <a:rPr lang="en-US" dirty="0" smtClean="0"/>
              <a:t>Type 0 </a:t>
            </a:r>
            <a:r>
              <a:rPr lang="en-US" dirty="0" err="1" smtClean="0"/>
              <a:t>sectorization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9" name="Pie 8"/>
          <p:cNvSpPr/>
          <p:nvPr/>
        </p:nvSpPr>
        <p:spPr bwMode="auto">
          <a:xfrm>
            <a:off x="553277" y="2421835"/>
            <a:ext cx="2077280" cy="2256182"/>
          </a:xfrm>
          <a:prstGeom prst="pie">
            <a:avLst>
              <a:gd name="adj1" fmla="val 9347757"/>
              <a:gd name="adj2" fmla="val 162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" name="Group 9"/>
          <p:cNvGrpSpPr/>
          <p:nvPr/>
        </p:nvGrpSpPr>
        <p:grpSpPr>
          <a:xfrm>
            <a:off x="792020" y="4869881"/>
            <a:ext cx="7776864" cy="1177099"/>
            <a:chOff x="755576" y="5191246"/>
            <a:chExt cx="7776864" cy="1177099"/>
          </a:xfrm>
        </p:grpSpPr>
        <p:sp>
          <p:nvSpPr>
            <p:cNvPr id="11" name="Rectangle 10"/>
            <p:cNvSpPr/>
            <p:nvPr/>
          </p:nvSpPr>
          <p:spPr bwMode="auto">
            <a:xfrm>
              <a:off x="755576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1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331640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 in Sector  1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99792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2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5856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2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644008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3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220072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3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588224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Omni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algn="ctr" eaLnBrk="0" hangingPunct="0"/>
              <a:r>
                <a:rPr lang="en-US" sz="1000" dirty="0" smtClean="0">
                  <a:latin typeface="Times New Roman" pitchFamily="18" charset="0"/>
                </a:rPr>
                <a:t> 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4288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all STAs in the BSS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59632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1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83868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2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56076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3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36296" y="6091346"/>
              <a:ext cx="1055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Omni Interval</a:t>
              </a:r>
              <a:endParaRPr lang="en-US" sz="1200" dirty="0"/>
            </a:p>
          </p:txBody>
        </p:sp>
      </p:grpSp>
      <p:sp>
        <p:nvSpPr>
          <p:cNvPr id="23" name="Pie 22"/>
          <p:cNvSpPr/>
          <p:nvPr/>
        </p:nvSpPr>
        <p:spPr bwMode="auto">
          <a:xfrm>
            <a:off x="2769705" y="2375452"/>
            <a:ext cx="1948069" cy="2223051"/>
          </a:xfrm>
          <a:prstGeom prst="pie">
            <a:avLst>
              <a:gd name="adj1" fmla="val 16095805"/>
              <a:gd name="adj2" fmla="val 115737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Pie 23"/>
          <p:cNvSpPr/>
          <p:nvPr/>
        </p:nvSpPr>
        <p:spPr bwMode="auto">
          <a:xfrm>
            <a:off x="4817165" y="2501348"/>
            <a:ext cx="1997766" cy="2050773"/>
          </a:xfrm>
          <a:prstGeom prst="pie">
            <a:avLst>
              <a:gd name="adj1" fmla="val 1843787"/>
              <a:gd name="adj2" fmla="val 92913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192" y="1875184"/>
            <a:ext cx="2122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Beamformed</a:t>
            </a:r>
            <a:r>
              <a:rPr lang="en-US" dirty="0" smtClean="0"/>
              <a:t> Beacon Coverage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386029" y="2201878"/>
            <a:ext cx="41893" cy="3988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45156" y="1745975"/>
            <a:ext cx="1009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 coverage 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 bwMode="auto">
          <a:xfrm flipH="1">
            <a:off x="5612300" y="2022974"/>
            <a:ext cx="37514" cy="319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Sun 35"/>
          <p:cNvSpPr/>
          <p:nvPr/>
        </p:nvSpPr>
        <p:spPr bwMode="auto">
          <a:xfrm>
            <a:off x="1129747" y="2809462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Sun 36"/>
          <p:cNvSpPr/>
          <p:nvPr/>
        </p:nvSpPr>
        <p:spPr bwMode="auto">
          <a:xfrm>
            <a:off x="1282147" y="2961862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Sun 37"/>
          <p:cNvSpPr/>
          <p:nvPr/>
        </p:nvSpPr>
        <p:spPr bwMode="auto">
          <a:xfrm>
            <a:off x="868017" y="3203714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Sun 38"/>
          <p:cNvSpPr/>
          <p:nvPr/>
        </p:nvSpPr>
        <p:spPr bwMode="auto">
          <a:xfrm>
            <a:off x="3889512" y="2627245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Sun 39"/>
          <p:cNvSpPr/>
          <p:nvPr/>
        </p:nvSpPr>
        <p:spPr bwMode="auto">
          <a:xfrm>
            <a:off x="4098234" y="3193775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Sun 40"/>
          <p:cNvSpPr/>
          <p:nvPr/>
        </p:nvSpPr>
        <p:spPr bwMode="auto">
          <a:xfrm>
            <a:off x="5330686" y="3929271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un 41"/>
          <p:cNvSpPr/>
          <p:nvPr/>
        </p:nvSpPr>
        <p:spPr bwMode="auto">
          <a:xfrm>
            <a:off x="5946912" y="3889514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48000" y="1676400"/>
            <a:ext cx="1153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Sectorized</a:t>
            </a:r>
            <a:r>
              <a:rPr lang="en-US" dirty="0" smtClean="0"/>
              <a:t> STA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3" idx="2"/>
            <a:endCxn id="39" idx="0"/>
          </p:cNvCxnSpPr>
          <p:nvPr/>
        </p:nvCxnSpPr>
        <p:spPr bwMode="auto">
          <a:xfrm>
            <a:off x="3624697" y="1953399"/>
            <a:ext cx="339359" cy="6738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6" name="Group 48"/>
          <p:cNvGrpSpPr/>
          <p:nvPr/>
        </p:nvGrpSpPr>
        <p:grpSpPr>
          <a:xfrm>
            <a:off x="3326295" y="2965176"/>
            <a:ext cx="821635" cy="1245704"/>
            <a:chOff x="1023729" y="2799523"/>
            <a:chExt cx="821635" cy="1245704"/>
          </a:xfrm>
        </p:grpSpPr>
        <p:sp>
          <p:nvSpPr>
            <p:cNvPr id="46" name="Sun 45"/>
            <p:cNvSpPr/>
            <p:nvPr/>
          </p:nvSpPr>
          <p:spPr bwMode="auto">
            <a:xfrm>
              <a:off x="1696277" y="2799523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Sun 46"/>
            <p:cNvSpPr/>
            <p:nvPr/>
          </p:nvSpPr>
          <p:spPr bwMode="auto">
            <a:xfrm>
              <a:off x="1023729" y="3230218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Sun 47"/>
            <p:cNvSpPr/>
            <p:nvPr/>
          </p:nvSpPr>
          <p:spPr bwMode="auto">
            <a:xfrm>
              <a:off x="1441173" y="3876262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49"/>
          <p:cNvGrpSpPr/>
          <p:nvPr/>
        </p:nvGrpSpPr>
        <p:grpSpPr>
          <a:xfrm>
            <a:off x="1162877" y="2958549"/>
            <a:ext cx="821635" cy="1245704"/>
            <a:chOff x="1023729" y="2799523"/>
            <a:chExt cx="821635" cy="1245704"/>
          </a:xfrm>
        </p:grpSpPr>
        <p:sp>
          <p:nvSpPr>
            <p:cNvPr id="51" name="Sun 50"/>
            <p:cNvSpPr/>
            <p:nvPr/>
          </p:nvSpPr>
          <p:spPr bwMode="auto">
            <a:xfrm>
              <a:off x="1696277" y="2799523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Sun 51"/>
            <p:cNvSpPr/>
            <p:nvPr/>
          </p:nvSpPr>
          <p:spPr bwMode="auto">
            <a:xfrm>
              <a:off x="1023729" y="3230218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Sun 52"/>
            <p:cNvSpPr/>
            <p:nvPr/>
          </p:nvSpPr>
          <p:spPr bwMode="auto">
            <a:xfrm>
              <a:off x="1441173" y="3876262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Group 53"/>
          <p:cNvGrpSpPr/>
          <p:nvPr/>
        </p:nvGrpSpPr>
        <p:grpSpPr>
          <a:xfrm>
            <a:off x="5363816" y="2776331"/>
            <a:ext cx="821635" cy="1245704"/>
            <a:chOff x="1023729" y="2799523"/>
            <a:chExt cx="821635" cy="1245704"/>
          </a:xfrm>
        </p:grpSpPr>
        <p:sp>
          <p:nvSpPr>
            <p:cNvPr id="55" name="Sun 54"/>
            <p:cNvSpPr/>
            <p:nvPr/>
          </p:nvSpPr>
          <p:spPr bwMode="auto">
            <a:xfrm>
              <a:off x="1696277" y="2799523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Sun 55"/>
            <p:cNvSpPr/>
            <p:nvPr/>
          </p:nvSpPr>
          <p:spPr bwMode="auto">
            <a:xfrm>
              <a:off x="1023729" y="3230218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Sun 56"/>
            <p:cNvSpPr/>
            <p:nvPr/>
          </p:nvSpPr>
          <p:spPr bwMode="auto">
            <a:xfrm>
              <a:off x="1441173" y="3876262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341165" y="2057400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sectorized</a:t>
            </a:r>
            <a:r>
              <a:rPr lang="en-US" dirty="0" smtClean="0"/>
              <a:t> STA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59" idx="2"/>
          </p:cNvCxnSpPr>
          <p:nvPr/>
        </p:nvCxnSpPr>
        <p:spPr bwMode="auto">
          <a:xfrm flipH="1">
            <a:off x="6185451" y="2334399"/>
            <a:ext cx="877483" cy="526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for Type 0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Type 0 </a:t>
            </a:r>
            <a:r>
              <a:rPr lang="en-US" sz="2000" dirty="0" err="1" smtClean="0"/>
              <a:t>sectorization</a:t>
            </a:r>
            <a:r>
              <a:rPr lang="en-US" sz="2000" dirty="0" smtClean="0"/>
              <a:t> schemes should be indicated in beacon, probe response, association confirmation to inform STAs.  </a:t>
            </a:r>
          </a:p>
          <a:p>
            <a:r>
              <a:rPr lang="en-US" sz="2000" dirty="0" smtClean="0"/>
              <a:t>At each beacon interval, a different sector is used</a:t>
            </a:r>
          </a:p>
          <a:p>
            <a:pPr lvl="1">
              <a:buNone/>
            </a:pPr>
            <a:endParaRPr lang="en-US" sz="1900" dirty="0" smtClean="0"/>
          </a:p>
          <a:p>
            <a:pPr lvl="1">
              <a:buNone/>
            </a:pPr>
            <a:endParaRPr lang="en-US" sz="1900" dirty="0" smtClean="0"/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/>
              <a:t>Proposed IE for Type 0 Scheme</a:t>
            </a:r>
          </a:p>
          <a:p>
            <a:pPr lvl="1"/>
            <a:r>
              <a:rPr lang="en-US" sz="1200" dirty="0" smtClean="0"/>
              <a:t>S Scheme: 0 - Type 0 </a:t>
            </a:r>
            <a:r>
              <a:rPr lang="en-US" sz="1200" dirty="0" err="1" smtClean="0"/>
              <a:t>sectorization</a:t>
            </a:r>
            <a:r>
              <a:rPr lang="en-US" sz="1200" dirty="0" smtClean="0"/>
              <a:t> scheme</a:t>
            </a:r>
          </a:p>
          <a:p>
            <a:pPr lvl="1"/>
            <a:r>
              <a:rPr lang="en-US" sz="1200" dirty="0" smtClean="0"/>
              <a:t>the complete rotation period (# of beacon intervals) for all sectors</a:t>
            </a:r>
          </a:p>
          <a:p>
            <a:pPr lvl="1"/>
            <a:r>
              <a:rPr lang="en-US" sz="1200" dirty="0" err="1" smtClean="0"/>
              <a:t>omni</a:t>
            </a:r>
            <a:r>
              <a:rPr lang="en-US" sz="1200" dirty="0" smtClean="0"/>
              <a:t>-directional sector indicator: 1 = </a:t>
            </a:r>
            <a:r>
              <a:rPr lang="en-US" sz="1200" dirty="0" err="1" smtClean="0"/>
              <a:t>omni</a:t>
            </a:r>
            <a:r>
              <a:rPr lang="en-US" sz="1200" dirty="0" smtClean="0"/>
              <a:t>, 0 = non-</a:t>
            </a:r>
            <a:r>
              <a:rPr lang="en-US" sz="1200" dirty="0" err="1" smtClean="0"/>
              <a:t>omni</a:t>
            </a:r>
            <a:r>
              <a:rPr lang="en-US" sz="1200" dirty="0" smtClean="0"/>
              <a:t> (In </a:t>
            </a:r>
            <a:r>
              <a:rPr lang="en-US" sz="1200" dirty="0" err="1" smtClean="0"/>
              <a:t>omni</a:t>
            </a:r>
            <a:r>
              <a:rPr lang="en-US" sz="1200" dirty="0" smtClean="0"/>
              <a:t>, all STAs can access the medium) </a:t>
            </a:r>
          </a:p>
          <a:p>
            <a:pPr lvl="1"/>
            <a:r>
              <a:rPr lang="en-US" sz="1200" dirty="0" smtClean="0"/>
              <a:t>the current sector ID </a:t>
            </a:r>
          </a:p>
          <a:p>
            <a:pPr lvl="1"/>
            <a:r>
              <a:rPr lang="en-US" sz="1200" dirty="0" smtClean="0"/>
              <a:t>Group ID 1, …, Group ID k corresponding to the current sector ID</a:t>
            </a:r>
          </a:p>
          <a:p>
            <a:pPr lvl="1"/>
            <a:r>
              <a:rPr lang="en-US" sz="1200" dirty="0" smtClean="0"/>
              <a:t>the sub-period for current sector ID (sub-period* integer = complete period)</a:t>
            </a:r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8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39054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40171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667436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382372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2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939053" y="3473824"/>
            <a:ext cx="74362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952500" y="3762936"/>
            <a:ext cx="6696636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245225" y="3332630"/>
            <a:ext cx="11900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4572000" y="3200400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25527" y="3729319"/>
            <a:ext cx="2662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rotation period for all sectors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1669677" y="3552264"/>
            <a:ext cx="2900082" cy="22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931893" y="3518648"/>
            <a:ext cx="2198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Sub-period for Sector 1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741090" y="5791200"/>
            <a:ext cx="457938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IE #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199027" y="5791200"/>
            <a:ext cx="699247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Bytes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743200" y="5791200"/>
            <a:ext cx="955979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C.R. Period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8492" y="5791200"/>
            <a:ext cx="838854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ID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564997" y="5793673"/>
            <a:ext cx="865094" cy="2729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Sub-period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59541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bits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870948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bits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15376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bits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806038" y="606376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bits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1900517" y="5791200"/>
            <a:ext cx="84492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S. Scheme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26023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8428078" y="5790671"/>
            <a:ext cx="462225" cy="27107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Rvd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25983" y="6068247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bits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686172" y="5791207"/>
            <a:ext cx="574696" cy="2759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35013" y="605869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5094770" y="5789921"/>
            <a:ext cx="886239" cy="2790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ID1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681989" y="5790643"/>
            <a:ext cx="886239" cy="27400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 k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32029" y="5925973"/>
            <a:ext cx="5980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5256826" y="6045323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 bits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887381" y="6054712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IE for indicating Type 1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16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an 1 bit early sector indicator from reserved bits for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in NDP CTS-to-self (which precedes SO condition 1 or SO Condition 2) to facilitate the detection of SO conditions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Name, Affiliation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2130456"/>
              </p:ext>
            </p:extLst>
          </p:nvPr>
        </p:nvGraphicFramePr>
        <p:xfrm>
          <a:off x="1254125" y="849313"/>
          <a:ext cx="6442075" cy="4960937"/>
        </p:xfrm>
        <a:graphic>
          <a:graphicData uri="http://schemas.openxmlformats.org/presentationml/2006/ole">
            <p:oleObj spid="_x0000_s166914" name="Document" r:id="rId3" imgW="8537594" imgH="656340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use the </a:t>
            </a:r>
          </a:p>
          <a:p>
            <a:pPr lvl="1"/>
            <a:r>
              <a:rPr lang="en-US" dirty="0" smtClean="0"/>
              <a:t>HT Variant </a:t>
            </a:r>
            <a:r>
              <a:rPr lang="en-GB" dirty="0" smtClean="0"/>
              <a:t>HT Control Link Adaptation Field for </a:t>
            </a:r>
          </a:p>
          <a:p>
            <a:pPr lvl="2"/>
            <a:r>
              <a:rPr lang="en-GB" dirty="0" smtClean="0"/>
              <a:t>Requesting sector training, </a:t>
            </a:r>
          </a:p>
          <a:p>
            <a:pPr lvl="2"/>
            <a:r>
              <a:rPr lang="en-GB" dirty="0" smtClean="0"/>
              <a:t>NDP announcement, </a:t>
            </a:r>
          </a:p>
          <a:p>
            <a:pPr lvl="1"/>
            <a:r>
              <a:rPr lang="en-GB" dirty="0" smtClean="0"/>
              <a:t>Sector ID feedback frame</a:t>
            </a:r>
          </a:p>
          <a:p>
            <a:pPr>
              <a:buNone/>
            </a:pPr>
            <a:r>
              <a:rPr lang="en-GB" sz="2800" dirty="0" smtClean="0"/>
              <a:t>     as described in Slides 18 and 19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IE for indicating Type 0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23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IE for indicating Type 1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16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an 1 bit early sector indicator from reserved bits for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in NDP CTS-to-self (which precedes SO condition 1 or SO Condition 2) to facilitate the detection of SO conditions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use the </a:t>
            </a:r>
          </a:p>
          <a:p>
            <a:pPr lvl="1"/>
            <a:r>
              <a:rPr lang="en-US" dirty="0" smtClean="0"/>
              <a:t>HT Variant </a:t>
            </a:r>
            <a:r>
              <a:rPr lang="en-GB" dirty="0" smtClean="0"/>
              <a:t>HT Control Link Adaptation Field for </a:t>
            </a:r>
          </a:p>
          <a:p>
            <a:pPr lvl="2"/>
            <a:r>
              <a:rPr lang="en-GB" dirty="0" smtClean="0"/>
              <a:t>Requesting sector training, </a:t>
            </a:r>
          </a:p>
          <a:p>
            <a:pPr lvl="2"/>
            <a:r>
              <a:rPr lang="en-GB" dirty="0" smtClean="0"/>
              <a:t>NDP announcement, </a:t>
            </a:r>
          </a:p>
          <a:p>
            <a:pPr lvl="1"/>
            <a:r>
              <a:rPr lang="en-GB" dirty="0" smtClean="0"/>
              <a:t>Sector ID feedback frame</a:t>
            </a:r>
          </a:p>
          <a:p>
            <a:pPr>
              <a:buNone/>
            </a:pPr>
            <a:r>
              <a:rPr lang="en-GB" sz="2800" dirty="0" smtClean="0"/>
              <a:t>     as described in Slides 18 and 19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IE for indicating Type 0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23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3584610" y="5009975"/>
            <a:ext cx="4219900" cy="306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840831"/>
            <a:ext cx="8305800" cy="1937084"/>
          </a:xfrm>
        </p:spPr>
        <p:txBody>
          <a:bodyPr/>
          <a:lstStyle/>
          <a:p>
            <a:r>
              <a:rPr lang="en-US" sz="1600" dirty="0" smtClean="0"/>
              <a:t>AP can use </a:t>
            </a:r>
            <a:r>
              <a:rPr lang="en-US" sz="1600" dirty="0" err="1" smtClean="0"/>
              <a:t>omni</a:t>
            </a:r>
            <a:r>
              <a:rPr lang="en-US" sz="1600" dirty="0" smtClean="0"/>
              <a:t>-preamble to set up TXOP protection for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transmission.</a:t>
            </a:r>
          </a:p>
          <a:p>
            <a:r>
              <a:rPr lang="en-US" sz="1600" dirty="0" smtClean="0"/>
              <a:t>Once the proper TXOP protection is set up with a long preamble,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transmission (with </a:t>
            </a:r>
            <a:r>
              <a:rPr lang="en-US" sz="1600" dirty="0" err="1" smtClean="0"/>
              <a:t>greenfield</a:t>
            </a:r>
            <a:r>
              <a:rPr lang="en-US" sz="1600" dirty="0" smtClean="0"/>
              <a:t> BF) shall be used for the remainder of the TXOP.</a:t>
            </a:r>
          </a:p>
          <a:p>
            <a:r>
              <a:rPr lang="en-US" sz="1600" dirty="0" smtClean="0"/>
              <a:t>SO condition is confirmed by an OBSS STA/AP not receiving </a:t>
            </a:r>
          </a:p>
          <a:p>
            <a:pPr lvl="1"/>
            <a:r>
              <a:rPr lang="en-US" sz="1200" dirty="0" smtClean="0"/>
              <a:t>STA1’s transmission (OBSS STA expects a following STA1 transmission when it sees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 00, 10,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=11/</a:t>
            </a:r>
            <a:r>
              <a:rPr lang="en-US" sz="1200" dirty="0" err="1" smtClean="0"/>
              <a:t>Ack</a:t>
            </a:r>
            <a:r>
              <a:rPr lang="en-US" sz="1200" dirty="0" smtClean="0"/>
              <a:t> Policy=00 in the AP1 Omni packet </a:t>
            </a:r>
            <a:r>
              <a:rPr lang="en-US" sz="1200" dirty="0" err="1" smtClean="0"/>
              <a:t>packet</a:t>
            </a:r>
            <a:r>
              <a:rPr lang="en-US" sz="1200" dirty="0" smtClean="0"/>
              <a:t>),  </a:t>
            </a:r>
          </a:p>
          <a:p>
            <a:pPr lvl="1"/>
            <a:r>
              <a:rPr lang="en-US" sz="1200" dirty="0" smtClean="0"/>
              <a:t>and the AP1’s </a:t>
            </a:r>
            <a:r>
              <a:rPr lang="en-US" sz="1200" dirty="0" err="1" smtClean="0"/>
              <a:t>sectorized</a:t>
            </a:r>
            <a:r>
              <a:rPr lang="en-US" sz="1200" dirty="0" smtClean="0"/>
              <a:t> transmission portion within the long packet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buNone/>
            </a:pPr>
            <a:r>
              <a:rPr lang="en-US" sz="1400" b="0" dirty="0" smtClean="0"/>
              <a:t>    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36" y="6475413"/>
            <a:ext cx="37266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6269" y="5068236"/>
            <a:ext cx="1129551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Omni Packet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885734" y="5474818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418025" y="5062346"/>
            <a:ext cx="109195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Long Packet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302152" y="5179762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347367" y="528613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620711" y="5475621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844806" y="509165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73918" y="5559701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676400" y="4267200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628274" y="4150354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TXOP Protection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44059" y="4333236"/>
            <a:ext cx="1116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Omni-Preamble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24392" y="4386767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 bwMode="auto">
          <a:xfrm rot="900000">
            <a:off x="1832009" y="4708620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347367" y="5698416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612140" y="526900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1941592" y="5376582"/>
            <a:ext cx="1398495" cy="1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783405" y="5777754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4805816" y="5813612"/>
            <a:ext cx="302558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3622475" y="5376582"/>
            <a:ext cx="4249270" cy="67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Freeform 30"/>
          <p:cNvSpPr/>
          <p:nvPr/>
        </p:nvSpPr>
        <p:spPr bwMode="auto">
          <a:xfrm rot="17400000">
            <a:off x="2888830" y="4388738"/>
            <a:ext cx="45719" cy="988589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3907337" y="4632420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3662817" y="6015318"/>
            <a:ext cx="3993776" cy="3362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705400" y="6037729"/>
            <a:ext cx="4233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be spatially re-used by SO OBSS STA and AP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862717" y="5410201"/>
            <a:ext cx="510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3633682" y="5327277"/>
            <a:ext cx="16427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NAV protected BF duration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80095" y="638308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548081" y="5235390"/>
            <a:ext cx="3435724" cy="3025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840831"/>
            <a:ext cx="8305800" cy="1937084"/>
          </a:xfrm>
        </p:spPr>
        <p:txBody>
          <a:bodyPr/>
          <a:lstStyle/>
          <a:p>
            <a:r>
              <a:rPr lang="en-US" sz="1600" dirty="0" smtClean="0"/>
              <a:t>AP can also use the short-preamble with </a:t>
            </a:r>
            <a:r>
              <a:rPr lang="en-US" sz="1600" dirty="0" err="1" smtClean="0"/>
              <a:t>omni</a:t>
            </a:r>
            <a:r>
              <a:rPr lang="en-US" sz="1600" dirty="0" smtClean="0"/>
              <a:t>-transmission to set up TXOP protection for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transmission.</a:t>
            </a:r>
          </a:p>
          <a:p>
            <a:r>
              <a:rPr lang="en-US" sz="1600" dirty="0" smtClean="0"/>
              <a:t>As shown in the examples, the TXOP protection is set up at the second transmission by AP</a:t>
            </a:r>
          </a:p>
          <a:p>
            <a:r>
              <a:rPr lang="en-US" sz="1600" dirty="0" smtClean="0"/>
              <a:t>Once the proper TXOP protection is set up,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transmission (with </a:t>
            </a:r>
            <a:r>
              <a:rPr lang="en-US" sz="1600" dirty="0" err="1" smtClean="0"/>
              <a:t>greenfield</a:t>
            </a:r>
            <a:r>
              <a:rPr lang="en-US" sz="1600" dirty="0" smtClean="0"/>
              <a:t> BF) shall be used for the remainder of the TXOP.</a:t>
            </a:r>
          </a:p>
          <a:p>
            <a:r>
              <a:rPr lang="en-US" sz="1600" dirty="0" smtClean="0"/>
              <a:t>SO condition is confirmed by an OBSS STA/AP not receiving </a:t>
            </a:r>
          </a:p>
          <a:p>
            <a:pPr lvl="1"/>
            <a:r>
              <a:rPr lang="en-US" sz="1200" dirty="0" smtClean="0"/>
              <a:t>STA1’s transmission (OBSS STA expects a following STA1 transmission when it sees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 00, 10, or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=11/</a:t>
            </a:r>
            <a:r>
              <a:rPr lang="en-US" sz="1200" dirty="0" err="1" smtClean="0"/>
              <a:t>Ack</a:t>
            </a:r>
            <a:r>
              <a:rPr lang="en-US" sz="1200" dirty="0" smtClean="0"/>
              <a:t> Policy=00 in the AP1 Omni packet </a:t>
            </a:r>
            <a:r>
              <a:rPr lang="en-US" sz="1200" dirty="0" err="1" smtClean="0"/>
              <a:t>packet</a:t>
            </a:r>
            <a:r>
              <a:rPr lang="en-US" sz="1200" dirty="0" smtClean="0"/>
              <a:t>)),  </a:t>
            </a:r>
          </a:p>
          <a:p>
            <a:pPr lvl="1"/>
            <a:r>
              <a:rPr lang="en-US" sz="1200" dirty="0" smtClean="0"/>
              <a:t>and the AP1’s </a:t>
            </a:r>
            <a:r>
              <a:rPr lang="en-US" sz="1200" dirty="0" err="1" smtClean="0"/>
              <a:t>sectorized</a:t>
            </a:r>
            <a:r>
              <a:rPr lang="en-US" sz="1200" dirty="0" smtClean="0"/>
              <a:t> transmission (following the </a:t>
            </a:r>
            <a:r>
              <a:rPr lang="en-US" sz="1200" dirty="0" err="1" smtClean="0"/>
              <a:t>omni</a:t>
            </a:r>
            <a:r>
              <a:rPr lang="en-US" sz="1200" dirty="0" smtClean="0"/>
              <a:t> packet with ACK Policy=Block </a:t>
            </a:r>
            <a:r>
              <a:rPr lang="en-US" sz="1200" dirty="0" err="1" smtClean="0"/>
              <a:t>Ack</a:t>
            </a:r>
            <a:r>
              <a:rPr lang="en-US" sz="1200" dirty="0" smtClean="0"/>
              <a:t>*).</a:t>
            </a:r>
            <a:endParaRPr lang="en-US" dirty="0" smtClean="0"/>
          </a:p>
          <a:p>
            <a:pPr>
              <a:buNone/>
            </a:pPr>
            <a:r>
              <a:rPr lang="en-US" sz="1400" b="0" dirty="0" smtClean="0"/>
              <a:t>    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36" y="6475413"/>
            <a:ext cx="37266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81398" y="5303559"/>
            <a:ext cx="79337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Omni packet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3038133" y="5649630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563703" y="5304393"/>
            <a:ext cx="91042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499767" y="551473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687512" y="5704222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077888" y="5353868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66658" y="5795025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828800" y="4495800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80674" y="4378954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TXOP Protection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613359" y="5400034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372150" y="580269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964546" y="4689582"/>
            <a:ext cx="1460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Omni-Beam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40816" y="4642261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 bwMode="auto">
          <a:xfrm rot="900000">
            <a:off x="2307139" y="4930497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499767" y="5927016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865394" y="549760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2235187" y="5618630"/>
            <a:ext cx="1264024" cy="1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957782" y="6006354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717975" y="6028764"/>
            <a:ext cx="221204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606787" y="5605183"/>
            <a:ext cx="4323229" cy="67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Freeform 30"/>
          <p:cNvSpPr/>
          <p:nvPr/>
        </p:nvSpPr>
        <p:spPr bwMode="auto">
          <a:xfrm rot="17400000" flipH="1">
            <a:off x="3270099" y="4788383"/>
            <a:ext cx="95786" cy="650332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5196014" y="4894638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4850640" y="6179854"/>
            <a:ext cx="1526241" cy="672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676999" y="6062297"/>
            <a:ext cx="3117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Can be spatially re-used by SO OBSS STA and AP 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3671781" y="559621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3049647" y="5708704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42" name="TextBox 41"/>
          <p:cNvSpPr txBox="1"/>
          <p:nvPr/>
        </p:nvSpPr>
        <p:spPr>
          <a:xfrm>
            <a:off x="5651345" y="5654113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3514436" y="5065018"/>
            <a:ext cx="1749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Policy=BACK or NO ACK*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56545" y="5295429"/>
            <a:ext cx="91042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267418" y="6254151"/>
            <a:ext cx="5796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*Note: maybe easier to have a new indicator in SIG for a following </a:t>
            </a:r>
            <a:r>
              <a:rPr lang="en-US" sz="1000" dirty="0" err="1" smtClean="0"/>
              <a:t>sectorized</a:t>
            </a:r>
            <a:r>
              <a:rPr lang="en-US" sz="1000" dirty="0" smtClean="0"/>
              <a:t> beam packet</a:t>
            </a:r>
            <a:endParaRPr lang="en-US" sz="1000" dirty="0"/>
          </a:p>
        </p:txBody>
      </p:sp>
      <p:sp>
        <p:nvSpPr>
          <p:cNvPr id="4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80095" y="638308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3 -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765847" y="3223757"/>
            <a:ext cx="4219900" cy="306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3818" y="3275295"/>
            <a:ext cx="41685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RTS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2093865" y="3681877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2599262" y="3276128"/>
            <a:ext cx="109195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Long Preamble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344001" y="3393544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274916" y="3493194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801948" y="3689403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772355" y="3298709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1467" y="376676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1610672" y="2480982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562546" y="2364136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TXOP Protection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8331" y="2547018"/>
            <a:ext cx="1116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Omni-Preamble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58664" y="2600549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 rot="900000">
            <a:off x="1759558" y="2915679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274916" y="390547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39689" y="3476065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1869141" y="3583641"/>
            <a:ext cx="692524" cy="1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964642" y="399153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987053" y="4027394"/>
            <a:ext cx="302558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2803712" y="3590364"/>
            <a:ext cx="4249270" cy="67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Freeform 25"/>
          <p:cNvSpPr/>
          <p:nvPr/>
        </p:nvSpPr>
        <p:spPr bwMode="auto">
          <a:xfrm rot="17400000">
            <a:off x="2816379" y="2595797"/>
            <a:ext cx="45719" cy="988589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3834886" y="2839479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2844054" y="4229100"/>
            <a:ext cx="3993776" cy="3362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424519" y="4258235"/>
            <a:ext cx="4233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be spatially re-used by SO OBSS STA and AP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111189" y="3684495"/>
            <a:ext cx="403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CTS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2814919" y="3541059"/>
            <a:ext cx="16427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NAV protected BF duration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570194" y="4828440"/>
            <a:ext cx="3460376" cy="306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8641" y="4879978"/>
            <a:ext cx="41685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RTS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2138688" y="5286560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2644084" y="4880811"/>
            <a:ext cx="85887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Preamble</a:t>
            </a:r>
            <a:endParaRPr lang="en-US" sz="8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528212" y="4998227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1319739" y="5097877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846771" y="5294086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817178" y="4903392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46290" y="5371443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319739" y="5510158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584512" y="508074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1913964" y="5188324"/>
            <a:ext cx="692524" cy="1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009465" y="5596219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031876" y="5632077"/>
            <a:ext cx="302558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2848535" y="5195047"/>
            <a:ext cx="4249270" cy="67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3691218" y="5853954"/>
            <a:ext cx="3231777" cy="156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718114" y="5869642"/>
            <a:ext cx="4233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be spatially re-used by SO OBSS STA and AP 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156012" y="5289178"/>
            <a:ext cx="403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CTS</a:t>
            </a:r>
            <a:endParaRPr lang="en-US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2859742" y="5145742"/>
            <a:ext cx="16427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NAV protected BF duration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63638" y="4676277"/>
            <a:ext cx="18115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Ack</a:t>
            </a:r>
            <a:r>
              <a:rPr lang="en-US" sz="800" dirty="0" smtClean="0"/>
              <a:t> Policy=BACK or No ACK*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3137" y="4878570"/>
            <a:ext cx="85887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Preamble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4286867" y="3282852"/>
            <a:ext cx="85887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Preamble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267418" y="6254151"/>
            <a:ext cx="5796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*Note: maybe easier to have a new indicator in SIG for a following </a:t>
            </a:r>
            <a:r>
              <a:rPr lang="en-US" sz="1000" dirty="0" err="1" smtClean="0"/>
              <a:t>sectorized</a:t>
            </a:r>
            <a:r>
              <a:rPr lang="en-US" sz="1000" dirty="0" smtClean="0"/>
              <a:t> beam packet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78369992"/>
              </p:ext>
            </p:extLst>
          </p:nvPr>
        </p:nvGraphicFramePr>
        <p:xfrm>
          <a:off x="1219200" y="1524000"/>
          <a:ext cx="6880225" cy="4125912"/>
        </p:xfrm>
        <a:graphic>
          <a:graphicData uri="http://schemas.openxmlformats.org/presentationml/2006/ole">
            <p:oleObj spid="_x0000_s167938" name="Document" r:id="rId4" imgW="8964031" imgH="5360273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1826" y="6475413"/>
            <a:ext cx="11120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3130925" y="4840901"/>
            <a:ext cx="4580964" cy="29359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1221442" y="2335307"/>
            <a:ext cx="6398560" cy="896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2460811" y="2871655"/>
            <a:ext cx="5244354" cy="29512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840831"/>
            <a:ext cx="8305800" cy="922540"/>
          </a:xfrm>
        </p:spPr>
        <p:txBody>
          <a:bodyPr/>
          <a:lstStyle/>
          <a:p>
            <a:r>
              <a:rPr lang="en-US" sz="1600" dirty="0" smtClean="0"/>
              <a:t>The followings illustrate an exchange initiated by STA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buNone/>
            </a:pPr>
            <a:r>
              <a:rPr lang="en-US" sz="1400" b="0" dirty="0" smtClean="0"/>
              <a:t>    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36" y="6475413"/>
            <a:ext cx="37266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77500" y="2932394"/>
            <a:ext cx="106734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long packet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3418401" y="3332253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248066" y="3010302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248022" y="3150294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46314" y="2928915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5084" y="3370072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54218" y="2196047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96044" y="2412547"/>
            <a:ext cx="11165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Omni-Preamble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3542759" y="2412547"/>
            <a:ext cx="1446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 Beam</a:t>
            </a:r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48022" y="356257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185148" y="313988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3151096" y="357467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509683" y="3677770"/>
            <a:ext cx="42627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2575112" y="3247465"/>
            <a:ext cx="51771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4" name="Group 58"/>
          <p:cNvGrpSpPr/>
          <p:nvPr/>
        </p:nvGrpSpPr>
        <p:grpSpPr>
          <a:xfrm>
            <a:off x="2364676" y="2581834"/>
            <a:ext cx="2121047" cy="368169"/>
            <a:chOff x="2364676" y="2534770"/>
            <a:chExt cx="2121047" cy="368170"/>
          </a:xfrm>
        </p:grpSpPr>
        <p:sp>
          <p:nvSpPr>
            <p:cNvPr id="28" name="Freeform 27"/>
            <p:cNvSpPr/>
            <p:nvPr/>
          </p:nvSpPr>
          <p:spPr bwMode="auto">
            <a:xfrm rot="900000">
              <a:off x="2364676" y="2566055"/>
              <a:ext cx="70586" cy="336885"/>
            </a:xfrm>
            <a:custGeom>
              <a:avLst/>
              <a:gdLst>
                <a:gd name="connsiteX0" fmla="*/ 17647 w 70586"/>
                <a:gd name="connsiteY0" fmla="*/ 0 h 336885"/>
                <a:gd name="connsiteX1" fmla="*/ 8021 w 70586"/>
                <a:gd name="connsiteY1" fmla="*/ 144379 h 336885"/>
                <a:gd name="connsiteX2" fmla="*/ 65773 w 70586"/>
                <a:gd name="connsiteY2" fmla="*/ 125129 h 336885"/>
                <a:gd name="connsiteX3" fmla="*/ 36897 w 70586"/>
                <a:gd name="connsiteY3" fmla="*/ 336885 h 336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586" h="336885">
                  <a:moveTo>
                    <a:pt x="17647" y="0"/>
                  </a:moveTo>
                  <a:cubicBezTo>
                    <a:pt x="8823" y="61762"/>
                    <a:pt x="0" y="123524"/>
                    <a:pt x="8021" y="144379"/>
                  </a:cubicBezTo>
                  <a:cubicBezTo>
                    <a:pt x="16042" y="165234"/>
                    <a:pt x="60960" y="93045"/>
                    <a:pt x="65773" y="125129"/>
                  </a:cubicBezTo>
                  <a:cubicBezTo>
                    <a:pt x="70586" y="157213"/>
                    <a:pt x="53741" y="247049"/>
                    <a:pt x="36897" y="33688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 rot="3900000">
              <a:off x="3470042" y="2343417"/>
              <a:ext cx="59112" cy="732330"/>
            </a:xfrm>
            <a:custGeom>
              <a:avLst/>
              <a:gdLst>
                <a:gd name="connsiteX0" fmla="*/ 17647 w 70586"/>
                <a:gd name="connsiteY0" fmla="*/ 0 h 336885"/>
                <a:gd name="connsiteX1" fmla="*/ 8021 w 70586"/>
                <a:gd name="connsiteY1" fmla="*/ 144379 h 336885"/>
                <a:gd name="connsiteX2" fmla="*/ 65773 w 70586"/>
                <a:gd name="connsiteY2" fmla="*/ 125129 h 336885"/>
                <a:gd name="connsiteX3" fmla="*/ 36897 w 70586"/>
                <a:gd name="connsiteY3" fmla="*/ 336885 h 336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586" h="336885">
                  <a:moveTo>
                    <a:pt x="17647" y="0"/>
                  </a:moveTo>
                  <a:cubicBezTo>
                    <a:pt x="8823" y="61762"/>
                    <a:pt x="0" y="123524"/>
                    <a:pt x="8021" y="144379"/>
                  </a:cubicBezTo>
                  <a:cubicBezTo>
                    <a:pt x="16042" y="165234"/>
                    <a:pt x="60960" y="93045"/>
                    <a:pt x="65773" y="125129"/>
                  </a:cubicBezTo>
                  <a:cubicBezTo>
                    <a:pt x="70586" y="157213"/>
                    <a:pt x="53741" y="247049"/>
                    <a:pt x="36897" y="33688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4440004" y="2534770"/>
              <a:ext cx="45719" cy="291970"/>
            </a:xfrm>
            <a:custGeom>
              <a:avLst/>
              <a:gdLst>
                <a:gd name="connsiteX0" fmla="*/ 17647 w 70586"/>
                <a:gd name="connsiteY0" fmla="*/ 0 h 336885"/>
                <a:gd name="connsiteX1" fmla="*/ 8021 w 70586"/>
                <a:gd name="connsiteY1" fmla="*/ 144379 h 336885"/>
                <a:gd name="connsiteX2" fmla="*/ 65773 w 70586"/>
                <a:gd name="connsiteY2" fmla="*/ 125129 h 336885"/>
                <a:gd name="connsiteX3" fmla="*/ 36897 w 70586"/>
                <a:gd name="connsiteY3" fmla="*/ 336885 h 336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586" h="336885">
                  <a:moveTo>
                    <a:pt x="17647" y="0"/>
                  </a:moveTo>
                  <a:cubicBezTo>
                    <a:pt x="8823" y="61762"/>
                    <a:pt x="0" y="123524"/>
                    <a:pt x="8021" y="144379"/>
                  </a:cubicBezTo>
                  <a:cubicBezTo>
                    <a:pt x="16042" y="165234"/>
                    <a:pt x="60960" y="93045"/>
                    <a:pt x="65773" y="125129"/>
                  </a:cubicBezTo>
                  <a:cubicBezTo>
                    <a:pt x="70586" y="157213"/>
                    <a:pt x="53741" y="247049"/>
                    <a:pt x="36897" y="33688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49" name="Straight Arrow Connector 48"/>
          <p:cNvCxnSpPr/>
          <p:nvPr/>
        </p:nvCxnSpPr>
        <p:spPr bwMode="auto">
          <a:xfrm flipV="1">
            <a:off x="2474260" y="3852582"/>
            <a:ext cx="1801905" cy="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456332" y="3922057"/>
            <a:ext cx="648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Can be spatially re-used by out-of-rang OBSS STA and AP, if the AP transmission can be identified as the response frame to PS-Poll/Trigger from STA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1311694" y="3229160"/>
            <a:ext cx="9272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PS-Poll/Trigger/ Other Frame</a:t>
            </a:r>
            <a:endParaRPr lang="en-US" sz="800" dirty="0"/>
          </a:p>
        </p:txBody>
      </p:sp>
      <p:sp>
        <p:nvSpPr>
          <p:cNvPr id="72" name="TextBox 71"/>
          <p:cNvSpPr txBox="1"/>
          <p:nvPr/>
        </p:nvSpPr>
        <p:spPr>
          <a:xfrm>
            <a:off x="3389265" y="3269501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80" name="TextBox 79"/>
          <p:cNvSpPr txBox="1"/>
          <p:nvPr/>
        </p:nvSpPr>
        <p:spPr>
          <a:xfrm>
            <a:off x="2261812" y="4891141"/>
            <a:ext cx="82428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4014553" y="5311170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4642513" y="4969049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1232334" y="5109041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830626" y="4887662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819396" y="534899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1270747" y="4291813"/>
            <a:ext cx="6398560" cy="896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2165424" y="4168242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380480" y="4381825"/>
            <a:ext cx="1704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Omni-Preamble</a:t>
            </a:r>
            <a:endParaRPr 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3527070" y="4350868"/>
            <a:ext cx="1446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 Beam</a:t>
            </a:r>
            <a:endParaRPr lang="en-US" sz="1000" dirty="0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1232334" y="5541493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2189631" y="5098635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93" name="TextBox 92"/>
          <p:cNvSpPr txBox="1"/>
          <p:nvPr/>
        </p:nvSpPr>
        <p:spPr>
          <a:xfrm>
            <a:off x="3041278" y="5546873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3422278" y="5652206"/>
            <a:ext cx="4334435" cy="44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 flipV="1">
            <a:off x="2559424" y="5206212"/>
            <a:ext cx="51771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V="1">
            <a:off x="3426761" y="5723924"/>
            <a:ext cx="1472452" cy="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1296004" y="5208077"/>
            <a:ext cx="95637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PS-Poll/Trigger/ Other Frame</a:t>
            </a:r>
            <a:endParaRPr lang="en-US" sz="800" dirty="0"/>
          </a:p>
        </p:txBody>
      </p:sp>
      <p:sp>
        <p:nvSpPr>
          <p:cNvPr id="100" name="TextBox 99"/>
          <p:cNvSpPr txBox="1"/>
          <p:nvPr/>
        </p:nvSpPr>
        <p:spPr>
          <a:xfrm>
            <a:off x="3989901" y="5259623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3147076" y="4882176"/>
            <a:ext cx="82428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3186953" y="5685822"/>
            <a:ext cx="5957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Can be spatially re-used by out-of-rang OBSS STA and AP (if the AP transmission can be identified as the response frame to PS-Poll/Trigger) </a:t>
            </a:r>
            <a:endParaRPr lang="en-US" sz="800" dirty="0"/>
          </a:p>
        </p:txBody>
      </p:sp>
      <p:sp>
        <p:nvSpPr>
          <p:cNvPr id="90" name="Freeform 89"/>
          <p:cNvSpPr/>
          <p:nvPr/>
        </p:nvSpPr>
        <p:spPr bwMode="auto">
          <a:xfrm rot="900000">
            <a:off x="2271350" y="4568040"/>
            <a:ext cx="70586" cy="29085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Freeform 95"/>
          <p:cNvSpPr/>
          <p:nvPr/>
        </p:nvSpPr>
        <p:spPr bwMode="auto">
          <a:xfrm>
            <a:off x="3877680" y="4534420"/>
            <a:ext cx="70586" cy="29085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27901" y="4693152"/>
            <a:ext cx="18092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Ack</a:t>
            </a:r>
            <a:r>
              <a:rPr lang="en-US" sz="800" dirty="0" smtClean="0"/>
              <a:t> Policy=BACK or No ACK*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6347" y="6003264"/>
            <a:ext cx="8525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Note: If the AP transmission cannot be identified as a response to STA’s frame, the SO OBSS condition to be confirmed by slide 14 or 15   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414067" y="6245525"/>
            <a:ext cx="5796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*Note: maybe easier to have a new indicator in SIG for a following </a:t>
            </a:r>
            <a:r>
              <a:rPr lang="en-US" sz="1000" dirty="0" err="1" smtClean="0"/>
              <a:t>sectorized</a:t>
            </a:r>
            <a:r>
              <a:rPr lang="en-US" sz="1000" dirty="0" smtClean="0"/>
              <a:t> beam packet</a:t>
            </a:r>
            <a:endParaRPr lang="en-US" sz="1000" dirty="0"/>
          </a:p>
        </p:txBody>
      </p:sp>
      <p:sp>
        <p:nvSpPr>
          <p:cNvPr id="5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80095" y="638308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22584312"/>
              </p:ext>
            </p:extLst>
          </p:nvPr>
        </p:nvGraphicFramePr>
        <p:xfrm>
          <a:off x="1270000" y="801688"/>
          <a:ext cx="6361113" cy="5413375"/>
        </p:xfrm>
        <a:graphic>
          <a:graphicData uri="http://schemas.openxmlformats.org/presentationml/2006/ole">
            <p:oleObj spid="_x0000_s168962" name="Document" r:id="rId4" imgW="8620872" imgH="7334788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1826" y="6475413"/>
            <a:ext cx="11120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Name, Affiliation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3381011"/>
              </p:ext>
            </p:extLst>
          </p:nvPr>
        </p:nvGraphicFramePr>
        <p:xfrm>
          <a:off x="1295400" y="1157288"/>
          <a:ext cx="6294438" cy="5032375"/>
        </p:xfrm>
        <a:graphic>
          <a:graphicData uri="http://schemas.openxmlformats.org/presentationml/2006/ole">
            <p:oleObj spid="_x0000_s169986" name="Document" r:id="rId3" imgW="8537594" imgH="681105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Type 0 </a:t>
            </a:r>
            <a:r>
              <a:rPr lang="en-US" sz="2800" dirty="0" err="1" smtClean="0"/>
              <a:t>Sectorization</a:t>
            </a:r>
            <a:r>
              <a:rPr lang="en-US" sz="2800" dirty="0" smtClean="0"/>
              <a:t> Scheme</a:t>
            </a:r>
            <a:br>
              <a:rPr lang="en-US" sz="2800" dirty="0" smtClean="0"/>
            </a:br>
            <a:r>
              <a:rPr lang="en-US" sz="1600" dirty="0" smtClean="0"/>
              <a:t>(IEEE11-12-0852-00-00ah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 for Hidden Node Mitigation by </a:t>
            </a:r>
            <a:r>
              <a:rPr lang="en-US" sz="1600" dirty="0" err="1" smtClean="0"/>
              <a:t>Huawei</a:t>
            </a:r>
            <a:r>
              <a:rPr lang="en-US" sz="1600" dirty="0" smtClean="0"/>
              <a:t> 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15436" cy="2991678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Sectorization</a:t>
            </a:r>
            <a:r>
              <a:rPr lang="en-US" sz="1800" dirty="0" smtClean="0"/>
              <a:t> was proposed by </a:t>
            </a:r>
            <a:r>
              <a:rPr lang="en-US" sz="1800" dirty="0" err="1" smtClean="0"/>
              <a:t>Huawei</a:t>
            </a:r>
            <a:r>
              <a:rPr lang="en-US" sz="1800" dirty="0" smtClean="0"/>
              <a:t> to mitigate hidden node (because the number of active nodes is reduced in a specific sector) </a:t>
            </a:r>
          </a:p>
          <a:p>
            <a:pPr lvl="1"/>
            <a:r>
              <a:rPr lang="en-US" sz="1500" dirty="0" smtClean="0"/>
              <a:t>AP divides the space in multiple sectors and use a TDM approach to allow STA transmissions in one sector at the time</a:t>
            </a:r>
          </a:p>
          <a:p>
            <a:pPr lvl="1"/>
            <a:r>
              <a:rPr lang="en-US" sz="1500" dirty="0" smtClean="0"/>
              <a:t>Stations are allowed to transmit and receive data only in the time interval corresponding with their sector (called as Sector Interval in the drawing)</a:t>
            </a:r>
          </a:p>
          <a:p>
            <a:pPr lvl="1"/>
            <a:r>
              <a:rPr lang="en-US" sz="1500" dirty="0" smtClean="0"/>
              <a:t>Some time interval can be left for channel access of all sectors at the same time</a:t>
            </a:r>
          </a:p>
          <a:p>
            <a:r>
              <a:rPr lang="en-US" sz="1800" dirty="0" smtClean="0"/>
              <a:t>Note 1: SFD 4.2.I provides the basis for this </a:t>
            </a:r>
            <a:r>
              <a:rPr lang="en-US" sz="1800" dirty="0" err="1" smtClean="0"/>
              <a:t>sectorization</a:t>
            </a:r>
            <a:r>
              <a:rPr lang="en-US" sz="1800" dirty="0" smtClean="0"/>
              <a:t> scheme</a:t>
            </a:r>
          </a:p>
          <a:p>
            <a:r>
              <a:rPr lang="en-US" sz="1800" dirty="0" smtClean="0"/>
              <a:t>Note 2: This approach applies to either BSS with only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(no </a:t>
            </a:r>
            <a:r>
              <a:rPr lang="en-US" sz="1800" dirty="0" err="1" smtClean="0"/>
              <a:t>omni</a:t>
            </a:r>
            <a:r>
              <a:rPr lang="en-US" sz="1800" dirty="0" smtClean="0"/>
              <a:t>) beam or BSS with both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beam and </a:t>
            </a:r>
            <a:r>
              <a:rPr lang="en-US" sz="1800" dirty="0" err="1" smtClean="0"/>
              <a:t>omni</a:t>
            </a:r>
            <a:r>
              <a:rPr lang="en-US" sz="1800" dirty="0" smtClean="0"/>
              <a:t> beam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827584" y="6055342"/>
            <a:ext cx="7488832" cy="36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" name="Group 18"/>
          <p:cNvGrpSpPr/>
          <p:nvPr/>
        </p:nvGrpSpPr>
        <p:grpSpPr>
          <a:xfrm>
            <a:off x="755576" y="5191246"/>
            <a:ext cx="7776864" cy="1177099"/>
            <a:chOff x="755576" y="5191246"/>
            <a:chExt cx="7776864" cy="1177099"/>
          </a:xfrm>
        </p:grpSpPr>
        <p:sp>
          <p:nvSpPr>
            <p:cNvPr id="27" name="Rectangle 26"/>
            <p:cNvSpPr/>
            <p:nvPr/>
          </p:nvSpPr>
          <p:spPr bwMode="auto">
            <a:xfrm>
              <a:off x="755576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1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331640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 in Sector  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699792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2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75856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2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644008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3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220072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3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588224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Omni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algn="ctr" eaLnBrk="0" hangingPunct="0"/>
              <a:r>
                <a:rPr lang="en-US" sz="1000" dirty="0" smtClean="0">
                  <a:latin typeface="Times New Roman" pitchFamily="18" charset="0"/>
                </a:rPr>
                <a:t> 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164288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all STAs in the BSS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59632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1</a:t>
              </a:r>
              <a:endParaRPr lang="en-US" sz="12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83868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2</a:t>
              </a:r>
              <a:endParaRPr lang="en-US" sz="12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56076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3</a:t>
              </a:r>
              <a:endParaRPr lang="en-US" sz="12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236296" y="6091346"/>
              <a:ext cx="1055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Omni Interval</a:t>
              </a:r>
              <a:endParaRPr lang="en-US" sz="1200" dirty="0"/>
            </a:p>
          </p:txBody>
        </p:sp>
      </p:grpSp>
      <p:sp>
        <p:nvSpPr>
          <p:cNvPr id="20" name="Footer Placeholder 3"/>
          <p:cNvSpPr txBox="1">
            <a:spLocks/>
          </p:cNvSpPr>
          <p:nvPr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Type 1 </a:t>
            </a:r>
            <a:r>
              <a:rPr lang="en-US" sz="2800" dirty="0" err="1" smtClean="0"/>
              <a:t>Sectorization</a:t>
            </a:r>
            <a:r>
              <a:rPr lang="en-US" sz="2800" dirty="0" smtClean="0"/>
              <a:t> Scheme</a:t>
            </a:r>
            <a:br>
              <a:rPr lang="en-US" sz="2800" dirty="0" smtClean="0"/>
            </a:br>
            <a:r>
              <a:rPr lang="en-US" sz="1600" dirty="0" smtClean="0"/>
              <a:t>(IEEE11-12-1355-02-00ah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Operation – Follow Up by January 2013 et al, SDF:4.6)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proposal introducing a more flexible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operation was presented in the IEEE f-to-f September, 2011</a:t>
            </a:r>
          </a:p>
          <a:p>
            <a:pPr lvl="1"/>
            <a:r>
              <a:rPr lang="en-US" sz="1400" dirty="0" smtClean="0"/>
              <a:t>AP can switch back and forth between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beam(s) and </a:t>
            </a:r>
            <a:r>
              <a:rPr lang="en-US" sz="1400" dirty="0" err="1" smtClean="0"/>
              <a:t>omni</a:t>
            </a:r>
            <a:r>
              <a:rPr lang="en-US" sz="1400" dirty="0" smtClean="0"/>
              <a:t> beam </a:t>
            </a:r>
          </a:p>
          <a:p>
            <a:pPr lvl="1"/>
            <a:r>
              <a:rPr lang="en-US" sz="1400" dirty="0" err="1" smtClean="0"/>
              <a:t>Sectorized</a:t>
            </a:r>
            <a:r>
              <a:rPr lang="en-US" sz="1400" dirty="0" smtClean="0"/>
              <a:t> beam is used only when AP is aware of the STA’s sector either in scheduled transmission such as RAW or during a TXOP of a STA. AP switches back to </a:t>
            </a:r>
            <a:r>
              <a:rPr lang="en-US" sz="1400" dirty="0" err="1" smtClean="0"/>
              <a:t>omni</a:t>
            </a:r>
            <a:r>
              <a:rPr lang="en-US" sz="1400" dirty="0" smtClean="0"/>
              <a:t> otherwise. 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receive beam is used in conjunction with the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transmit beam within an TXOP</a:t>
            </a:r>
          </a:p>
          <a:p>
            <a:pPr lvl="1"/>
            <a:r>
              <a:rPr lang="en-US" sz="1400" dirty="0" smtClean="0"/>
              <a:t>AP indicates the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beam operation in Beacons, Probe Response, or Association Response.</a:t>
            </a:r>
          </a:p>
          <a:p>
            <a:r>
              <a:rPr lang="en-US" sz="1600" dirty="0" smtClean="0"/>
              <a:t>Note 1: SDF 4.6 provides the basis for this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 operation</a:t>
            </a:r>
          </a:p>
          <a:p>
            <a:r>
              <a:rPr lang="en-US" sz="1600" dirty="0" smtClean="0"/>
              <a:t>Note 2: This proposal requires an AP to be able to transmit/receive both </a:t>
            </a:r>
            <a:r>
              <a:rPr lang="en-US" sz="1600" dirty="0" err="1" smtClean="0"/>
              <a:t>omni</a:t>
            </a:r>
            <a:r>
              <a:rPr lang="en-US" sz="1600" dirty="0" smtClean="0"/>
              <a:t> and 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(We assumes that only AP (not STA) uses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beam)</a:t>
            </a:r>
          </a:p>
          <a:p>
            <a:r>
              <a:rPr lang="en-US" sz="1600" dirty="0" smtClean="0"/>
              <a:t>Note 3: The forming of the sector beam is implementation specific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624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036920" y="5420603"/>
            <a:ext cx="500514" cy="888314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36051" y="5395005"/>
            <a:ext cx="1165328" cy="91391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8620" y="5724738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cxnSp>
        <p:nvCxnSpPr>
          <p:cNvPr id="9" name="Straight Connector 8"/>
          <p:cNvCxnSpPr/>
          <p:nvPr/>
        </p:nvCxnSpPr>
        <p:spPr bwMode="auto">
          <a:xfrm rot="16200000" flipV="1">
            <a:off x="798188" y="5506069"/>
            <a:ext cx="350355" cy="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78520" y="5724738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4704717" y="5944973"/>
            <a:ext cx="1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Sector 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74120" y="5724738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562" y="576805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4562" y="6129838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42070" y="5724738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RAW1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2200580" y="5724029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RAW1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046413" y="5834330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4572000" y="5410200"/>
            <a:ext cx="1165328" cy="89871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8019" y="5724029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RAW2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5236529" y="5723320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RAW2</a:t>
            </a:r>
            <a:endParaRPr lang="en-US" sz="8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082362" y="5833621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68620" y="5940182"/>
            <a:ext cx="655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463347" y="5385636"/>
            <a:ext cx="1165328" cy="9232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69366" y="5723320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RAW3</a:t>
            </a:r>
            <a:endParaRPr lang="en-US" sz="800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7973709" y="5832912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998548" y="5668910"/>
            <a:ext cx="80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 bwMode="auto">
          <a:xfrm rot="16200000" flipV="1">
            <a:off x="3805106" y="5506069"/>
            <a:ext cx="350355" cy="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16200000" flipV="1">
            <a:off x="6692755" y="5506069"/>
            <a:ext cx="350355" cy="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03514" y="6298141"/>
            <a:ext cx="7086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 bwMode="auto">
          <a:xfrm>
            <a:off x="2205318" y="4986622"/>
            <a:ext cx="605116" cy="72614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simple solution to the issues described in the preceding chart is to employ the </a:t>
            </a:r>
            <a:r>
              <a:rPr lang="en-US" sz="2000" dirty="0" err="1" smtClean="0"/>
              <a:t>omni</a:t>
            </a:r>
            <a:r>
              <a:rPr lang="en-US" sz="2000" dirty="0" smtClean="0"/>
              <a:t>-beam transmission to set up proper protection duration (for both AP and STAs) at the beginning of a TXOP and then use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for the remainder of the duration</a:t>
            </a:r>
          </a:p>
          <a:p>
            <a:r>
              <a:rPr lang="en-US" sz="2000" dirty="0" smtClean="0"/>
              <a:t>This allows STAs to set their NAVs properly and prevents STAs in same BSS and OBSS AP/STA from accessing the channel at the same time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34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810434" y="4995586"/>
            <a:ext cx="5082988" cy="7261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395938" y="5079949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4230" y="485857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83000" y="5299727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59013" y="4750095"/>
            <a:ext cx="18439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Omni-Beam Duration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395938" y="5492230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92723" y="505609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310653" y="5484163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729751" y="5607426"/>
            <a:ext cx="5177118" cy="67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2723028" y="5177120"/>
            <a:ext cx="51771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199736" y="4502989"/>
            <a:ext cx="5680239" cy="1777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259105" y="4367749"/>
            <a:ext cx="1587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714172" y="4750095"/>
            <a:ext cx="3755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-Beam Transmission and Reception Duration</a:t>
            </a:r>
            <a:endParaRPr lang="en-US" sz="1000" dirty="0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3625</TotalTime>
  <Words>3228</Words>
  <Application>Microsoft Office PowerPoint</Application>
  <PresentationFormat>On-screen Show (4:3)</PresentationFormat>
  <Paragraphs>552</Paragraphs>
  <Slides>40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place presentation subject title text here]</vt:lpstr>
      <vt:lpstr>Microsoft Office Word 97 - 2003 Document</vt:lpstr>
      <vt:lpstr>Document</vt:lpstr>
      <vt:lpstr>Title –Author List</vt:lpstr>
      <vt:lpstr>Slide 2</vt:lpstr>
      <vt:lpstr>Slide 3</vt:lpstr>
      <vt:lpstr>Slide 4</vt:lpstr>
      <vt:lpstr>Slide 5</vt:lpstr>
      <vt:lpstr>Slide 6</vt:lpstr>
      <vt:lpstr>Type 0 Sectorization Scheme (IEEE11-12-0852-00-00ah Sectorization for Hidden Node Mitigation by Huawei )</vt:lpstr>
      <vt:lpstr>Type 1 Sectorization Scheme (IEEE11-12-1355-02-00ah Sectorized Beam Operation – Follow Up by January 2013 et al, SDF:4.6)</vt:lpstr>
      <vt:lpstr>Type 1 Sectorization Scheme</vt:lpstr>
      <vt:lpstr>Type 1 Sectorization Scheme</vt:lpstr>
      <vt:lpstr>Spatial Re-use Channel Access Rules (SFD 4.6)</vt:lpstr>
      <vt:lpstr>Part 1: Type 1 Sectorization Scheme OBSS Simulation  Omni vs. Sectorization</vt:lpstr>
      <vt:lpstr>OBSS Scenario using Omni Antennas AP-STA Intereference</vt:lpstr>
      <vt:lpstr>An Example of a Sectorized Beam Implementation</vt:lpstr>
      <vt:lpstr>OBSS Scenarios with Sectorized Beams AP-STA Interference</vt:lpstr>
      <vt:lpstr>OBSS Scenarios: AP-AP interference</vt:lpstr>
      <vt:lpstr>Simulation Results -1 </vt:lpstr>
      <vt:lpstr>Simulation Results - 2</vt:lpstr>
      <vt:lpstr>Part 1: More Details on Type 1 Sectorization Operation</vt:lpstr>
      <vt:lpstr>IE for Type 1 Sectorization Scheme</vt:lpstr>
      <vt:lpstr>Spatially-Orthogonal Conditions Detection </vt:lpstr>
      <vt:lpstr>Sectorized Beam Training Request/Feedback -1</vt:lpstr>
      <vt:lpstr>Sectorized Beam Training Request/Feedback -2</vt:lpstr>
      <vt:lpstr>Part 2: Type 0 Sectorization Scheme:      More Details</vt:lpstr>
      <vt:lpstr>Type 0 Sectorization Mode</vt:lpstr>
      <vt:lpstr>Type 0 sectorization</vt:lpstr>
      <vt:lpstr>IE for Type 0 Sectorization Scheme</vt:lpstr>
      <vt:lpstr>Straw Poll 1</vt:lpstr>
      <vt:lpstr>Straw Poll 2</vt:lpstr>
      <vt:lpstr>Straw Poll 3</vt:lpstr>
      <vt:lpstr>Straw Poll 4</vt:lpstr>
      <vt:lpstr>Motion 1</vt:lpstr>
      <vt:lpstr>Motion 2</vt:lpstr>
      <vt:lpstr>Motion 3</vt:lpstr>
      <vt:lpstr>Motion 4</vt:lpstr>
      <vt:lpstr>Backup Charts</vt:lpstr>
      <vt:lpstr>SO (Spatially Orthogonal) Condition - 1</vt:lpstr>
      <vt:lpstr>SO (Spatially Orthogonal) Condition - 2</vt:lpstr>
      <vt:lpstr>SO (Spatially Orthogonal) Condition 3 - RTS/CTS</vt:lpstr>
      <vt:lpstr>SO (Spatially Orthogonal) Condition - 4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mtk30123</cp:lastModifiedBy>
  <cp:revision>269</cp:revision>
  <cp:lastPrinted>2010-12-20T20:45:24Z</cp:lastPrinted>
  <dcterms:created xsi:type="dcterms:W3CDTF">2010-12-20T20:39:38Z</dcterms:created>
  <dcterms:modified xsi:type="dcterms:W3CDTF">2013-01-12T17:41:02Z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