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5"/>
  </p:notesMasterIdLst>
  <p:handoutMasterIdLst>
    <p:handoutMasterId r:id="rId16"/>
  </p:handoutMasterIdLst>
  <p:sldIdLst>
    <p:sldId id="516" r:id="rId6"/>
    <p:sldId id="517" r:id="rId7"/>
    <p:sldId id="518" r:id="rId8"/>
    <p:sldId id="507" r:id="rId9"/>
    <p:sldId id="482" r:id="rId10"/>
    <p:sldId id="498" r:id="rId11"/>
    <p:sldId id="506" r:id="rId12"/>
    <p:sldId id="501" r:id="rId13"/>
    <p:sldId id="511" r:id="rId14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FF33"/>
    <a:srgbClr val="0000FF"/>
    <a:srgbClr val="0073AC"/>
    <a:srgbClr val="43A361"/>
    <a:srgbClr val="996633"/>
    <a:srgbClr val="CCFF33"/>
    <a:srgbClr val="C2DCC3"/>
    <a:srgbClr val="C1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47" autoAdjust="0"/>
  </p:normalViewPr>
  <p:slideViewPr>
    <p:cSldViewPr>
      <p:cViewPr>
        <p:scale>
          <a:sx n="75" d="100"/>
          <a:sy n="75" d="100"/>
        </p:scale>
        <p:origin x="30" y="384"/>
      </p:cViewPr>
      <p:guideLst>
        <p:guide orient="horz" pos="845"/>
        <p:guide pos="4309"/>
      </p:guideLst>
    </p:cSldViewPr>
  </p:slideViewPr>
  <p:outlineViewPr>
    <p:cViewPr>
      <p:scale>
        <a:sx n="33" d="100"/>
        <a:sy n="33" d="100"/>
      </p:scale>
      <p:origin x="24" y="259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9" d="100"/>
          <a:sy n="109" d="100"/>
        </p:scale>
        <p:origin x="-630" y="-78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042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1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492740" y="71640"/>
            <a:ext cx="2951941" cy="16127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9254" y="71640"/>
            <a:ext cx="1231426" cy="161270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604453" y="6725873"/>
            <a:ext cx="2840228" cy="13823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63434" y="6725874"/>
            <a:ext cx="558133" cy="13823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2113" y="527050"/>
            <a:ext cx="3457575" cy="2593975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492740" y="71640"/>
            <a:ext cx="2951941" cy="16127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9254" y="71640"/>
            <a:ext cx="1231426" cy="161270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604453" y="6725873"/>
            <a:ext cx="2840228" cy="13823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63434" y="6725874"/>
            <a:ext cx="558133" cy="13823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2113" y="527050"/>
            <a:ext cx="3457575" cy="2593975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3511" y="6475413"/>
            <a:ext cx="12432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5413"/>
            <a:ext cx="10627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Submission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5460841" y="240268"/>
            <a:ext cx="33600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latin typeface="+mj-lt"/>
                <a:ea typeface="굴림" pitchFamily="34" charset="-127"/>
              </a:rPr>
              <a:t>IEEE</a:t>
            </a:r>
            <a:r>
              <a:rPr lang="en-US" altLang="ko-KR" sz="1600" b="1" dirty="0" smtClean="0">
                <a:ea typeface="굴림" pitchFamily="34" charset="-127"/>
              </a:rPr>
              <a:t> 802.11-13/0076r0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latin typeface="+mn-lt"/>
                <a:ea typeface="굴림" pitchFamily="34" charset="-127"/>
              </a:rPr>
              <a:t>January</a:t>
            </a:r>
            <a:r>
              <a:rPr lang="en-US" altLang="ko-KR" sz="1600" b="1" dirty="0" smtClean="0">
                <a:ea typeface="굴림" pitchFamily="34" charset="-127"/>
              </a:rPr>
              <a:t> </a:t>
            </a:r>
            <a:r>
              <a:rPr lang="en-US" altLang="ko-KR" sz="1600" b="1" dirty="0" smtClean="0">
                <a:latin typeface="+mn-lt"/>
                <a:ea typeface="굴림" pitchFamily="34" charset="-127"/>
              </a:rPr>
              <a:t>2013</a:t>
            </a:r>
            <a:endParaRPr lang="en-US" altLang="ko-KR" sz="1600" b="1" dirty="0">
              <a:latin typeface="+mn-lt"/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>
                <a:latin typeface="+mn-lt"/>
              </a:rPr>
              <a:t>Reachable Address </a:t>
            </a:r>
            <a:r>
              <a:rPr lang="en-US" dirty="0" smtClean="0">
                <a:latin typeface="+mn-lt"/>
              </a:rPr>
              <a:t>Message </a:t>
            </a:r>
            <a:r>
              <a:rPr lang="en-US" dirty="0">
                <a:latin typeface="+mn-lt"/>
              </a:rPr>
              <a:t>for Relay</a:t>
            </a:r>
            <a:endParaRPr lang="en-US" dirty="0" smtClean="0">
              <a:latin typeface="+mn-lt"/>
            </a:endParaRP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536049"/>
            <a:ext cx="1316638" cy="2613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007850"/>
              </p:ext>
            </p:extLst>
          </p:nvPr>
        </p:nvGraphicFramePr>
        <p:xfrm>
          <a:off x="1574800" y="1905000"/>
          <a:ext cx="63627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4" imgW="8513727" imgH="7332656" progId="Word.Document.8">
                  <p:embed/>
                </p:oleObj>
              </mc:Choice>
              <mc:Fallback>
                <p:oleObj name="Document" r:id="rId4" imgW="8513727" imgH="73326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1905000"/>
                        <a:ext cx="6362700" cy="547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859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475413"/>
            <a:ext cx="111209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071397"/>
              </p:ext>
            </p:extLst>
          </p:nvPr>
        </p:nvGraphicFramePr>
        <p:xfrm>
          <a:off x="1192360" y="1623965"/>
          <a:ext cx="6880225" cy="412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4" imgW="8964031" imgH="5360273" progId="Word.Document.8">
                  <p:embed/>
                </p:oleObj>
              </mc:Choice>
              <mc:Fallback>
                <p:oleObj name="Document" r:id="rId4" imgW="8964031" imgH="5360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360" y="1623965"/>
                        <a:ext cx="6880225" cy="412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115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457089" y="6475413"/>
            <a:ext cx="1086836" cy="18466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81011"/>
              </p:ext>
            </p:extLst>
          </p:nvPr>
        </p:nvGraphicFramePr>
        <p:xfrm>
          <a:off x="1301750" y="1165225"/>
          <a:ext cx="6359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Document" r:id="rId3" imgW="8511840" imgH="6811200" progId="Word.Document.8">
                  <p:embed/>
                </p:oleObj>
              </mc:Choice>
              <mc:Fallback>
                <p:oleObj name="Document" r:id="rId3" imgW="8511840" imgH="6811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165225"/>
                        <a:ext cx="63595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694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+mn-lt"/>
              </a:rPr>
              <a:t>Introduction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+mn-lt"/>
              </a:rPr>
              <a:t>The concept of Relay was introduced in the last meeting [1]</a:t>
            </a:r>
          </a:p>
          <a:p>
            <a:pPr lvl="1"/>
            <a:r>
              <a:rPr lang="en-US" sz="1800" dirty="0" smtClean="0">
                <a:latin typeface="+mn-lt"/>
              </a:rPr>
              <a:t>Quick recap in next slide 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Backward learning bridge is used for populating the forwarding tables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However, in some conditions, backward learning is not possible </a:t>
            </a:r>
          </a:p>
          <a:p>
            <a:pPr lvl="1"/>
            <a:r>
              <a:rPr lang="en-US" sz="1800" dirty="0" smtClean="0">
                <a:latin typeface="+mn-lt"/>
              </a:rPr>
              <a:t>Due to the absence of data frames to be used for learning </a:t>
            </a:r>
          </a:p>
          <a:p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We propose to define a ‘Reachable Address’ Frame to be used for explicitly updating the forwarding tables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Recap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5952" y="1808820"/>
            <a:ext cx="5808536" cy="4267200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R-STA is a non-AP STA with the following capabilities</a:t>
            </a:r>
          </a:p>
          <a:p>
            <a:pPr lvl="1"/>
            <a:r>
              <a:rPr lang="en-US" sz="1800" dirty="0" smtClean="0">
                <a:latin typeface="+mn-lt"/>
              </a:rPr>
              <a:t>4 address support</a:t>
            </a:r>
          </a:p>
          <a:p>
            <a:pPr lvl="1"/>
            <a:r>
              <a:rPr lang="en-US" sz="1800" dirty="0" smtClean="0">
                <a:latin typeface="+mn-lt"/>
              </a:rPr>
              <a:t>Supports forwarding and receiving frames from the R-AP</a:t>
            </a:r>
          </a:p>
          <a:p>
            <a:r>
              <a:rPr lang="en-US" sz="2000" dirty="0" smtClean="0">
                <a:latin typeface="+mn-lt"/>
              </a:rPr>
              <a:t>R-AP is an AP with the following additional capabilities</a:t>
            </a:r>
          </a:p>
          <a:p>
            <a:pPr lvl="1"/>
            <a:r>
              <a:rPr lang="en-US" sz="1800" dirty="0" smtClean="0">
                <a:latin typeface="+mn-lt"/>
              </a:rPr>
              <a:t>4 address support mandatory, i.e., </a:t>
            </a:r>
          </a:p>
          <a:p>
            <a:pPr lvl="1"/>
            <a:r>
              <a:rPr lang="en-US" sz="1800" dirty="0" smtClean="0">
                <a:latin typeface="+mn-lt"/>
              </a:rPr>
              <a:t>Supports forwarding and receiving frames to/from the R-STA</a:t>
            </a: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08789"/>
              </p:ext>
            </p:extLst>
          </p:nvPr>
        </p:nvGraphicFramePr>
        <p:xfrm>
          <a:off x="215517" y="2024844"/>
          <a:ext cx="2592288" cy="273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Visio" r:id="rId3" imgW="3454760" imgH="2734791" progId="Visio.Drawing.11">
                  <p:embed/>
                </p:oleObj>
              </mc:Choice>
              <mc:Fallback>
                <p:oleObj name="Visio" r:id="rId3" imgW="3454760" imgH="273479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517" y="2024844"/>
                        <a:ext cx="2592288" cy="2732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 bwMode="auto">
          <a:xfrm flipH="1">
            <a:off x="1835696" y="1808820"/>
            <a:ext cx="41662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1835696" y="3001827"/>
            <a:ext cx="416620" cy="823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2231740" y="2996952"/>
            <a:ext cx="617538" cy="823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2252316" y="1772816"/>
            <a:ext cx="617538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250" y="1808820"/>
            <a:ext cx="615014" cy="118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 bwMode="auto">
          <a:xfrm>
            <a:off x="647564" y="1772816"/>
            <a:ext cx="54006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9815" y="1396080"/>
            <a:ext cx="186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 AP (</a:t>
            </a:r>
            <a:r>
              <a:rPr lang="en-US" dirty="0" err="1" smtClean="0"/>
              <a:t>Rt</a:t>
            </a:r>
            <a:r>
              <a:rPr lang="en-US" dirty="0" smtClean="0"/>
              <a:t>-AP)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9814" y="5309336"/>
            <a:ext cx="853864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sz="2000" b="1" dirty="0">
                <a:latin typeface="+mn-lt"/>
                <a:cs typeface="Calibri" pitchFamily="34" charset="0"/>
              </a:rPr>
              <a:t>Backward learning bridge principle may be used to set up the forwarding tables</a:t>
            </a:r>
          </a:p>
        </p:txBody>
      </p:sp>
    </p:spTree>
    <p:extLst>
      <p:ext uri="{BB962C8B-B14F-4D97-AF65-F5344CB8AC3E}">
        <p14:creationId xmlns:p14="http://schemas.microsoft.com/office/powerpoint/2010/main" val="11998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Issue with backward learning bridge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24536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Issues: </a:t>
            </a:r>
          </a:p>
          <a:p>
            <a:pPr lvl="1"/>
            <a:r>
              <a:rPr lang="en-US" dirty="0" smtClean="0">
                <a:latin typeface="+mn-lt"/>
              </a:rPr>
              <a:t>When STA moves to another Relay, MAC solution may not rely on higher layer protocols to send an MSDU to AP; if no MSDU is sent, backward learning is not possible; we need a fallback mechanism for a robust MAC solution </a:t>
            </a:r>
          </a:p>
          <a:p>
            <a:pPr lvl="2"/>
            <a:r>
              <a:rPr lang="en-US" dirty="0" smtClean="0">
                <a:latin typeface="+mn-lt"/>
              </a:rPr>
              <a:t>Nowadays, ARP is commonly used and when associating with an AP, STA usually starts ARP; but when moving between two relays in same subnet, STA need not re-do ARP and may not send any frame to AP</a:t>
            </a:r>
          </a:p>
          <a:p>
            <a:pPr lvl="2"/>
            <a:r>
              <a:rPr lang="en-US" dirty="0" smtClean="0">
                <a:latin typeface="+mn-lt"/>
              </a:rPr>
              <a:t>Also, MAC-only or other new  protocols other than ARP may be used in the future for new </a:t>
            </a:r>
            <a:r>
              <a:rPr lang="en-US" dirty="0" err="1" smtClean="0">
                <a:latin typeface="+mn-lt"/>
              </a:rPr>
              <a:t>IoT</a:t>
            </a:r>
            <a:r>
              <a:rPr lang="en-US" dirty="0" smtClean="0">
                <a:latin typeface="+mn-lt"/>
              </a:rPr>
              <a:t> applications</a:t>
            </a:r>
          </a:p>
          <a:p>
            <a:pPr lvl="1"/>
            <a:r>
              <a:rPr lang="en-US" dirty="0" smtClean="0">
                <a:latin typeface="+mn-lt"/>
              </a:rPr>
              <a:t>When a Relay moves to another AP, it needs to update the parent AP with its children MAC addresses</a:t>
            </a:r>
          </a:p>
          <a:p>
            <a:pPr lvl="1"/>
            <a:r>
              <a:rPr lang="en-US" dirty="0" smtClean="0">
                <a:latin typeface="+mn-lt"/>
              </a:rPr>
              <a:t>Upon moving Relays and STAs, we need to guarantee the consistency of forwarding tables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Solution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R-STA to use a Layer 2 </a:t>
            </a:r>
            <a:r>
              <a:rPr lang="en-US" dirty="0" smtClean="0">
                <a:latin typeface="+mn-lt"/>
              </a:rPr>
              <a:t>“</a:t>
            </a:r>
            <a:r>
              <a:rPr lang="en-US" dirty="0" err="1" smtClean="0">
                <a:latin typeface="+mn-lt"/>
              </a:rPr>
              <a:t>ReachableAddress</a:t>
            </a:r>
            <a:r>
              <a:rPr lang="en-US" dirty="0" smtClean="0">
                <a:latin typeface="+mn-lt"/>
              </a:rPr>
              <a:t>” </a:t>
            </a:r>
            <a:r>
              <a:rPr lang="en-US" dirty="0">
                <a:latin typeface="+mn-lt"/>
              </a:rPr>
              <a:t>message to update root AP </a:t>
            </a:r>
            <a:r>
              <a:rPr lang="en-US" dirty="0" smtClean="0">
                <a:latin typeface="+mn-lt"/>
              </a:rPr>
              <a:t>about </a:t>
            </a:r>
            <a:r>
              <a:rPr lang="en-US" dirty="0">
                <a:latin typeface="+mn-lt"/>
              </a:rPr>
              <a:t>new </a:t>
            </a:r>
            <a:r>
              <a:rPr lang="en-US" dirty="0" smtClean="0">
                <a:latin typeface="+mn-lt"/>
              </a:rPr>
              <a:t>STAs, </a:t>
            </a:r>
            <a:r>
              <a:rPr lang="en-US" dirty="0">
                <a:latin typeface="+mn-lt"/>
              </a:rPr>
              <a:t>if the </a:t>
            </a:r>
            <a:r>
              <a:rPr lang="en-US" dirty="0" smtClean="0">
                <a:latin typeface="+mn-lt"/>
              </a:rPr>
              <a:t>STAs do not </a:t>
            </a:r>
            <a:r>
              <a:rPr lang="en-US" dirty="0">
                <a:latin typeface="+mn-lt"/>
              </a:rPr>
              <a:t>send frames to root AP that allow for backward </a:t>
            </a:r>
            <a:r>
              <a:rPr lang="en-US" dirty="0" smtClean="0">
                <a:latin typeface="+mn-lt"/>
              </a:rPr>
              <a:t>learning</a:t>
            </a:r>
          </a:p>
          <a:p>
            <a:pPr lvl="1"/>
            <a:r>
              <a:rPr lang="en-US" dirty="0" smtClean="0">
                <a:latin typeface="+mn-lt"/>
              </a:rPr>
              <a:t>Message may include a list of MAC addresses and other fields that help the  AP to update its forwarding tables and resolves conflicts</a:t>
            </a:r>
          </a:p>
          <a:p>
            <a:pPr lvl="1"/>
            <a:endParaRPr lang="en-US" dirty="0">
              <a:latin typeface="+mn-lt"/>
            </a:endParaRPr>
          </a:p>
          <a:p>
            <a:pPr marL="457200" lvl="1" indent="0">
              <a:buNone/>
            </a:pPr>
            <a:endParaRPr lang="en-US" dirty="0" smtClean="0">
              <a:latin typeface="+mn-lt"/>
            </a:endParaRPr>
          </a:p>
          <a:p>
            <a:pPr marL="457200" lvl="1" indent="0">
              <a:buNone/>
            </a:pP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Straw poll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+mn-lt"/>
              </a:rPr>
              <a:t>M</a:t>
            </a:r>
            <a:r>
              <a:rPr lang="en-US" sz="2000" dirty="0" smtClean="0">
                <a:latin typeface="+mn-lt"/>
              </a:rPr>
              <a:t>ove to include in the SFD the </a:t>
            </a:r>
            <a:r>
              <a:rPr lang="en-US" sz="2000" dirty="0" err="1" smtClean="0">
                <a:latin typeface="+mn-lt"/>
              </a:rPr>
              <a:t>ReachableAddress</a:t>
            </a:r>
            <a:r>
              <a:rPr lang="en-US" sz="2000" dirty="0" smtClean="0">
                <a:latin typeface="+mn-lt"/>
              </a:rPr>
              <a:t> message that is used to update the forwarding tables? </a:t>
            </a:r>
          </a:p>
          <a:p>
            <a:pPr marL="857250" lvl="1" indent="-457200"/>
            <a:r>
              <a:rPr lang="en-US" sz="1600" dirty="0" smtClean="0">
                <a:latin typeface="+mn-lt"/>
              </a:rPr>
              <a:t>Content and format TBD</a:t>
            </a:r>
          </a:p>
          <a:p>
            <a:pPr marL="857250" lvl="1" indent="-457200">
              <a:buFont typeface="+mj-lt"/>
              <a:buAutoNum type="arabicPeriod"/>
            </a:pPr>
            <a:endParaRPr lang="en-US" sz="1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References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[1] 11-12-1323-00-00ah-relay.pptx</a:t>
            </a:r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4338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32883</TotalTime>
  <Words>449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Extend Submission Template</vt:lpstr>
      <vt:lpstr>Document</vt:lpstr>
      <vt:lpstr>Visio</vt:lpstr>
      <vt:lpstr>Reachable Address Message for Relay</vt:lpstr>
      <vt:lpstr>PowerPoint Presentation</vt:lpstr>
      <vt:lpstr>PowerPoint Presentation</vt:lpstr>
      <vt:lpstr>Introduction </vt:lpstr>
      <vt:lpstr>Recap</vt:lpstr>
      <vt:lpstr>Issue with backward learning bridge</vt:lpstr>
      <vt:lpstr>Solution</vt:lpstr>
      <vt:lpstr>Straw poll</vt:lpstr>
      <vt:lpstr>References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Reachable Address Message for Relay</dc:title>
  <cp:lastModifiedBy>Simone Merlin</cp:lastModifiedBy>
  <cp:revision>907</cp:revision>
  <dcterms:created xsi:type="dcterms:W3CDTF">2008-10-07T17:07:33Z</dcterms:created>
  <dcterms:modified xsi:type="dcterms:W3CDTF">2013-01-14T18:21:08Z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-2111352429</vt:i4>
  </property>
  <property fmtid="{D5CDD505-2E9C-101B-9397-08002B2CF9AE}" pid="5" name="_EmailSubject">
    <vt:lpwstr>IEEE presentations</vt:lpwstr>
  </property>
  <property fmtid="{D5CDD505-2E9C-101B-9397-08002B2CF9AE}" pid="6" name="_AuthorEmail">
    <vt:lpwstr>jafarian@qti.qualcomm.com</vt:lpwstr>
  </property>
  <property fmtid="{D5CDD505-2E9C-101B-9397-08002B2CF9AE}" pid="7" name="_AuthorEmailDisplayName">
    <vt:lpwstr>Jafarian, Amin</vt:lpwstr>
  </property>
  <property fmtid="{D5CDD505-2E9C-101B-9397-08002B2CF9AE}" pid="8" name="_PreviousAdHocReviewCycleID">
    <vt:i4>634095517</vt:i4>
  </property>
</Properties>
</file>