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93" r:id="rId3"/>
    <p:sldId id="286" r:id="rId4"/>
    <p:sldId id="287" r:id="rId5"/>
    <p:sldId id="288" r:id="rId6"/>
    <p:sldId id="289" r:id="rId7"/>
    <p:sldId id="290" r:id="rId8"/>
    <p:sldId id="299" r:id="rId9"/>
    <p:sldId id="294" r:id="rId10"/>
    <p:sldId id="295" r:id="rId11"/>
    <p:sldId id="298" r:id="rId12"/>
    <p:sldId id="296" r:id="rId13"/>
    <p:sldId id="29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744" y="-2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142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802.11-13/0072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Erik Lindskog (CSR Technology)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802.11-13/0072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Erik Lindskog (CSR Technology)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802.11-13/0072</a:t>
            </a:r>
            <a:endParaRPr lang="en-US" smtClean="0"/>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Erik Lindskog (CSR Technology)</a:t>
            </a:r>
            <a:endParaRPr lang="en-US" smtClean="0"/>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Erik Lindskog (CSR Technology)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
        <p:nvSpPr>
          <p:cNvPr id="7" name="Rectangle 4"/>
          <p:cNvSpPr txBox="1">
            <a:spLocks noChangeArrowheads="1"/>
          </p:cNvSpPr>
          <p:nvPr userDrawn="1"/>
        </p:nvSpPr>
        <p:spPr bwMode="auto">
          <a:xfrm>
            <a:off x="762000" y="304800"/>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January 2013</a:t>
            </a:r>
            <a:endParaRPr kumimoji="0" lang="en-US"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Erik Lindskog (CSR Technology)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Erik Lindskog (CSR Technology)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40110" cy="276999"/>
          </a:xfrm>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xfrm>
            <a:off x="7388865" y="6475413"/>
            <a:ext cx="1155060" cy="184666"/>
          </a:xfrm>
        </p:spPr>
        <p:txBody>
          <a:bodyPr/>
          <a:lstStyle>
            <a:lvl1pPr>
              <a:defRPr/>
            </a:lvl1pPr>
          </a:lstStyle>
          <a:p>
            <a:pPr>
              <a:defRPr/>
            </a:pPr>
            <a:r>
              <a:rPr lang="en-US" smtClean="0"/>
              <a:t>Erik Lindskog (CSR Technology)</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340110" cy="276999"/>
          </a:xfrm>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Erik Lindskog (CSR Technology)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Erik Lindskog (CSR Technology)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Erik Lindskog (CSR Technology)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340110" cy="276999"/>
          </a:xfrm>
        </p:spPr>
        <p:txBody>
          <a:bodyPr/>
          <a:lstStyle>
            <a:lvl1pPr>
              <a:defRPr/>
            </a:lvl1pPr>
          </a:lstStyle>
          <a:p>
            <a:pPr>
              <a:defRPr/>
            </a:pPr>
            <a:r>
              <a:rPr lang="en-US" smtClean="0"/>
              <a:t>January 2013</a:t>
            </a:r>
            <a:endParaRPr lang="en-US" dirty="0"/>
          </a:p>
        </p:txBody>
      </p:sp>
      <p:sp>
        <p:nvSpPr>
          <p:cNvPr id="4" name="Rectangle 5"/>
          <p:cNvSpPr>
            <a:spLocks noGrp="1" noChangeArrowheads="1"/>
          </p:cNvSpPr>
          <p:nvPr>
            <p:ph type="ftr" sz="quarter" idx="11"/>
          </p:nvPr>
        </p:nvSpPr>
        <p:spPr>
          <a:xfrm>
            <a:off x="7350393" y="6475413"/>
            <a:ext cx="1193532" cy="184666"/>
          </a:xfrm>
        </p:spPr>
        <p:txBody>
          <a:bodyPr/>
          <a:lstStyle>
            <a:lvl1pPr>
              <a:defRPr/>
            </a:lvl1pPr>
          </a:lstStyle>
          <a:p>
            <a:pPr>
              <a:defRPr/>
            </a:pPr>
            <a:r>
              <a:rPr lang="en-US" smtClean="0"/>
              <a:t>Erik Lindskog (CSR Technology)</a:t>
            </a:r>
            <a:endParaRPr lang="en-US" dirty="0"/>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Erik Lindskog (CSR Technology)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Erik Lindskog (CSR Technology)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Erik Lindskog (CSR Technology)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7388865" y="6475413"/>
            <a:ext cx="11550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Erik Lindskog (CSR Technology)</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802.11-13/0072r0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smtClean="0"/>
              <a:t>January 2013</a:t>
            </a:r>
            <a:endParaRPr lang="en-US" dirty="0" smtClean="0"/>
          </a:p>
        </p:txBody>
      </p:sp>
      <p:sp>
        <p:nvSpPr>
          <p:cNvPr id="1028" name="Footer Placeholder 4"/>
          <p:cNvSpPr>
            <a:spLocks noGrp="1"/>
          </p:cNvSpPr>
          <p:nvPr>
            <p:ph type="ftr" sz="quarter" idx="11"/>
          </p:nvPr>
        </p:nvSpPr>
        <p:spPr>
          <a:xfrm>
            <a:off x="7388865" y="6475413"/>
            <a:ext cx="1155060" cy="184666"/>
          </a:xfrm>
          <a:noFill/>
        </p:spPr>
        <p:txBody>
          <a:bodyPr/>
          <a:lstStyle/>
          <a:p>
            <a:r>
              <a:rPr lang="en-US" smtClean="0"/>
              <a:t>Erik Lindskog (CSR Technology)</a:t>
            </a:r>
            <a:endParaRPr lang="en-US" dirty="0"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pPr eaLnBrk="1" hangingPunct="1"/>
            <a:r>
              <a:rPr lang="en-US" dirty="0" smtClean="0"/>
              <a:t>Client Positioning using Timing Measurements between Access </a:t>
            </a:r>
            <a:r>
              <a:rPr lang="en-US" dirty="0"/>
              <a:t>P</a:t>
            </a:r>
            <a:r>
              <a:rPr lang="en-US" dirty="0" smtClean="0"/>
              <a:t>oints </a:t>
            </a:r>
          </a:p>
        </p:txBody>
      </p:sp>
      <p:sp>
        <p:nvSpPr>
          <p:cNvPr id="1031" name="Rectangle 6"/>
          <p:cNvSpPr>
            <a:spLocks noGrp="1" noChangeArrowheads="1"/>
          </p:cNvSpPr>
          <p:nvPr>
            <p:ph type="body" idx="1"/>
          </p:nvPr>
        </p:nvSpPr>
        <p:spPr>
          <a:xfrm>
            <a:off x="685800" y="1752600"/>
            <a:ext cx="7772400" cy="381000"/>
          </a:xfrm>
          <a:noFill/>
        </p:spPr>
        <p:txBody>
          <a:bodyPr/>
          <a:lstStyle/>
          <a:p>
            <a:pPr algn="ctr" eaLnBrk="1" hangingPunct="1">
              <a:buFontTx/>
              <a:buNone/>
            </a:pPr>
            <a:r>
              <a:rPr lang="en-US" sz="2000" dirty="0" smtClean="0"/>
              <a:t>Date:</a:t>
            </a:r>
            <a:r>
              <a:rPr lang="en-US" sz="2000" b="0" dirty="0" smtClean="0"/>
              <a:t> 2013-01-12</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891479169"/>
              </p:ext>
            </p:extLst>
          </p:nvPr>
        </p:nvGraphicFramePr>
        <p:xfrm>
          <a:off x="534988" y="2327275"/>
          <a:ext cx="7683500" cy="3646488"/>
        </p:xfrm>
        <a:graphic>
          <a:graphicData uri="http://schemas.openxmlformats.org/presentationml/2006/ole">
            <p:oleObj spid="_x0000_s1152" name="Document" r:id="rId4" imgW="8684218" imgH="4136562"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9" name="Picture 3"/>
          <p:cNvPicPr>
            <a:picLocks noChangeAspect="1" noChangeArrowheads="1"/>
          </p:cNvPicPr>
          <p:nvPr/>
        </p:nvPicPr>
        <p:blipFill>
          <a:blip r:embed="rId2" cstate="print"/>
          <a:srcRect/>
          <a:stretch>
            <a:fillRect/>
          </a:stretch>
        </p:blipFill>
        <p:spPr bwMode="auto">
          <a:xfrm>
            <a:off x="1219200" y="1219200"/>
            <a:ext cx="6357190" cy="5002212"/>
          </a:xfrm>
          <a:prstGeom prst="rect">
            <a:avLst/>
          </a:prstGeom>
          <a:noFill/>
          <a:ln w="9525">
            <a:noFill/>
            <a:miter lim="800000"/>
            <a:headEnd/>
            <a:tailEnd/>
          </a:ln>
          <a:effectLst/>
        </p:spPr>
      </p:pic>
      <p:sp>
        <p:nvSpPr>
          <p:cNvPr id="2" name="Title 1"/>
          <p:cNvSpPr>
            <a:spLocks noGrp="1"/>
          </p:cNvSpPr>
          <p:nvPr>
            <p:ph type="title"/>
          </p:nvPr>
        </p:nvSpPr>
        <p:spPr>
          <a:xfrm>
            <a:off x="685800" y="685800"/>
            <a:ext cx="7772400" cy="533400"/>
          </a:xfrm>
        </p:spPr>
        <p:txBody>
          <a:bodyPr/>
          <a:lstStyle/>
          <a:p>
            <a:r>
              <a:rPr lang="en-US" dirty="0" smtClean="0"/>
              <a:t>Hyperbolic Navigation – 2D example - Plot</a:t>
            </a:r>
            <a:endParaRPr lang="en-US" dirty="0"/>
          </a:p>
        </p:txBody>
      </p:sp>
      <p:sp>
        <p:nvSpPr>
          <p:cNvPr id="4" name="Slide Number Placeholder 3"/>
          <p:cNvSpPr>
            <a:spLocks noGrp="1"/>
          </p:cNvSpPr>
          <p:nvPr>
            <p:ph type="sldNum" sz="quarter" idx="4294967295"/>
          </p:nvPr>
        </p:nvSpPr>
        <p:spPr>
          <a:xfrm>
            <a:off x="3886200" y="6477000"/>
            <a:ext cx="1440160" cy="188640"/>
          </a:xfrm>
          <a:prstGeom prst="rect">
            <a:avLst/>
          </a:prstGeom>
        </p:spPr>
        <p:txBody>
          <a:bodyPr/>
          <a:lstStyle/>
          <a:p>
            <a:r>
              <a:rPr lang="en-GB" dirty="0" smtClean="0"/>
              <a:t>Page </a:t>
            </a:r>
            <a:fld id="{118437A6-3B80-43AA-AC50-D66DD2D0CA85}" type="slidenum">
              <a:rPr lang="en-GB" smtClean="0"/>
              <a:pPr/>
              <a:t>10</a:t>
            </a:fld>
            <a:endParaRPr lang="en-GB" dirty="0"/>
          </a:p>
        </p:txBody>
      </p:sp>
      <p:sp>
        <p:nvSpPr>
          <p:cNvPr id="10" name="TextBox 9"/>
          <p:cNvSpPr txBox="1"/>
          <p:nvPr/>
        </p:nvSpPr>
        <p:spPr>
          <a:xfrm>
            <a:off x="3352800" y="2590800"/>
            <a:ext cx="771365" cy="307777"/>
          </a:xfrm>
          <a:prstGeom prst="rect">
            <a:avLst/>
          </a:prstGeom>
          <a:noFill/>
        </p:spPr>
        <p:txBody>
          <a:bodyPr wrap="none" rtlCol="0">
            <a:spAutoFit/>
          </a:bodyPr>
          <a:lstStyle/>
          <a:p>
            <a:r>
              <a:rPr lang="en-US" sz="1400" dirty="0" smtClean="0"/>
              <a:t>y=</a:t>
            </a:r>
            <a:r>
              <a:rPr lang="en-US" sz="1400" dirty="0" err="1" smtClean="0"/>
              <a:t>gx+h</a:t>
            </a:r>
            <a:endParaRPr lang="en-US" sz="1400" dirty="0"/>
          </a:p>
        </p:txBody>
      </p:sp>
      <p:cxnSp>
        <p:nvCxnSpPr>
          <p:cNvPr id="12" name="Straight Arrow Connector 11"/>
          <p:cNvCxnSpPr/>
          <p:nvPr/>
        </p:nvCxnSpPr>
        <p:spPr>
          <a:xfrm flipV="1">
            <a:off x="4191000" y="2514600"/>
            <a:ext cx="43204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562600" y="1752600"/>
            <a:ext cx="2608406" cy="307777"/>
          </a:xfrm>
          <a:prstGeom prst="rect">
            <a:avLst/>
          </a:prstGeom>
          <a:noFill/>
        </p:spPr>
        <p:txBody>
          <a:bodyPr wrap="none" rtlCol="0">
            <a:spAutoFit/>
          </a:bodyPr>
          <a:lstStyle/>
          <a:p>
            <a:r>
              <a:rPr lang="en-US" sz="1400" dirty="0" smtClean="0"/>
              <a:t>y=+-</a:t>
            </a:r>
            <a:r>
              <a:rPr lang="en-US" sz="1400" dirty="0" err="1" smtClean="0"/>
              <a:t>sqrt</a:t>
            </a:r>
            <a:r>
              <a:rPr lang="en-US" sz="1400" dirty="0" smtClean="0"/>
              <a:t>((e^2-1)*x^2+2edx+d^2</a:t>
            </a:r>
            <a:r>
              <a:rPr lang="en-US" dirty="0" smtClean="0"/>
              <a:t>)</a:t>
            </a:r>
            <a:endParaRPr lang="en-US" dirty="0"/>
          </a:p>
        </p:txBody>
      </p:sp>
      <p:cxnSp>
        <p:nvCxnSpPr>
          <p:cNvPr id="16" name="Straight Arrow Connector 15"/>
          <p:cNvCxnSpPr/>
          <p:nvPr/>
        </p:nvCxnSpPr>
        <p:spPr>
          <a:xfrm flipH="1">
            <a:off x="5029200" y="1981200"/>
            <a:ext cx="50405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10"/>
          </p:nvPr>
        </p:nvSpPr>
        <p:spPr>
          <a:xfrm>
            <a:off x="696913" y="332601"/>
            <a:ext cx="1340110" cy="276999"/>
          </a:xfrm>
        </p:spPr>
        <p:txBody>
          <a:bodyPr/>
          <a:lstStyle/>
          <a:p>
            <a:pPr>
              <a:defRPr/>
            </a:pPr>
            <a:r>
              <a:rPr lang="en-US" smtClean="0"/>
              <a:t>January 2013</a:t>
            </a:r>
            <a:endParaRPr lang="en-US" dirty="0"/>
          </a:p>
        </p:txBody>
      </p:sp>
      <p:sp>
        <p:nvSpPr>
          <p:cNvPr id="11" name="Footer Placeholder 4"/>
          <p:cNvSpPr>
            <a:spLocks noGrp="1"/>
          </p:cNvSpPr>
          <p:nvPr>
            <p:ph type="ftr" sz="quarter" idx="11"/>
          </p:nvPr>
        </p:nvSpPr>
        <p:spPr>
          <a:xfrm>
            <a:off x="7388865" y="6475413"/>
            <a:ext cx="1155060" cy="184666"/>
          </a:xfrm>
        </p:spPr>
        <p:txBody>
          <a:bodyPr/>
          <a:lstStyle/>
          <a:p>
            <a:pPr>
              <a:defRPr/>
            </a:pPr>
            <a:r>
              <a:rPr lang="en-US" smtClean="0"/>
              <a:t>Erik Lindskog (CSR Technology)</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Calibri" pitchFamily="34" charset="0"/>
              </a:rPr>
              <a:t>User Privacy</a:t>
            </a:r>
            <a:endParaRPr lang="en-US" sz="3600" dirty="0">
              <a:latin typeface="Calibri" pitchFamily="34" charset="0"/>
            </a:endParaRPr>
          </a:p>
        </p:txBody>
      </p:sp>
      <p:sp>
        <p:nvSpPr>
          <p:cNvPr id="3" name="Content Placeholder 2"/>
          <p:cNvSpPr>
            <a:spLocks noGrp="1"/>
          </p:cNvSpPr>
          <p:nvPr>
            <p:ph idx="1"/>
          </p:nvPr>
        </p:nvSpPr>
        <p:spPr/>
        <p:txBody>
          <a:bodyPr>
            <a:normAutofit/>
          </a:bodyPr>
          <a:lstStyle/>
          <a:p>
            <a:r>
              <a:rPr lang="en-US" sz="2800" dirty="0" smtClean="0">
                <a:latin typeface="Calibri" pitchFamily="34" charset="0"/>
              </a:rPr>
              <a:t>Regular client to AP RTT measurements allows the AP to calculate, or approximately calculate, the </a:t>
            </a:r>
            <a:r>
              <a:rPr lang="en-US" sz="2800" dirty="0">
                <a:latin typeface="Calibri" pitchFamily="34" charset="0"/>
              </a:rPr>
              <a:t>c</a:t>
            </a:r>
            <a:r>
              <a:rPr lang="en-US" sz="2800" dirty="0" smtClean="0">
                <a:latin typeface="Calibri" pitchFamily="34" charset="0"/>
              </a:rPr>
              <a:t>lients location</a:t>
            </a:r>
          </a:p>
          <a:p>
            <a:pPr lvl="1"/>
            <a:r>
              <a:rPr lang="en-US" dirty="0" smtClean="0">
                <a:latin typeface="Calibri" pitchFamily="34" charset="0"/>
              </a:rPr>
              <a:t>Limited client privacy</a:t>
            </a:r>
          </a:p>
          <a:p>
            <a:pPr>
              <a:buNone/>
            </a:pPr>
            <a:endParaRPr lang="en-US" sz="2800" dirty="0" smtClean="0">
              <a:latin typeface="Calibri" pitchFamily="34" charset="0"/>
            </a:endParaRPr>
          </a:p>
          <a:p>
            <a:r>
              <a:rPr lang="en-US" sz="2800" dirty="0" smtClean="0">
                <a:latin typeface="Calibri" pitchFamily="34" charset="0"/>
              </a:rPr>
              <a:t>The proposed method enables only the clients to calculate their location</a:t>
            </a:r>
          </a:p>
          <a:p>
            <a:pPr lvl="1"/>
            <a:r>
              <a:rPr lang="en-US" dirty="0" smtClean="0">
                <a:latin typeface="Calibri" pitchFamily="34" charset="0"/>
              </a:rPr>
              <a:t>Privacy similar to GPS</a:t>
            </a:r>
          </a:p>
          <a:p>
            <a:endParaRPr lang="en-US" sz="2800" dirty="0" smtClean="0">
              <a:latin typeface="Calibri" pitchFamily="34" charset="0"/>
            </a:endParaRPr>
          </a:p>
          <a:p>
            <a:endParaRPr lang="en-US" dirty="0" smtClean="0"/>
          </a:p>
          <a:p>
            <a:endParaRPr lang="en-US" dirty="0" smtClean="0"/>
          </a:p>
          <a:p>
            <a:endParaRPr lang="en-US" dirty="0"/>
          </a:p>
        </p:txBody>
      </p:sp>
      <p:sp>
        <p:nvSpPr>
          <p:cNvPr id="4" name="Slide Number Placeholder 3"/>
          <p:cNvSpPr>
            <a:spLocks noGrp="1"/>
          </p:cNvSpPr>
          <p:nvPr>
            <p:ph type="sldNum" sz="quarter" idx="4294967295"/>
          </p:nvPr>
        </p:nvSpPr>
        <p:spPr>
          <a:xfrm>
            <a:off x="3962400" y="6477000"/>
            <a:ext cx="1440160" cy="188640"/>
          </a:xfrm>
          <a:prstGeom prst="rect">
            <a:avLst/>
          </a:prstGeom>
        </p:spPr>
        <p:txBody>
          <a:bodyPr/>
          <a:lstStyle/>
          <a:p>
            <a:r>
              <a:rPr lang="en-GB" dirty="0" smtClean="0"/>
              <a:t>Page </a:t>
            </a:r>
            <a:fld id="{118437A6-3B80-43AA-AC50-D66DD2D0CA85}" type="slidenum">
              <a:rPr lang="en-GB" smtClean="0"/>
              <a:pPr/>
              <a:t>11</a:t>
            </a:fld>
            <a:endParaRPr lang="en-GB" dirty="0"/>
          </a:p>
        </p:txBody>
      </p:sp>
      <p:sp>
        <p:nvSpPr>
          <p:cNvPr id="5" name="Date Placeholder 3"/>
          <p:cNvSpPr>
            <a:spLocks noGrp="1"/>
          </p:cNvSpPr>
          <p:nvPr>
            <p:ph type="dt" sz="half" idx="10"/>
          </p:nvPr>
        </p:nvSpPr>
        <p:spPr>
          <a:xfrm>
            <a:off x="696913" y="332601"/>
            <a:ext cx="1340110" cy="276999"/>
          </a:xfrm>
        </p:spPr>
        <p:txBody>
          <a:bodyPr/>
          <a:lstStyle/>
          <a:p>
            <a:pPr>
              <a:defRPr/>
            </a:pPr>
            <a:r>
              <a:rPr lang="en-US" smtClean="0"/>
              <a:t>January 2013</a:t>
            </a:r>
            <a:endParaRPr lang="en-US" dirty="0"/>
          </a:p>
        </p:txBody>
      </p:sp>
      <p:sp>
        <p:nvSpPr>
          <p:cNvPr id="6" name="Footer Placeholder 4"/>
          <p:cNvSpPr>
            <a:spLocks noGrp="1"/>
          </p:cNvSpPr>
          <p:nvPr>
            <p:ph type="ftr" sz="quarter" idx="11"/>
          </p:nvPr>
        </p:nvSpPr>
        <p:spPr>
          <a:xfrm>
            <a:off x="7388865" y="6475413"/>
            <a:ext cx="1155060" cy="184666"/>
          </a:xfrm>
        </p:spPr>
        <p:txBody>
          <a:bodyPr/>
          <a:lstStyle/>
          <a:p>
            <a:pPr>
              <a:defRPr/>
            </a:pPr>
            <a:r>
              <a:rPr lang="en-US" smtClean="0"/>
              <a:t>Erik Lindskog (CSR Technology)</a:t>
            </a:r>
            <a:endParaRPr 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latin typeface="Calibri" pitchFamily="34" charset="0"/>
              </a:rPr>
              <a:t>Changes to the specification</a:t>
            </a:r>
            <a:endParaRPr lang="en-US" sz="2400" dirty="0">
              <a:latin typeface="Calibri" pitchFamily="34" charset="0"/>
            </a:endParaRPr>
          </a:p>
        </p:txBody>
      </p:sp>
      <p:sp>
        <p:nvSpPr>
          <p:cNvPr id="3" name="Content Placeholder 2"/>
          <p:cNvSpPr>
            <a:spLocks noGrp="1"/>
          </p:cNvSpPr>
          <p:nvPr>
            <p:ph idx="1"/>
          </p:nvPr>
        </p:nvSpPr>
        <p:spPr>
          <a:xfrm>
            <a:off x="762000" y="1600200"/>
            <a:ext cx="7772400" cy="4038600"/>
          </a:xfrm>
        </p:spPr>
        <p:txBody>
          <a:bodyPr>
            <a:normAutofit fontScale="85000" lnSpcReduction="20000"/>
          </a:bodyPr>
          <a:lstStyle/>
          <a:p>
            <a:r>
              <a:rPr lang="en-US" sz="2800" dirty="0" smtClean="0">
                <a:solidFill>
                  <a:srgbClr val="00B050"/>
                </a:solidFill>
                <a:latin typeface="Calibri" pitchFamily="34" charset="0"/>
              </a:rPr>
              <a:t>APs provide Location information</a:t>
            </a:r>
          </a:p>
          <a:p>
            <a:pPr lvl="1"/>
            <a:r>
              <a:rPr lang="en-US" dirty="0" smtClean="0">
                <a:solidFill>
                  <a:srgbClr val="00B050"/>
                </a:solidFill>
                <a:latin typeface="Calibri" pitchFamily="34" charset="0"/>
              </a:rPr>
              <a:t>AP Geospatial location ANQP element already exists</a:t>
            </a:r>
          </a:p>
          <a:p>
            <a:pPr lvl="1">
              <a:buNone/>
            </a:pPr>
            <a:endParaRPr lang="en-US" dirty="0" smtClean="0">
              <a:solidFill>
                <a:srgbClr val="00B050"/>
              </a:solidFill>
              <a:latin typeface="Calibri" pitchFamily="34" charset="0"/>
            </a:endParaRPr>
          </a:p>
          <a:p>
            <a:r>
              <a:rPr lang="en-US" sz="2800" dirty="0" smtClean="0">
                <a:solidFill>
                  <a:srgbClr val="00B050"/>
                </a:solidFill>
                <a:latin typeface="Calibri" pitchFamily="34" charset="0"/>
              </a:rPr>
              <a:t>APs perform RTT measurement with neighbors</a:t>
            </a:r>
          </a:p>
          <a:p>
            <a:pPr lvl="1"/>
            <a:r>
              <a:rPr lang="en-US" dirty="0" smtClean="0">
                <a:solidFill>
                  <a:srgbClr val="00B050"/>
                </a:solidFill>
                <a:latin typeface="Calibri" pitchFamily="34" charset="0"/>
              </a:rPr>
              <a:t>RTT is allowed between AP, i.e. no change needed</a:t>
            </a:r>
          </a:p>
          <a:p>
            <a:pPr>
              <a:buNone/>
            </a:pPr>
            <a:endParaRPr lang="en-US" sz="2800" dirty="0" smtClean="0">
              <a:latin typeface="Calibri" pitchFamily="34" charset="0"/>
            </a:endParaRPr>
          </a:p>
          <a:p>
            <a:r>
              <a:rPr lang="en-US" sz="2800" dirty="0" smtClean="0">
                <a:latin typeface="Calibri" pitchFamily="34" charset="0"/>
              </a:rPr>
              <a:t>Client receive TM packets and determine location</a:t>
            </a:r>
          </a:p>
          <a:p>
            <a:pPr lvl="1"/>
            <a:r>
              <a:rPr lang="en-US" dirty="0" smtClean="0">
                <a:latin typeface="Calibri" pitchFamily="34" charset="0"/>
              </a:rPr>
              <a:t>Describe location determination calculation in IEEE 802.11 spec </a:t>
            </a:r>
            <a:r>
              <a:rPr lang="en-US" dirty="0">
                <a:latin typeface="Calibri" pitchFamily="34" charset="0"/>
              </a:rPr>
              <a:t> </a:t>
            </a:r>
            <a:r>
              <a:rPr lang="en-US" dirty="0" smtClean="0">
                <a:latin typeface="Calibri" pitchFamily="34" charset="0"/>
              </a:rPr>
              <a:t>- Only clarification</a:t>
            </a:r>
          </a:p>
          <a:p>
            <a:endParaRPr lang="en-US" sz="2800" dirty="0" smtClean="0">
              <a:latin typeface="Calibri" pitchFamily="34" charset="0"/>
            </a:endParaRPr>
          </a:p>
          <a:p>
            <a:r>
              <a:rPr lang="en-US" sz="2800" dirty="0" smtClean="0">
                <a:latin typeface="Calibri" pitchFamily="34" charset="0"/>
              </a:rPr>
              <a:t>Optional scheduled TM mechanism between APs</a:t>
            </a:r>
          </a:p>
          <a:p>
            <a:pPr lvl="1"/>
            <a:r>
              <a:rPr lang="en-US" dirty="0" smtClean="0">
                <a:latin typeface="Calibri" pitchFamily="34" charset="0"/>
              </a:rPr>
              <a:t>Reduces power consumption at Client</a:t>
            </a:r>
          </a:p>
          <a:p>
            <a:pPr lvl="1"/>
            <a:r>
              <a:rPr lang="en-US" dirty="0" smtClean="0">
                <a:latin typeface="Calibri" pitchFamily="34" charset="0"/>
              </a:rPr>
              <a:t>Not a required change</a:t>
            </a:r>
          </a:p>
          <a:p>
            <a:endParaRPr lang="en-US" sz="2800" dirty="0" smtClean="0">
              <a:latin typeface="Calibri" pitchFamily="34" charset="0"/>
            </a:endParaRPr>
          </a:p>
          <a:p>
            <a:endParaRPr lang="en-US" dirty="0" smtClean="0"/>
          </a:p>
          <a:p>
            <a:endParaRPr lang="en-US" dirty="0" smtClean="0"/>
          </a:p>
          <a:p>
            <a:endParaRPr lang="en-US" dirty="0"/>
          </a:p>
        </p:txBody>
      </p:sp>
      <p:sp>
        <p:nvSpPr>
          <p:cNvPr id="4" name="Slide Number Placeholder 3"/>
          <p:cNvSpPr>
            <a:spLocks noGrp="1"/>
          </p:cNvSpPr>
          <p:nvPr>
            <p:ph type="sldNum" sz="quarter" idx="4294967295"/>
          </p:nvPr>
        </p:nvSpPr>
        <p:spPr>
          <a:xfrm>
            <a:off x="3962400" y="6477000"/>
            <a:ext cx="1440160" cy="188640"/>
          </a:xfrm>
          <a:prstGeom prst="rect">
            <a:avLst/>
          </a:prstGeom>
        </p:spPr>
        <p:txBody>
          <a:bodyPr/>
          <a:lstStyle/>
          <a:p>
            <a:r>
              <a:rPr lang="en-GB" dirty="0" smtClean="0"/>
              <a:t>Page </a:t>
            </a:r>
            <a:fld id="{118437A6-3B80-43AA-AC50-D66DD2D0CA85}" type="slidenum">
              <a:rPr lang="en-GB" smtClean="0"/>
              <a:pPr/>
              <a:t>12</a:t>
            </a:fld>
            <a:endParaRPr lang="en-GB" dirty="0"/>
          </a:p>
        </p:txBody>
      </p:sp>
      <p:sp>
        <p:nvSpPr>
          <p:cNvPr id="5" name="Date Placeholder 3"/>
          <p:cNvSpPr>
            <a:spLocks noGrp="1"/>
          </p:cNvSpPr>
          <p:nvPr>
            <p:ph type="dt" sz="half" idx="10"/>
          </p:nvPr>
        </p:nvSpPr>
        <p:spPr>
          <a:xfrm>
            <a:off x="696913" y="332601"/>
            <a:ext cx="1340110" cy="276999"/>
          </a:xfrm>
        </p:spPr>
        <p:txBody>
          <a:bodyPr/>
          <a:lstStyle/>
          <a:p>
            <a:pPr>
              <a:defRPr/>
            </a:pPr>
            <a:r>
              <a:rPr lang="en-US" smtClean="0"/>
              <a:t>January 2013</a:t>
            </a:r>
            <a:endParaRPr lang="en-US" dirty="0"/>
          </a:p>
        </p:txBody>
      </p:sp>
      <p:sp>
        <p:nvSpPr>
          <p:cNvPr id="6" name="Footer Placeholder 4"/>
          <p:cNvSpPr>
            <a:spLocks noGrp="1"/>
          </p:cNvSpPr>
          <p:nvPr>
            <p:ph type="ftr" sz="quarter" idx="11"/>
          </p:nvPr>
        </p:nvSpPr>
        <p:spPr>
          <a:xfrm>
            <a:off x="7388865" y="6475413"/>
            <a:ext cx="1155060" cy="184666"/>
          </a:xfrm>
        </p:spPr>
        <p:txBody>
          <a:bodyPr/>
          <a:lstStyle/>
          <a:p>
            <a:pPr>
              <a:defRPr/>
            </a:pPr>
            <a:r>
              <a:rPr lang="en-US" smtClean="0"/>
              <a:t>Erik Lindskog (CSR Technology)</a:t>
            </a:r>
            <a:endParaRPr lang="en-US" dirty="0"/>
          </a:p>
        </p:txBody>
      </p:sp>
      <p:sp>
        <p:nvSpPr>
          <p:cNvPr id="7" name="TextBox 6"/>
          <p:cNvSpPr txBox="1"/>
          <p:nvPr/>
        </p:nvSpPr>
        <p:spPr>
          <a:xfrm>
            <a:off x="381001" y="5638800"/>
            <a:ext cx="8077200" cy="584775"/>
          </a:xfrm>
          <a:prstGeom prst="rect">
            <a:avLst/>
          </a:prstGeom>
          <a:noFill/>
        </p:spPr>
        <p:txBody>
          <a:bodyPr wrap="square" rtlCol="0">
            <a:spAutoFit/>
          </a:bodyPr>
          <a:lstStyle/>
          <a:p>
            <a:pPr algn="ctr"/>
            <a:r>
              <a:rPr lang="en-US" sz="1600" b="1" dirty="0" smtClean="0">
                <a:solidFill>
                  <a:srgbClr val="FF0000"/>
                </a:solidFill>
              </a:rPr>
              <a:t>In summary: Very small or effectively no changes needed to specification! </a:t>
            </a:r>
          </a:p>
          <a:p>
            <a:pPr algn="ctr"/>
            <a:r>
              <a:rPr lang="en-US" sz="1600" b="1" dirty="0" smtClean="0">
                <a:solidFill>
                  <a:srgbClr val="FF0000"/>
                </a:solidFill>
              </a:rPr>
              <a:t>Mostly some clarifications.</a:t>
            </a:r>
            <a:endParaRPr lang="en-US" sz="1600" b="1" dirty="0">
              <a:solidFill>
                <a:srgbClr val="FF0000"/>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noAutofit/>
          </a:bodyPr>
          <a:lstStyle/>
          <a:p>
            <a:r>
              <a:rPr lang="en-US" sz="2400" dirty="0" smtClean="0">
                <a:latin typeface="Calibri" pitchFamily="34" charset="0"/>
              </a:rPr>
              <a:t>Conclusions</a:t>
            </a:r>
            <a:endParaRPr lang="en-US" sz="2400" dirty="0">
              <a:latin typeface="Calibri" pitchFamily="34" charset="0"/>
            </a:endParaRPr>
          </a:p>
        </p:txBody>
      </p:sp>
      <p:sp>
        <p:nvSpPr>
          <p:cNvPr id="3" name="Content Placeholder 2"/>
          <p:cNvSpPr>
            <a:spLocks noGrp="1"/>
          </p:cNvSpPr>
          <p:nvPr>
            <p:ph idx="1"/>
          </p:nvPr>
        </p:nvSpPr>
        <p:spPr>
          <a:xfrm>
            <a:off x="381000" y="1143000"/>
            <a:ext cx="8534400" cy="5181600"/>
          </a:xfrm>
        </p:spPr>
        <p:txBody>
          <a:bodyPr>
            <a:normAutofit fontScale="70000" lnSpcReduction="20000"/>
          </a:bodyPr>
          <a:lstStyle/>
          <a:p>
            <a:r>
              <a:rPr lang="en-US" sz="2800" dirty="0" smtClean="0">
                <a:latin typeface="Calibri" pitchFamily="34" charset="0"/>
              </a:rPr>
              <a:t>A simple use of the existing timing measurement procedure to enable low overhead positioning of a large number of clients</a:t>
            </a:r>
          </a:p>
          <a:p>
            <a:endParaRPr lang="en-US" sz="2800" dirty="0" smtClean="0">
              <a:latin typeface="Calibri" pitchFamily="34" charset="0"/>
            </a:endParaRPr>
          </a:p>
          <a:p>
            <a:r>
              <a:rPr lang="en-US" sz="2800" dirty="0" smtClean="0">
                <a:latin typeface="Calibri" pitchFamily="34" charset="0"/>
              </a:rPr>
              <a:t>APs perform timing measurement procedure between each others while clients listen to this communication and computes their location</a:t>
            </a:r>
          </a:p>
          <a:p>
            <a:pPr lvl="1"/>
            <a:r>
              <a:rPr lang="en-US" sz="2600" dirty="0" smtClean="0">
                <a:latin typeface="Calibri" pitchFamily="34" charset="0"/>
              </a:rPr>
              <a:t>The system is scalable as the medium overhead is not affected by the number of clients (</a:t>
            </a:r>
            <a:r>
              <a:rPr lang="en-US" sz="2600" dirty="0" err="1" smtClean="0">
                <a:latin typeface="Calibri" pitchFamily="34" charset="0"/>
              </a:rPr>
              <a:t>Number_of_Clients</a:t>
            </a:r>
            <a:r>
              <a:rPr lang="en-US" sz="2600" dirty="0" smtClean="0">
                <a:latin typeface="Calibri" pitchFamily="34" charset="0"/>
              </a:rPr>
              <a:t>) performing their location measurements i.e., System Throughput overhead is lowered from </a:t>
            </a:r>
            <a:r>
              <a:rPr lang="en-US" sz="2600" b="1" i="1" dirty="0" smtClean="0">
                <a:latin typeface="Calibri" pitchFamily="34" charset="0"/>
              </a:rPr>
              <a:t>O</a:t>
            </a:r>
            <a:r>
              <a:rPr lang="en-US" sz="2600" b="1" dirty="0" smtClean="0">
                <a:latin typeface="Calibri" pitchFamily="34" charset="0"/>
              </a:rPr>
              <a:t>(K * </a:t>
            </a:r>
            <a:r>
              <a:rPr lang="en-US" sz="2600" b="1" dirty="0" err="1" smtClean="0">
                <a:latin typeface="Calibri" pitchFamily="34" charset="0"/>
              </a:rPr>
              <a:t>Number_of_Clients</a:t>
            </a:r>
            <a:r>
              <a:rPr lang="en-US" sz="2600" b="1" dirty="0" smtClean="0">
                <a:latin typeface="Calibri" pitchFamily="34" charset="0"/>
              </a:rPr>
              <a:t>)  to </a:t>
            </a:r>
            <a:r>
              <a:rPr lang="en-US" sz="2600" b="1" i="1" dirty="0" smtClean="0">
                <a:latin typeface="Calibri" pitchFamily="34" charset="0"/>
              </a:rPr>
              <a:t>O</a:t>
            </a:r>
            <a:r>
              <a:rPr lang="en-US" sz="2600" b="1" dirty="0" smtClean="0">
                <a:latin typeface="Calibri" pitchFamily="34" charset="0"/>
              </a:rPr>
              <a:t>(K*</a:t>
            </a:r>
            <a:r>
              <a:rPr lang="en-US" sz="2600" b="1" dirty="0" err="1" smtClean="0">
                <a:latin typeface="Calibri" pitchFamily="34" charset="0"/>
              </a:rPr>
              <a:t>Number_of_AP</a:t>
            </a:r>
            <a:r>
              <a:rPr lang="en-US" sz="2600" b="1" dirty="0" smtClean="0">
                <a:latin typeface="Calibri" pitchFamily="34" charset="0"/>
              </a:rPr>
              <a:t>)</a:t>
            </a:r>
            <a:r>
              <a:rPr lang="en-US" sz="2600" dirty="0" smtClean="0">
                <a:latin typeface="Calibri" pitchFamily="34" charset="0"/>
              </a:rPr>
              <a:t>. Here :</a:t>
            </a:r>
          </a:p>
          <a:p>
            <a:pPr lvl="3"/>
            <a:r>
              <a:rPr lang="en-US" sz="2300" dirty="0" smtClean="0">
                <a:latin typeface="Calibri" pitchFamily="34" charset="0"/>
              </a:rPr>
              <a:t>K = Number of Measurements needed to determine a single location</a:t>
            </a:r>
          </a:p>
          <a:p>
            <a:pPr lvl="3"/>
            <a:r>
              <a:rPr lang="en-US" sz="2300" dirty="0" err="1" smtClean="0">
                <a:latin typeface="Calibri" pitchFamily="34" charset="0"/>
              </a:rPr>
              <a:t>Number_of_AP</a:t>
            </a:r>
            <a:r>
              <a:rPr lang="en-US" sz="2300" dirty="0" smtClean="0">
                <a:latin typeface="Calibri" pitchFamily="34" charset="0"/>
              </a:rPr>
              <a:t> = The number of access points that are initiating the Timing Measurement (Potentially </a:t>
            </a:r>
            <a:r>
              <a:rPr lang="en-US" sz="2300" dirty="0" err="1" smtClean="0">
                <a:latin typeface="Calibri" pitchFamily="34" charset="0"/>
              </a:rPr>
              <a:t>Number_of_AP</a:t>
            </a:r>
            <a:r>
              <a:rPr lang="en-US" sz="2300" dirty="0" smtClean="0">
                <a:latin typeface="Calibri" pitchFamily="34" charset="0"/>
              </a:rPr>
              <a:t> can be 1 to service </a:t>
            </a:r>
            <a:r>
              <a:rPr lang="en-US" sz="2300" dirty="0" err="1" smtClean="0">
                <a:latin typeface="Calibri" pitchFamily="34" charset="0"/>
              </a:rPr>
              <a:t>Number_of_Clients</a:t>
            </a:r>
            <a:r>
              <a:rPr lang="en-US" sz="2300" dirty="0" smtClean="0">
                <a:latin typeface="Calibri" pitchFamily="34" charset="0"/>
              </a:rPr>
              <a:t>)</a:t>
            </a:r>
          </a:p>
          <a:p>
            <a:endParaRPr lang="en-US" sz="2800" dirty="0" smtClean="0">
              <a:latin typeface="Calibri" pitchFamily="34" charset="0"/>
            </a:endParaRPr>
          </a:p>
          <a:p>
            <a:r>
              <a:rPr lang="en-US" sz="2800" dirty="0" smtClean="0">
                <a:latin typeface="Calibri" pitchFamily="34" charset="0"/>
              </a:rPr>
              <a:t>Location precision can possibly be improved as the method can allow (low overheads) for measurements to more APs as well as more frequent measurements</a:t>
            </a:r>
          </a:p>
          <a:p>
            <a:endParaRPr lang="en-US" sz="2800" dirty="0" smtClean="0">
              <a:latin typeface="Calibri" pitchFamily="34" charset="0"/>
            </a:endParaRPr>
          </a:p>
          <a:p>
            <a:r>
              <a:rPr lang="en-US" sz="2800" dirty="0" smtClean="0">
                <a:latin typeface="Calibri" pitchFamily="34" charset="0"/>
              </a:rPr>
              <a:t>User privacy similar to GPS</a:t>
            </a:r>
            <a:endParaRPr lang="en-US" dirty="0" smtClean="0">
              <a:latin typeface="Calibri" pitchFamily="34" charset="0"/>
            </a:endParaRPr>
          </a:p>
          <a:p>
            <a:pPr>
              <a:buNone/>
            </a:pPr>
            <a:endParaRPr lang="en-US" sz="2800" dirty="0" smtClean="0">
              <a:latin typeface="Calibri" pitchFamily="34" charset="0"/>
            </a:endParaRPr>
          </a:p>
          <a:p>
            <a:endParaRPr lang="en-US" dirty="0" smtClean="0"/>
          </a:p>
          <a:p>
            <a:endParaRPr lang="en-US" dirty="0" smtClean="0"/>
          </a:p>
          <a:p>
            <a:endParaRPr lang="en-US" dirty="0"/>
          </a:p>
        </p:txBody>
      </p:sp>
      <p:sp>
        <p:nvSpPr>
          <p:cNvPr id="4" name="Slide Number Placeholder 3"/>
          <p:cNvSpPr>
            <a:spLocks noGrp="1"/>
          </p:cNvSpPr>
          <p:nvPr>
            <p:ph type="sldNum" sz="quarter" idx="4294967295"/>
          </p:nvPr>
        </p:nvSpPr>
        <p:spPr>
          <a:xfrm>
            <a:off x="3886200" y="6477000"/>
            <a:ext cx="1440160" cy="188640"/>
          </a:xfrm>
          <a:prstGeom prst="rect">
            <a:avLst/>
          </a:prstGeom>
        </p:spPr>
        <p:txBody>
          <a:bodyPr/>
          <a:lstStyle/>
          <a:p>
            <a:r>
              <a:rPr lang="en-GB" dirty="0" smtClean="0"/>
              <a:t>Page </a:t>
            </a:r>
            <a:fld id="{118437A6-3B80-43AA-AC50-D66DD2D0CA85}" type="slidenum">
              <a:rPr lang="en-GB" smtClean="0"/>
              <a:pPr/>
              <a:t>13</a:t>
            </a:fld>
            <a:endParaRPr lang="en-GB" dirty="0"/>
          </a:p>
        </p:txBody>
      </p:sp>
      <p:sp>
        <p:nvSpPr>
          <p:cNvPr id="5" name="Date Placeholder 3"/>
          <p:cNvSpPr>
            <a:spLocks noGrp="1"/>
          </p:cNvSpPr>
          <p:nvPr>
            <p:ph type="dt" sz="half" idx="10"/>
          </p:nvPr>
        </p:nvSpPr>
        <p:spPr>
          <a:xfrm>
            <a:off x="696913" y="332601"/>
            <a:ext cx="1340110" cy="276999"/>
          </a:xfrm>
        </p:spPr>
        <p:txBody>
          <a:bodyPr/>
          <a:lstStyle/>
          <a:p>
            <a:pPr>
              <a:defRPr/>
            </a:pPr>
            <a:r>
              <a:rPr lang="en-US" smtClean="0"/>
              <a:t>January 2013</a:t>
            </a:r>
            <a:endParaRPr lang="en-US" dirty="0"/>
          </a:p>
        </p:txBody>
      </p:sp>
      <p:sp>
        <p:nvSpPr>
          <p:cNvPr id="6" name="Footer Placeholder 4"/>
          <p:cNvSpPr>
            <a:spLocks noGrp="1"/>
          </p:cNvSpPr>
          <p:nvPr>
            <p:ph type="ftr" sz="quarter" idx="11"/>
          </p:nvPr>
        </p:nvSpPr>
        <p:spPr>
          <a:xfrm>
            <a:off x="7388865" y="6475413"/>
            <a:ext cx="1155060" cy="184666"/>
          </a:xfrm>
        </p:spPr>
        <p:txBody>
          <a:bodyPr/>
          <a:lstStyle/>
          <a:p>
            <a:pPr>
              <a:defRPr/>
            </a:pPr>
            <a:r>
              <a:rPr lang="en-US" smtClean="0"/>
              <a:t>Erik Lindskog (CSR Technology)</a:t>
            </a:r>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Erik Lindskog (CSR Technology)</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a:t>
            </a:fld>
            <a:endParaRPr lang="en-US"/>
          </a:p>
        </p:txBody>
      </p:sp>
      <p:sp>
        <p:nvSpPr>
          <p:cNvPr id="7" name="Title 1"/>
          <p:cNvSpPr txBox="1">
            <a:spLocks/>
          </p:cNvSpPr>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2"/>
                </a:solidFill>
                <a:effectLst/>
                <a:uLnTx/>
                <a:uFillTx/>
                <a:latin typeface="Calibri" pitchFamily="34" charset="0"/>
                <a:ea typeface="+mj-ea"/>
                <a:cs typeface="+mj-cs"/>
              </a:rPr>
              <a:t>Overview</a:t>
            </a:r>
            <a:endParaRPr kumimoji="0" lang="en-US" sz="24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
        <p:nvSpPr>
          <p:cNvPr id="8" name="Content Placeholder 2"/>
          <p:cNvSpPr txBox="1">
            <a:spLocks/>
          </p:cNvSpPr>
          <p:nvPr/>
        </p:nvSpPr>
        <p:spPr bwMode="auto">
          <a:xfrm>
            <a:off x="838200" y="1524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92500" lnSpcReduction="20000"/>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1" i="0" u="none" strike="noStrike" kern="0" cap="none" spc="0" normalizeH="0" baseline="0" noProof="0" dirty="0" smtClean="0">
                <a:ln>
                  <a:noFill/>
                </a:ln>
                <a:solidFill>
                  <a:schemeClr val="tx1"/>
                </a:solidFill>
                <a:effectLst/>
                <a:uLnTx/>
                <a:uFillTx/>
                <a:latin typeface="Calibri" pitchFamily="34" charset="0"/>
                <a:ea typeface="+mn-ea"/>
                <a:cs typeface="+mn-cs"/>
              </a:rPr>
              <a:t>Use cases</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2800" b="1" i="0" u="none" strike="noStrike" kern="0" cap="none" spc="0" normalizeH="0" baseline="0" noProof="0" dirty="0" smtClean="0">
              <a:ln>
                <a:noFill/>
              </a:ln>
              <a:solidFill>
                <a:schemeClr val="tx1"/>
              </a:solidFill>
              <a:effectLst/>
              <a:uLnTx/>
              <a:uFillTx/>
              <a:latin typeface="Calibri"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1" i="0" u="none" strike="noStrike" kern="0" cap="none" spc="0" normalizeH="0" baseline="0" noProof="0" dirty="0" smtClean="0">
                <a:ln>
                  <a:noFill/>
                </a:ln>
                <a:solidFill>
                  <a:schemeClr val="tx1"/>
                </a:solidFill>
                <a:effectLst/>
                <a:uLnTx/>
                <a:uFillTx/>
                <a:latin typeface="Calibri" pitchFamily="34" charset="0"/>
                <a:ea typeface="+mn-ea"/>
                <a:cs typeface="+mn-cs"/>
              </a:rPr>
              <a:t>Overhead concern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800" b="1" i="0" u="none" strike="noStrike" kern="0" cap="none" spc="0" normalizeH="0" baseline="0" noProof="0" dirty="0" smtClean="0">
              <a:ln>
                <a:noFill/>
              </a:ln>
              <a:solidFill>
                <a:schemeClr val="tx1"/>
              </a:solidFill>
              <a:effectLst/>
              <a:uLnTx/>
              <a:uFillTx/>
              <a:latin typeface="Calibri"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1" i="0" u="none" strike="noStrike" kern="0" cap="none" spc="0" normalizeH="0" baseline="0" noProof="0" dirty="0" smtClean="0">
                <a:ln>
                  <a:noFill/>
                </a:ln>
                <a:solidFill>
                  <a:schemeClr val="tx1"/>
                </a:solidFill>
                <a:effectLst/>
                <a:uLnTx/>
                <a:uFillTx/>
                <a:latin typeface="Calibri" pitchFamily="34" charset="0"/>
                <a:ea typeface="+mn-ea"/>
                <a:cs typeface="+mn-cs"/>
              </a:rPr>
              <a:t>Proposal for low overhead, low power 802.11 based location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800" b="1" i="0" u="none" strike="noStrike" kern="0" cap="none" spc="0" normalizeH="0" baseline="0" noProof="0" dirty="0" smtClean="0">
              <a:ln>
                <a:noFill/>
              </a:ln>
              <a:solidFill>
                <a:schemeClr val="tx1"/>
              </a:solidFill>
              <a:effectLst/>
              <a:uLnTx/>
              <a:uFillTx/>
              <a:latin typeface="Calibri"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1" i="0" u="none" strike="noStrike" kern="0" cap="none" spc="0" normalizeH="0" baseline="0" noProof="0" dirty="0" smtClean="0">
                <a:ln>
                  <a:noFill/>
                </a:ln>
                <a:solidFill>
                  <a:schemeClr val="tx1"/>
                </a:solidFill>
                <a:effectLst/>
                <a:uLnTx/>
                <a:uFillTx/>
                <a:latin typeface="Calibri" pitchFamily="34" charset="0"/>
                <a:ea typeface="+mn-ea"/>
                <a:cs typeface="+mn-cs"/>
              </a:rPr>
              <a:t>Clarifications needed in IEEE 802.11mc</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800" b="1" i="0" u="none" strike="noStrike" kern="0" cap="none" spc="0" normalizeH="0" baseline="0" noProof="0" dirty="0" smtClean="0">
              <a:ln>
                <a:noFill/>
              </a:ln>
              <a:solidFill>
                <a:schemeClr val="tx1"/>
              </a:solidFill>
              <a:effectLst/>
              <a:uLnTx/>
              <a:uFillTx/>
              <a:latin typeface="Calibri"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1" i="0" u="none" strike="noStrike" kern="0" cap="none" spc="0" normalizeH="0" baseline="0" noProof="0" dirty="0" smtClean="0">
                <a:ln>
                  <a:noFill/>
                </a:ln>
                <a:solidFill>
                  <a:schemeClr val="tx1"/>
                </a:solidFill>
                <a:effectLst/>
                <a:uLnTx/>
                <a:uFillTx/>
                <a:latin typeface="Calibri" pitchFamily="34" charset="0"/>
                <a:ea typeface="+mn-ea"/>
                <a:cs typeface="+mn-cs"/>
              </a:rPr>
              <a:t>Conclusion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noAutofit/>
          </a:bodyPr>
          <a:lstStyle/>
          <a:p>
            <a:r>
              <a:rPr lang="en-US" sz="2400" dirty="0" smtClean="0">
                <a:latin typeface="Calibri" pitchFamily="34" charset="0"/>
              </a:rPr>
              <a:t>Use Cases  - Few scenarios</a:t>
            </a:r>
            <a:endParaRPr lang="en-US" sz="2400" dirty="0">
              <a:latin typeface="Calibri" pitchFamily="34" charset="0"/>
            </a:endParaRPr>
          </a:p>
        </p:txBody>
      </p:sp>
      <p:sp>
        <p:nvSpPr>
          <p:cNvPr id="3" name="Content Placeholder 2"/>
          <p:cNvSpPr>
            <a:spLocks noGrp="1"/>
          </p:cNvSpPr>
          <p:nvPr>
            <p:ph idx="1"/>
          </p:nvPr>
        </p:nvSpPr>
        <p:spPr>
          <a:xfrm>
            <a:off x="471993" y="990600"/>
            <a:ext cx="8517632" cy="5394920"/>
          </a:xfrm>
        </p:spPr>
        <p:txBody>
          <a:bodyPr>
            <a:normAutofit lnSpcReduction="10000"/>
          </a:bodyPr>
          <a:lstStyle/>
          <a:p>
            <a:r>
              <a:rPr lang="en-US" dirty="0" smtClean="0">
                <a:latin typeface="Calibri" pitchFamily="34" charset="0"/>
              </a:rPr>
              <a:t>Mall Scenario : User(s) receive coupon(s) for stores and they are trying to go from one store to another</a:t>
            </a:r>
          </a:p>
          <a:p>
            <a:pPr lvl="1"/>
            <a:r>
              <a:rPr lang="en-US" dirty="0" smtClean="0">
                <a:latin typeface="Calibri" pitchFamily="34" charset="0"/>
              </a:rPr>
              <a:t>Typically there are multiple entry points to a Mall and it might take some time (order of 10’s of minutes) for a user to find his way to a store</a:t>
            </a:r>
          </a:p>
          <a:p>
            <a:pPr lvl="1"/>
            <a:r>
              <a:rPr lang="en-US" dirty="0" smtClean="0">
                <a:latin typeface="Calibri" pitchFamily="34" charset="0"/>
              </a:rPr>
              <a:t>With users moving from one store to another in a mall, new users entering the mall, there could be hundreds of users trying to access the medium to get their location</a:t>
            </a:r>
          </a:p>
          <a:p>
            <a:endParaRPr lang="en-US" dirty="0" smtClean="0">
              <a:latin typeface="Calibri" pitchFamily="34" charset="0"/>
            </a:endParaRPr>
          </a:p>
          <a:p>
            <a:r>
              <a:rPr lang="en-US" dirty="0" smtClean="0">
                <a:latin typeface="Calibri" pitchFamily="34" charset="0"/>
              </a:rPr>
              <a:t>Super Market : User trying to find his way to get to an item or to a facility in the store</a:t>
            </a:r>
          </a:p>
          <a:p>
            <a:endParaRPr lang="en-US" dirty="0" smtClean="0">
              <a:latin typeface="Calibri" pitchFamily="34" charset="0"/>
            </a:endParaRPr>
          </a:p>
          <a:p>
            <a:r>
              <a:rPr lang="en-US" dirty="0" smtClean="0">
                <a:latin typeface="Calibri" pitchFamily="34" charset="0"/>
              </a:rPr>
              <a:t>Airport : User trying to get his way around a large airport</a:t>
            </a:r>
          </a:p>
          <a:p>
            <a:pPr lvl="1"/>
            <a:r>
              <a:rPr lang="en-US" dirty="0" smtClean="0">
                <a:latin typeface="Calibri" pitchFamily="34" charset="0"/>
              </a:rPr>
              <a:t>A transcontinental aircraft can hold few hundred passengers</a:t>
            </a:r>
          </a:p>
          <a:p>
            <a:endParaRPr lang="en-US" dirty="0" smtClean="0">
              <a:latin typeface="Calibri" pitchFamily="34" charset="0"/>
            </a:endParaRPr>
          </a:p>
          <a:p>
            <a:r>
              <a:rPr lang="en-US" dirty="0" smtClean="0">
                <a:latin typeface="Calibri" pitchFamily="34" charset="0"/>
              </a:rPr>
              <a:t>Stadium: Users locating their seats in a stadium</a:t>
            </a:r>
            <a:endParaRPr lang="en-US" dirty="0">
              <a:latin typeface="Calibri" pitchFamily="34" charset="0"/>
            </a:endParaRPr>
          </a:p>
        </p:txBody>
      </p:sp>
      <p:sp>
        <p:nvSpPr>
          <p:cNvPr id="4" name="Slide Number Placeholder 3"/>
          <p:cNvSpPr>
            <a:spLocks noGrp="1"/>
          </p:cNvSpPr>
          <p:nvPr>
            <p:ph type="sldNum" sz="quarter" idx="4294967295"/>
          </p:nvPr>
        </p:nvSpPr>
        <p:spPr>
          <a:xfrm>
            <a:off x="4389874" y="6477000"/>
            <a:ext cx="432811" cy="184666"/>
          </a:xfrm>
          <a:prstGeom prst="rect">
            <a:avLst/>
          </a:prstGeom>
        </p:spPr>
        <p:txBody>
          <a:bodyPr/>
          <a:lstStyle/>
          <a:p>
            <a:r>
              <a:rPr lang="en-GB" dirty="0" smtClean="0"/>
              <a:t>Slide</a:t>
            </a:r>
            <a:r>
              <a:rPr lang="en-GB" dirty="0" smtClean="0"/>
              <a:t> </a:t>
            </a:r>
            <a:fld id="{118437A6-3B80-43AA-AC50-D66DD2D0CA85}" type="slidenum">
              <a:rPr lang="en-GB" smtClean="0"/>
              <a:pPr/>
              <a:t>3</a:t>
            </a:fld>
            <a:endParaRPr lang="en-GB" dirty="0"/>
          </a:p>
        </p:txBody>
      </p:sp>
      <p:sp>
        <p:nvSpPr>
          <p:cNvPr id="5" name="Date Placeholder 3"/>
          <p:cNvSpPr>
            <a:spLocks noGrp="1"/>
          </p:cNvSpPr>
          <p:nvPr>
            <p:ph type="dt" sz="half" idx="10"/>
          </p:nvPr>
        </p:nvSpPr>
        <p:spPr>
          <a:xfrm>
            <a:off x="696913" y="332601"/>
            <a:ext cx="1340110" cy="276999"/>
          </a:xfrm>
        </p:spPr>
        <p:txBody>
          <a:bodyPr/>
          <a:lstStyle/>
          <a:p>
            <a:pPr>
              <a:defRPr/>
            </a:pPr>
            <a:r>
              <a:rPr lang="en-US" smtClean="0"/>
              <a:t>January 2013</a:t>
            </a:r>
            <a:endParaRPr lang="en-US" dirty="0"/>
          </a:p>
        </p:txBody>
      </p:sp>
      <p:sp>
        <p:nvSpPr>
          <p:cNvPr id="6" name="Footer Placeholder 4"/>
          <p:cNvSpPr>
            <a:spLocks noGrp="1"/>
          </p:cNvSpPr>
          <p:nvPr>
            <p:ph type="ftr" sz="quarter" idx="11"/>
          </p:nvPr>
        </p:nvSpPr>
        <p:spPr>
          <a:xfrm>
            <a:off x="7388865" y="6475413"/>
            <a:ext cx="1155060" cy="184666"/>
          </a:xfrm>
        </p:spPr>
        <p:txBody>
          <a:bodyPr/>
          <a:lstStyle/>
          <a:p>
            <a:pPr>
              <a:defRPr/>
            </a:pPr>
            <a:r>
              <a:rPr lang="en-US" smtClean="0"/>
              <a:t>Erik Lindskog (CSR Technology)</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485926"/>
          </a:xfrm>
        </p:spPr>
        <p:txBody>
          <a:bodyPr>
            <a:normAutofit fontScale="90000"/>
          </a:bodyPr>
          <a:lstStyle/>
          <a:p>
            <a:r>
              <a:rPr lang="en-US" sz="2000" dirty="0" smtClean="0">
                <a:latin typeface="Calibri" pitchFamily="34" charset="0"/>
              </a:rPr>
              <a:t>Client to AP Timings Measurement  Mechanism (Ref : 802.11 2012 Figure 10-23, 11-12-1249r2) </a:t>
            </a:r>
            <a:br>
              <a:rPr lang="en-US" sz="2000" dirty="0" smtClean="0">
                <a:latin typeface="Calibri" pitchFamily="34" charset="0"/>
              </a:rPr>
            </a:br>
            <a:r>
              <a:rPr lang="en-US" sz="2000" dirty="0" smtClean="0">
                <a:latin typeface="Calibri" pitchFamily="34" charset="0"/>
              </a:rPr>
              <a:t>Impact on System Throughput</a:t>
            </a:r>
            <a:endParaRPr lang="en-US" sz="2000" dirty="0">
              <a:latin typeface="Calibri" pitchFamily="34" charset="0"/>
            </a:endParaRPr>
          </a:p>
        </p:txBody>
      </p:sp>
      <p:sp>
        <p:nvSpPr>
          <p:cNvPr id="4" name="Slide Number Placeholder 3"/>
          <p:cNvSpPr>
            <a:spLocks noGrp="1"/>
          </p:cNvSpPr>
          <p:nvPr>
            <p:ph type="sldNum" sz="quarter" idx="4294967295"/>
          </p:nvPr>
        </p:nvSpPr>
        <p:spPr>
          <a:xfrm>
            <a:off x="5478674" y="6453336"/>
            <a:ext cx="1440160" cy="188640"/>
          </a:xfrm>
          <a:prstGeom prst="rect">
            <a:avLst/>
          </a:prstGeom>
        </p:spPr>
        <p:txBody>
          <a:bodyPr/>
          <a:lstStyle/>
          <a:p>
            <a:r>
              <a:rPr lang="en-GB" dirty="0" smtClean="0"/>
              <a:t>Page </a:t>
            </a:r>
            <a:fld id="{118437A6-3B80-43AA-AC50-D66DD2D0CA85}" type="slidenum">
              <a:rPr lang="en-GB" smtClean="0"/>
              <a:pPr/>
              <a:t>4</a:t>
            </a:fld>
            <a:endParaRPr lang="en-GB" dirty="0"/>
          </a:p>
        </p:txBody>
      </p:sp>
      <p:sp>
        <p:nvSpPr>
          <p:cNvPr id="7" name="Content Placeholder 2"/>
          <p:cNvSpPr>
            <a:spLocks noGrp="1"/>
          </p:cNvSpPr>
          <p:nvPr>
            <p:ph idx="1"/>
          </p:nvPr>
        </p:nvSpPr>
        <p:spPr>
          <a:xfrm>
            <a:off x="0" y="1066800"/>
            <a:ext cx="9144000" cy="5525975"/>
          </a:xfrm>
        </p:spPr>
        <p:txBody>
          <a:bodyPr>
            <a:noAutofit/>
          </a:bodyPr>
          <a:lstStyle/>
          <a:p>
            <a:pPr>
              <a:buFontTx/>
              <a:buChar char="-"/>
            </a:pPr>
            <a:r>
              <a:rPr lang="en-US" sz="1800" dirty="0" smtClean="0">
                <a:latin typeface="Calibri" pitchFamily="34" charset="0"/>
              </a:rPr>
              <a:t>Define K to be number of APs, K~=4, so that triangulation can be made  (potentially there is a likely hood that K &gt; 4 to ensure better location accuracy)</a:t>
            </a:r>
          </a:p>
          <a:p>
            <a:pPr lvl="1">
              <a:buFontTx/>
              <a:buChar char="-"/>
            </a:pPr>
            <a:r>
              <a:rPr lang="en-US" sz="1400" dirty="0" smtClean="0">
                <a:latin typeface="Calibri" pitchFamily="34" charset="0"/>
              </a:rPr>
              <a:t>This example assumes all the APs operate on the same channel. If the APs operate on different channels the absolute overhead remains the same but the overhead per channel becomes less</a:t>
            </a:r>
          </a:p>
          <a:p>
            <a:pPr>
              <a:buFontTx/>
              <a:buChar char="-"/>
            </a:pPr>
            <a:r>
              <a:rPr lang="en-US" sz="1800" dirty="0" smtClean="0">
                <a:latin typeface="Calibri" pitchFamily="34" charset="0"/>
              </a:rPr>
              <a:t>Frequency of Location Request = Freq</a:t>
            </a:r>
          </a:p>
          <a:p>
            <a:pPr>
              <a:buFontTx/>
              <a:buChar char="-"/>
            </a:pPr>
            <a:r>
              <a:rPr lang="en-US" sz="1800" dirty="0" smtClean="0">
                <a:latin typeface="Calibri" pitchFamily="34" charset="0"/>
              </a:rPr>
              <a:t>Singe Frame Exchange period = 160us (require 3 exchanges to make a single measurement)</a:t>
            </a:r>
          </a:p>
          <a:p>
            <a:pPr lvl="1">
              <a:buFontTx/>
              <a:buChar char="-"/>
            </a:pPr>
            <a:r>
              <a:rPr lang="en-US" sz="1400" dirty="0" smtClean="0">
                <a:latin typeface="Calibri" pitchFamily="34" charset="0"/>
              </a:rPr>
              <a:t>Ref : 802.11 2012 Figure 10-23 Timing Measurement Frame Exchange and 11-12-1249r2</a:t>
            </a:r>
          </a:p>
          <a:p>
            <a:pPr lvl="1">
              <a:buFontTx/>
              <a:buChar char="-"/>
            </a:pPr>
            <a:r>
              <a:rPr lang="en-US" sz="1400" dirty="0" smtClean="0">
                <a:latin typeface="Calibri" pitchFamily="34" charset="0"/>
              </a:rPr>
              <a:t>Minimum number of Frame Exchanges needed : 1) Request – ACK 2) M – ACK 3) M(t1,t4) – ACK </a:t>
            </a:r>
          </a:p>
          <a:p>
            <a:pPr>
              <a:buFontTx/>
              <a:buChar char="-"/>
            </a:pPr>
            <a:r>
              <a:rPr lang="en-US" sz="1800" dirty="0" smtClean="0">
                <a:latin typeface="Calibri" pitchFamily="34" charset="0"/>
              </a:rPr>
              <a:t>Number of clients per AP requesting Fine Timing Measurement = </a:t>
            </a:r>
            <a:r>
              <a:rPr lang="en-US" sz="1800" dirty="0" err="1" smtClean="0">
                <a:latin typeface="Calibri" pitchFamily="34" charset="0"/>
              </a:rPr>
              <a:t>Clients_per_AP</a:t>
            </a:r>
            <a:r>
              <a:rPr lang="en-US" sz="1800" dirty="0" smtClean="0">
                <a:latin typeface="Calibri" pitchFamily="34" charset="0"/>
              </a:rPr>
              <a:t> </a:t>
            </a:r>
          </a:p>
          <a:p>
            <a:pPr>
              <a:buFontTx/>
              <a:buChar char="-"/>
            </a:pPr>
            <a:r>
              <a:rPr lang="en-US" sz="1800" dirty="0" smtClean="0">
                <a:latin typeface="Calibri" pitchFamily="34" charset="0"/>
              </a:rPr>
              <a:t>Number of clients in the system trying to determine their location = </a:t>
            </a:r>
            <a:r>
              <a:rPr lang="en-US" sz="1800" dirty="0" err="1" smtClean="0">
                <a:latin typeface="Calibri" pitchFamily="34" charset="0"/>
              </a:rPr>
              <a:t>Number_of_Clients</a:t>
            </a:r>
            <a:endParaRPr lang="en-US" sz="1800" dirty="0" smtClean="0">
              <a:latin typeface="Calibri" pitchFamily="34" charset="0"/>
            </a:endParaRPr>
          </a:p>
          <a:p>
            <a:pPr>
              <a:buFontTx/>
              <a:buChar char="-"/>
            </a:pPr>
            <a:r>
              <a:rPr lang="en-US" sz="1800" dirty="0" smtClean="0">
                <a:latin typeface="Calibri" pitchFamily="34" charset="0"/>
              </a:rPr>
              <a:t>Impact on Throughput (Medium Occupancy time %) = 160us*3*K* </a:t>
            </a:r>
            <a:r>
              <a:rPr lang="en-US" sz="1800" dirty="0" err="1" smtClean="0">
                <a:latin typeface="Calibri" pitchFamily="34" charset="0"/>
              </a:rPr>
              <a:t>Clients_per_AP</a:t>
            </a:r>
            <a:r>
              <a:rPr lang="en-US" sz="1800" dirty="0" smtClean="0">
                <a:latin typeface="Calibri" pitchFamily="34" charset="0"/>
              </a:rPr>
              <a:t>*Freq</a:t>
            </a:r>
          </a:p>
          <a:p>
            <a:pPr>
              <a:buFontTx/>
              <a:buChar char="-"/>
            </a:pPr>
            <a:r>
              <a:rPr lang="en-US" sz="1800" dirty="0" smtClean="0">
                <a:latin typeface="Calibri" pitchFamily="34" charset="0"/>
              </a:rPr>
              <a:t>K = 4, </a:t>
            </a:r>
            <a:r>
              <a:rPr lang="en-US" sz="1800" dirty="0" err="1" smtClean="0">
                <a:latin typeface="Calibri" pitchFamily="34" charset="0"/>
              </a:rPr>
              <a:t>Clients_per_AP</a:t>
            </a:r>
            <a:r>
              <a:rPr lang="en-US" sz="1800" dirty="0" smtClean="0">
                <a:latin typeface="Calibri" pitchFamily="34" charset="0"/>
              </a:rPr>
              <a:t> = 100, Freq = Once per 5s, </a:t>
            </a:r>
            <a:r>
              <a:rPr lang="en-US" sz="1800" dirty="0">
                <a:latin typeface="Calibri" pitchFamily="34" charset="0"/>
              </a:rPr>
              <a:t>I</a:t>
            </a:r>
            <a:r>
              <a:rPr lang="en-US" sz="1800" dirty="0" smtClean="0">
                <a:latin typeface="Calibri" pitchFamily="34" charset="0"/>
              </a:rPr>
              <a:t>mpact on the throughput is : 160e-6*3*4*100/5s = </a:t>
            </a:r>
            <a:r>
              <a:rPr lang="en-US" sz="1800" dirty="0" smtClean="0">
                <a:solidFill>
                  <a:srgbClr val="FF0000"/>
                </a:solidFill>
                <a:latin typeface="Calibri" pitchFamily="34" charset="0"/>
              </a:rPr>
              <a:t>3.84% </a:t>
            </a:r>
            <a:r>
              <a:rPr lang="en-US" sz="1800" dirty="0" smtClean="0">
                <a:latin typeface="Calibri" pitchFamily="34" charset="0"/>
              </a:rPr>
              <a:t>of Medium Time</a:t>
            </a:r>
          </a:p>
          <a:p>
            <a:pPr>
              <a:buFontTx/>
              <a:buChar char="-"/>
            </a:pPr>
            <a:r>
              <a:rPr lang="en-US" sz="1800" dirty="0" smtClean="0">
                <a:latin typeface="Calibri" pitchFamily="34" charset="0"/>
              </a:rPr>
              <a:t>K = 5, </a:t>
            </a:r>
            <a:r>
              <a:rPr lang="en-US" sz="1800" dirty="0" err="1" smtClean="0">
                <a:latin typeface="Calibri" pitchFamily="34" charset="0"/>
              </a:rPr>
              <a:t>Clients_per_AP</a:t>
            </a:r>
            <a:r>
              <a:rPr lang="en-US" sz="1800" dirty="0" smtClean="0">
                <a:latin typeface="Calibri" pitchFamily="34" charset="0"/>
              </a:rPr>
              <a:t> = 100, Freq = Once per 2s, </a:t>
            </a:r>
            <a:r>
              <a:rPr lang="en-US" sz="1800" dirty="0">
                <a:latin typeface="Calibri" pitchFamily="34" charset="0"/>
              </a:rPr>
              <a:t>I</a:t>
            </a:r>
            <a:r>
              <a:rPr lang="en-US" sz="1800" dirty="0" smtClean="0">
                <a:latin typeface="Calibri" pitchFamily="34" charset="0"/>
              </a:rPr>
              <a:t>mpact on the throughput is : 160e-6*3*5*100/2s = </a:t>
            </a:r>
            <a:r>
              <a:rPr lang="en-US" sz="1800" dirty="0" smtClean="0">
                <a:solidFill>
                  <a:srgbClr val="FF0000"/>
                </a:solidFill>
                <a:latin typeface="Calibri" pitchFamily="34" charset="0"/>
              </a:rPr>
              <a:t>12% </a:t>
            </a:r>
            <a:r>
              <a:rPr lang="en-US" sz="1800" dirty="0" smtClean="0">
                <a:latin typeface="Calibri" pitchFamily="34" charset="0"/>
              </a:rPr>
              <a:t>of Medium Time</a:t>
            </a:r>
          </a:p>
          <a:p>
            <a:pPr>
              <a:buFontTx/>
              <a:buChar char="-"/>
            </a:pPr>
            <a:r>
              <a:rPr lang="en-US" sz="1800" dirty="0" smtClean="0">
                <a:latin typeface="Calibri" pitchFamily="34" charset="0"/>
              </a:rPr>
              <a:t>K = 5, </a:t>
            </a:r>
            <a:r>
              <a:rPr lang="en-US" sz="1800" dirty="0" err="1" smtClean="0">
                <a:latin typeface="Calibri" pitchFamily="34" charset="0"/>
              </a:rPr>
              <a:t>Clients_per_AP</a:t>
            </a:r>
            <a:r>
              <a:rPr lang="en-US" sz="1800" dirty="0" smtClean="0">
                <a:latin typeface="Calibri" pitchFamily="34" charset="0"/>
              </a:rPr>
              <a:t> = 300, Freq = Once per 2s, </a:t>
            </a:r>
            <a:r>
              <a:rPr lang="en-US" sz="1800" dirty="0">
                <a:latin typeface="Calibri" pitchFamily="34" charset="0"/>
              </a:rPr>
              <a:t>I</a:t>
            </a:r>
            <a:r>
              <a:rPr lang="en-US" sz="1800" dirty="0" smtClean="0">
                <a:latin typeface="Calibri" pitchFamily="34" charset="0"/>
              </a:rPr>
              <a:t>mpact on the throughput is : 160e-6*3*5*300/2s = </a:t>
            </a:r>
            <a:r>
              <a:rPr lang="en-US" sz="1800" dirty="0" smtClean="0">
                <a:solidFill>
                  <a:srgbClr val="FF0000"/>
                </a:solidFill>
                <a:latin typeface="Calibri" pitchFamily="34" charset="0"/>
              </a:rPr>
              <a:t>36% </a:t>
            </a:r>
            <a:r>
              <a:rPr lang="en-US" sz="1800" dirty="0" smtClean="0">
                <a:latin typeface="Calibri" pitchFamily="34" charset="0"/>
              </a:rPr>
              <a:t>of Medium Time</a:t>
            </a:r>
          </a:p>
          <a:p>
            <a:pPr>
              <a:buNone/>
            </a:pPr>
            <a:r>
              <a:rPr lang="en-US" sz="2200" dirty="0" smtClean="0">
                <a:latin typeface="Calibri" pitchFamily="34" charset="0"/>
              </a:rPr>
              <a:t>Conclusion : System Throughput overhead = </a:t>
            </a:r>
            <a:r>
              <a:rPr lang="en-US" sz="2200" i="1" dirty="0" smtClean="0">
                <a:latin typeface="Calibri" pitchFamily="34" charset="0"/>
              </a:rPr>
              <a:t>O</a:t>
            </a:r>
            <a:r>
              <a:rPr lang="en-US" sz="2200" dirty="0" smtClean="0">
                <a:latin typeface="Calibri" pitchFamily="34" charset="0"/>
              </a:rPr>
              <a:t>(K * </a:t>
            </a:r>
            <a:r>
              <a:rPr lang="en-US" sz="2200" dirty="0" err="1" smtClean="0">
                <a:latin typeface="Calibri" pitchFamily="34" charset="0"/>
              </a:rPr>
              <a:t>Number_of_Clients</a:t>
            </a:r>
            <a:r>
              <a:rPr lang="en-US" sz="2200" dirty="0" smtClean="0">
                <a:latin typeface="Calibri" pitchFamily="34" charset="0"/>
              </a:rPr>
              <a:t>)</a:t>
            </a:r>
          </a:p>
        </p:txBody>
      </p:sp>
      <p:sp>
        <p:nvSpPr>
          <p:cNvPr id="5" name="Date Placeholder 3"/>
          <p:cNvSpPr>
            <a:spLocks noGrp="1"/>
          </p:cNvSpPr>
          <p:nvPr>
            <p:ph type="dt" sz="half" idx="10"/>
          </p:nvPr>
        </p:nvSpPr>
        <p:spPr>
          <a:xfrm>
            <a:off x="696913" y="332601"/>
            <a:ext cx="1340110" cy="276999"/>
          </a:xfrm>
        </p:spPr>
        <p:txBody>
          <a:bodyPr/>
          <a:lstStyle/>
          <a:p>
            <a:pPr>
              <a:defRPr/>
            </a:pPr>
            <a:r>
              <a:rPr lang="en-US" smtClean="0"/>
              <a:t>January 2013</a:t>
            </a:r>
            <a:endParaRPr lang="en-US" dirty="0"/>
          </a:p>
        </p:txBody>
      </p:sp>
      <p:sp>
        <p:nvSpPr>
          <p:cNvPr id="6" name="Footer Placeholder 4"/>
          <p:cNvSpPr>
            <a:spLocks noGrp="1"/>
          </p:cNvSpPr>
          <p:nvPr>
            <p:ph type="ftr" sz="quarter" idx="11"/>
          </p:nvPr>
        </p:nvSpPr>
        <p:spPr>
          <a:xfrm>
            <a:off x="7388865" y="6475413"/>
            <a:ext cx="1155060" cy="184666"/>
          </a:xfrm>
        </p:spPr>
        <p:txBody>
          <a:bodyPr/>
          <a:lstStyle/>
          <a:p>
            <a:pPr>
              <a:defRPr/>
            </a:pPr>
            <a:r>
              <a:rPr lang="en-US" smtClean="0"/>
              <a:t>Erik Lindskog (CSR Technology)</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latin typeface="Calibri" pitchFamily="34" charset="0"/>
              </a:rPr>
              <a:t>Proposal to reduce overhead</a:t>
            </a:r>
            <a:endParaRPr lang="en-US" sz="2400" dirty="0">
              <a:latin typeface="Calibri" pitchFamily="34" charset="0"/>
            </a:endParaRPr>
          </a:p>
        </p:txBody>
      </p:sp>
      <p:sp>
        <p:nvSpPr>
          <p:cNvPr id="3" name="Content Placeholder 2"/>
          <p:cNvSpPr>
            <a:spLocks noGrp="1"/>
          </p:cNvSpPr>
          <p:nvPr>
            <p:ph idx="1"/>
          </p:nvPr>
        </p:nvSpPr>
        <p:spPr/>
        <p:txBody>
          <a:bodyPr>
            <a:normAutofit fontScale="85000" lnSpcReduction="20000"/>
          </a:bodyPr>
          <a:lstStyle/>
          <a:p>
            <a:r>
              <a:rPr lang="en-US" sz="2800" dirty="0" smtClean="0">
                <a:latin typeface="Calibri" pitchFamily="34" charset="0"/>
              </a:rPr>
              <a:t>APs provide Location information</a:t>
            </a:r>
          </a:p>
          <a:p>
            <a:pPr lvl="1"/>
            <a:r>
              <a:rPr lang="en-US" dirty="0" smtClean="0">
                <a:latin typeface="Calibri" pitchFamily="34" charset="0"/>
              </a:rPr>
              <a:t>AP Geospatial location ANQP element already exists</a:t>
            </a:r>
          </a:p>
          <a:p>
            <a:pPr lvl="1">
              <a:buNone/>
            </a:pPr>
            <a:endParaRPr lang="en-US" dirty="0" smtClean="0">
              <a:latin typeface="Calibri" pitchFamily="34" charset="0"/>
            </a:endParaRPr>
          </a:p>
          <a:p>
            <a:r>
              <a:rPr lang="en-US" sz="2800" dirty="0" smtClean="0">
                <a:latin typeface="Calibri" pitchFamily="34" charset="0"/>
              </a:rPr>
              <a:t>APs perform round-trip-time (RTT) measurements with neighbors using the ‘Timing measurement procedure’ (TM)</a:t>
            </a:r>
          </a:p>
          <a:p>
            <a:pPr lvl="1"/>
            <a:r>
              <a:rPr lang="en-US" dirty="0" smtClean="0">
                <a:latin typeface="Calibri" pitchFamily="34" charset="0"/>
              </a:rPr>
              <a:t>RTT is allowed between AP</a:t>
            </a:r>
          </a:p>
          <a:p>
            <a:pPr>
              <a:buNone/>
            </a:pPr>
            <a:endParaRPr lang="en-US" sz="2800" dirty="0" smtClean="0">
              <a:latin typeface="Calibri" pitchFamily="34" charset="0"/>
            </a:endParaRPr>
          </a:p>
          <a:p>
            <a:r>
              <a:rPr lang="en-US" sz="2800" dirty="0" smtClean="0">
                <a:latin typeface="Calibri" pitchFamily="34" charset="0"/>
              </a:rPr>
              <a:t>Clients receive all TM packets and determine location</a:t>
            </a:r>
          </a:p>
          <a:p>
            <a:pPr lvl="1"/>
            <a:r>
              <a:rPr lang="en-US" dirty="0" smtClean="0">
                <a:latin typeface="Calibri" pitchFamily="34" charset="0"/>
              </a:rPr>
              <a:t>Describe location determination calculation in IEEE 802.11 spec (clarification)</a:t>
            </a:r>
          </a:p>
          <a:p>
            <a:endParaRPr lang="en-US" sz="2800" dirty="0" smtClean="0">
              <a:latin typeface="Calibri" pitchFamily="34" charset="0"/>
            </a:endParaRPr>
          </a:p>
          <a:p>
            <a:r>
              <a:rPr lang="en-US" sz="2800" dirty="0" smtClean="0">
                <a:latin typeface="Calibri" pitchFamily="34" charset="0"/>
              </a:rPr>
              <a:t>Optional scheduled TM mechanism between APs</a:t>
            </a:r>
            <a:endParaRPr lang="en-US" dirty="0" smtClean="0">
              <a:latin typeface="Calibri" pitchFamily="34" charset="0"/>
            </a:endParaRPr>
          </a:p>
          <a:p>
            <a:pPr lvl="1"/>
            <a:r>
              <a:rPr lang="en-US" dirty="0" smtClean="0">
                <a:latin typeface="Calibri" pitchFamily="34" charset="0"/>
              </a:rPr>
              <a:t>Reduces power consumption at clients</a:t>
            </a:r>
          </a:p>
          <a:p>
            <a:pPr lvl="1"/>
            <a:endParaRPr lang="en-US" dirty="0" smtClean="0">
              <a:latin typeface="Calibri" pitchFamily="34" charset="0"/>
            </a:endParaRPr>
          </a:p>
          <a:p>
            <a:endParaRPr lang="en-US" dirty="0" smtClean="0"/>
          </a:p>
          <a:p>
            <a:endParaRPr lang="en-US" dirty="0" smtClean="0"/>
          </a:p>
          <a:p>
            <a:endParaRPr lang="en-US" dirty="0"/>
          </a:p>
        </p:txBody>
      </p:sp>
      <p:sp>
        <p:nvSpPr>
          <p:cNvPr id="4" name="Slide Number Placeholder 3"/>
          <p:cNvSpPr>
            <a:spLocks noGrp="1"/>
          </p:cNvSpPr>
          <p:nvPr>
            <p:ph type="sldNum" sz="quarter" idx="4294967295"/>
          </p:nvPr>
        </p:nvSpPr>
        <p:spPr>
          <a:xfrm>
            <a:off x="4516799" y="6453336"/>
            <a:ext cx="1440160" cy="188640"/>
          </a:xfrm>
          <a:prstGeom prst="rect">
            <a:avLst/>
          </a:prstGeom>
        </p:spPr>
        <p:txBody>
          <a:bodyPr/>
          <a:lstStyle/>
          <a:p>
            <a:r>
              <a:rPr lang="en-GB" dirty="0" smtClean="0"/>
              <a:t>Page </a:t>
            </a:r>
            <a:fld id="{118437A6-3B80-43AA-AC50-D66DD2D0CA85}" type="slidenum">
              <a:rPr lang="en-GB" smtClean="0"/>
              <a:pPr/>
              <a:t>5</a:t>
            </a:fld>
            <a:endParaRPr lang="en-GB" dirty="0"/>
          </a:p>
        </p:txBody>
      </p:sp>
      <p:sp>
        <p:nvSpPr>
          <p:cNvPr id="5" name="Date Placeholder 3"/>
          <p:cNvSpPr>
            <a:spLocks noGrp="1"/>
          </p:cNvSpPr>
          <p:nvPr>
            <p:ph type="dt" sz="half" idx="10"/>
          </p:nvPr>
        </p:nvSpPr>
        <p:spPr>
          <a:xfrm>
            <a:off x="696913" y="332601"/>
            <a:ext cx="1340110" cy="276999"/>
          </a:xfrm>
        </p:spPr>
        <p:txBody>
          <a:bodyPr/>
          <a:lstStyle/>
          <a:p>
            <a:pPr>
              <a:defRPr/>
            </a:pPr>
            <a:r>
              <a:rPr lang="en-US" smtClean="0"/>
              <a:t>January 2013</a:t>
            </a:r>
            <a:endParaRPr lang="en-US" dirty="0"/>
          </a:p>
        </p:txBody>
      </p:sp>
      <p:sp>
        <p:nvSpPr>
          <p:cNvPr id="6" name="Footer Placeholder 4"/>
          <p:cNvSpPr>
            <a:spLocks noGrp="1"/>
          </p:cNvSpPr>
          <p:nvPr>
            <p:ph type="ftr" sz="quarter" idx="11"/>
          </p:nvPr>
        </p:nvSpPr>
        <p:spPr>
          <a:xfrm>
            <a:off x="7388865" y="6475413"/>
            <a:ext cx="1155060" cy="184666"/>
          </a:xfrm>
        </p:spPr>
        <p:txBody>
          <a:bodyPr/>
          <a:lstStyle/>
          <a:p>
            <a:pPr>
              <a:defRPr/>
            </a:pPr>
            <a:r>
              <a:rPr lang="en-US" smtClean="0"/>
              <a:t>Erik Lindskog (CSR Technology)</a:t>
            </a:r>
            <a:endParaRPr 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latin typeface="Calibri" pitchFamily="34" charset="0"/>
              </a:rPr>
              <a:t>AP’s  Position</a:t>
            </a:r>
            <a:endParaRPr lang="en-US" sz="2400" dirty="0">
              <a:latin typeface="Calibri" pitchFamily="34" charset="0"/>
            </a:endParaRPr>
          </a:p>
        </p:txBody>
      </p:sp>
      <p:sp>
        <p:nvSpPr>
          <p:cNvPr id="3" name="Content Placeholder 2"/>
          <p:cNvSpPr>
            <a:spLocks noGrp="1"/>
          </p:cNvSpPr>
          <p:nvPr>
            <p:ph idx="1"/>
          </p:nvPr>
        </p:nvSpPr>
        <p:spPr>
          <a:xfrm>
            <a:off x="685800" y="1676400"/>
            <a:ext cx="7772400" cy="4572000"/>
          </a:xfrm>
        </p:spPr>
        <p:txBody>
          <a:bodyPr>
            <a:normAutofit/>
          </a:bodyPr>
          <a:lstStyle/>
          <a:p>
            <a:r>
              <a:rPr lang="en-US" sz="2800" dirty="0" smtClean="0">
                <a:latin typeface="Calibri" pitchFamily="34" charset="0"/>
              </a:rPr>
              <a:t>APs provide Location information</a:t>
            </a:r>
          </a:p>
          <a:p>
            <a:pPr lvl="1"/>
            <a:r>
              <a:rPr lang="en-US" dirty="0" smtClean="0">
                <a:latin typeface="Calibri" pitchFamily="34" charset="0"/>
              </a:rPr>
              <a:t>AP Geospatial location ANQP (8.4.4.11) element already exists</a:t>
            </a:r>
          </a:p>
          <a:p>
            <a:pPr lvl="1">
              <a:buNone/>
            </a:pPr>
            <a:endParaRPr lang="en-US" dirty="0" smtClean="0">
              <a:latin typeface="Calibri" pitchFamily="34" charset="0"/>
            </a:endParaRPr>
          </a:p>
          <a:p>
            <a:r>
              <a:rPr lang="en-US" sz="2800" dirty="0" smtClean="0">
                <a:latin typeface="Calibri" pitchFamily="34" charset="0"/>
              </a:rPr>
              <a:t>The Location Configuration Information Report in the IEEE 802.11-2012 (8.4.2.24.10) specification already provides the AP’s lat/long/alt</a:t>
            </a:r>
          </a:p>
          <a:p>
            <a:endParaRPr lang="en-US" sz="2800" dirty="0" smtClean="0">
              <a:latin typeface="Calibri" pitchFamily="34" charset="0"/>
            </a:endParaRPr>
          </a:p>
          <a:p>
            <a:r>
              <a:rPr lang="en-US" sz="2800" dirty="0" smtClean="0">
                <a:latin typeface="Calibri" pitchFamily="34" charset="0"/>
              </a:rPr>
              <a:t>AP location can also be provided through SUPL or higher layer protocol.</a:t>
            </a:r>
          </a:p>
          <a:p>
            <a:pPr>
              <a:buNone/>
            </a:pPr>
            <a:endParaRPr lang="en-US" dirty="0" smtClean="0">
              <a:latin typeface="Calibri" pitchFamily="34" charset="0"/>
            </a:endParaRPr>
          </a:p>
          <a:p>
            <a:endParaRPr lang="en-US" sz="2800" dirty="0" smtClean="0">
              <a:latin typeface="Calibri" pitchFamily="34" charset="0"/>
            </a:endParaRPr>
          </a:p>
          <a:p>
            <a:endParaRPr lang="en-US" dirty="0" smtClean="0"/>
          </a:p>
          <a:p>
            <a:endParaRPr lang="en-US" dirty="0" smtClean="0"/>
          </a:p>
          <a:p>
            <a:endParaRPr lang="en-US" dirty="0"/>
          </a:p>
        </p:txBody>
      </p:sp>
      <p:sp>
        <p:nvSpPr>
          <p:cNvPr id="4" name="Slide Number Placeholder 3"/>
          <p:cNvSpPr>
            <a:spLocks noGrp="1"/>
          </p:cNvSpPr>
          <p:nvPr>
            <p:ph type="sldNum" sz="quarter" idx="4294967295"/>
          </p:nvPr>
        </p:nvSpPr>
        <p:spPr>
          <a:xfrm>
            <a:off x="4196174" y="6453336"/>
            <a:ext cx="1440160" cy="188640"/>
          </a:xfrm>
          <a:prstGeom prst="rect">
            <a:avLst/>
          </a:prstGeom>
        </p:spPr>
        <p:txBody>
          <a:bodyPr/>
          <a:lstStyle/>
          <a:p>
            <a:r>
              <a:rPr lang="en-GB" dirty="0" smtClean="0"/>
              <a:t>Page </a:t>
            </a:r>
            <a:fld id="{118437A6-3B80-43AA-AC50-D66DD2D0CA85}" type="slidenum">
              <a:rPr lang="en-GB" smtClean="0"/>
              <a:pPr/>
              <a:t>6</a:t>
            </a:fld>
            <a:endParaRPr lang="en-GB" dirty="0"/>
          </a:p>
        </p:txBody>
      </p:sp>
      <p:sp>
        <p:nvSpPr>
          <p:cNvPr id="5" name="Date Placeholder 3"/>
          <p:cNvSpPr>
            <a:spLocks noGrp="1"/>
          </p:cNvSpPr>
          <p:nvPr>
            <p:ph type="dt" sz="half" idx="10"/>
          </p:nvPr>
        </p:nvSpPr>
        <p:spPr>
          <a:xfrm>
            <a:off x="696913" y="332601"/>
            <a:ext cx="1340110" cy="276999"/>
          </a:xfrm>
        </p:spPr>
        <p:txBody>
          <a:bodyPr/>
          <a:lstStyle/>
          <a:p>
            <a:pPr>
              <a:defRPr/>
            </a:pPr>
            <a:r>
              <a:rPr lang="en-US" smtClean="0"/>
              <a:t>January 2013</a:t>
            </a:r>
            <a:endParaRPr lang="en-US" dirty="0"/>
          </a:p>
        </p:txBody>
      </p:sp>
      <p:sp>
        <p:nvSpPr>
          <p:cNvPr id="6" name="Footer Placeholder 4"/>
          <p:cNvSpPr>
            <a:spLocks noGrp="1"/>
          </p:cNvSpPr>
          <p:nvPr>
            <p:ph type="ftr" sz="quarter" idx="11"/>
          </p:nvPr>
        </p:nvSpPr>
        <p:spPr>
          <a:xfrm>
            <a:off x="7388865" y="6475413"/>
            <a:ext cx="1155060" cy="184666"/>
          </a:xfrm>
        </p:spPr>
        <p:txBody>
          <a:bodyPr/>
          <a:lstStyle/>
          <a:p>
            <a:pPr>
              <a:defRPr/>
            </a:pPr>
            <a:r>
              <a:rPr lang="en-US" smtClean="0"/>
              <a:t>Erik Lindskog (CSR Technology)</a:t>
            </a:r>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04800"/>
          </a:xfrm>
        </p:spPr>
        <p:txBody>
          <a:bodyPr>
            <a:noAutofit/>
          </a:bodyPr>
          <a:lstStyle/>
          <a:p>
            <a:r>
              <a:rPr lang="en-US" sz="2400" dirty="0" smtClean="0"/>
              <a:t>Computation of client device location</a:t>
            </a:r>
            <a:endParaRPr lang="en-US" sz="2400" dirty="0"/>
          </a:p>
        </p:txBody>
      </p:sp>
      <p:sp>
        <p:nvSpPr>
          <p:cNvPr id="4" name="Slide Number Placeholder 3"/>
          <p:cNvSpPr>
            <a:spLocks noGrp="1"/>
          </p:cNvSpPr>
          <p:nvPr>
            <p:ph type="sldNum" sz="quarter" idx="4294967295"/>
          </p:nvPr>
        </p:nvSpPr>
        <p:spPr>
          <a:xfrm>
            <a:off x="3581400" y="6477000"/>
            <a:ext cx="1440160" cy="188640"/>
          </a:xfrm>
          <a:prstGeom prst="rect">
            <a:avLst/>
          </a:prstGeom>
        </p:spPr>
        <p:txBody>
          <a:bodyPr/>
          <a:lstStyle/>
          <a:p>
            <a:r>
              <a:rPr lang="en-GB" dirty="0" smtClean="0"/>
              <a:t>Page </a:t>
            </a:r>
            <a:fld id="{118437A6-3B80-43AA-AC50-D66DD2D0CA85}" type="slidenum">
              <a:rPr lang="en-GB" smtClean="0"/>
              <a:pPr/>
              <a:t>7</a:t>
            </a:fld>
            <a:endParaRPr lang="en-GB" dirty="0"/>
          </a:p>
        </p:txBody>
      </p:sp>
      <p:sp>
        <p:nvSpPr>
          <p:cNvPr id="7" name="TextBox 6"/>
          <p:cNvSpPr txBox="1"/>
          <p:nvPr/>
        </p:nvSpPr>
        <p:spPr>
          <a:xfrm>
            <a:off x="323528" y="5177152"/>
            <a:ext cx="6480720" cy="523220"/>
          </a:xfrm>
          <a:prstGeom prst="rect">
            <a:avLst/>
          </a:prstGeom>
          <a:noFill/>
        </p:spPr>
        <p:txBody>
          <a:bodyPr wrap="square" rtlCol="0">
            <a:spAutoFit/>
          </a:bodyPr>
          <a:lstStyle/>
          <a:p>
            <a:r>
              <a:rPr lang="en-US" sz="1400" dirty="0" smtClean="0"/>
              <a:t>By measuring the differential distance to multiple pairs of access points the client can now compute its location using the principles of hyperbolic navigation.</a:t>
            </a:r>
            <a:endParaRPr lang="en-US" sz="1400" dirty="0"/>
          </a:p>
        </p:txBody>
      </p:sp>
      <p:sp>
        <p:nvSpPr>
          <p:cNvPr id="8" name="TextBox 7"/>
          <p:cNvSpPr txBox="1"/>
          <p:nvPr/>
        </p:nvSpPr>
        <p:spPr>
          <a:xfrm>
            <a:off x="1995432" y="5733256"/>
            <a:ext cx="3905236" cy="338554"/>
          </a:xfrm>
          <a:prstGeom prst="rect">
            <a:avLst/>
          </a:prstGeom>
          <a:noFill/>
        </p:spPr>
        <p:txBody>
          <a:bodyPr wrap="none" rtlCol="0">
            <a:spAutoFit/>
          </a:bodyPr>
          <a:lstStyle/>
          <a:p>
            <a:r>
              <a:rPr lang="en-US" sz="1600" dirty="0" smtClean="0">
                <a:solidFill>
                  <a:srgbClr val="FF0000"/>
                </a:solidFill>
              </a:rPr>
              <a:t>Generates a minimum of signaling overhead!</a:t>
            </a:r>
            <a:endParaRPr lang="en-US" sz="1600" dirty="0">
              <a:solidFill>
                <a:srgbClr val="FF0000"/>
              </a:solidFill>
            </a:endParaRPr>
          </a:p>
        </p:txBody>
      </p:sp>
      <p:sp>
        <p:nvSpPr>
          <p:cNvPr id="9" name="TextBox 8"/>
          <p:cNvSpPr txBox="1"/>
          <p:nvPr/>
        </p:nvSpPr>
        <p:spPr>
          <a:xfrm>
            <a:off x="5652120" y="1584837"/>
            <a:ext cx="3026791" cy="276999"/>
          </a:xfrm>
          <a:prstGeom prst="rect">
            <a:avLst/>
          </a:prstGeom>
          <a:noFill/>
        </p:spPr>
        <p:txBody>
          <a:bodyPr wrap="none" rtlCol="0">
            <a:spAutoFit/>
          </a:bodyPr>
          <a:lstStyle/>
          <a:p>
            <a:r>
              <a:rPr lang="en-US" sz="1200" b="1" dirty="0" smtClean="0"/>
              <a:t>802.11 Timing measurement procedure</a:t>
            </a:r>
            <a:endParaRPr lang="en-US" sz="1200" b="1" dirty="0"/>
          </a:p>
        </p:txBody>
      </p:sp>
      <p:graphicFrame>
        <p:nvGraphicFramePr>
          <p:cNvPr id="15363" name="Object 3"/>
          <p:cNvGraphicFramePr>
            <a:graphicFrameLocks noChangeAspect="1"/>
          </p:cNvGraphicFramePr>
          <p:nvPr/>
        </p:nvGraphicFramePr>
        <p:xfrm>
          <a:off x="4714875" y="1887538"/>
          <a:ext cx="4322763" cy="3633787"/>
        </p:xfrm>
        <a:graphic>
          <a:graphicData uri="http://schemas.openxmlformats.org/presentationml/2006/ole">
            <p:oleObj spid="_x0000_s15427" name="Document" r:id="rId3" imgW="5032357" imgH="4235351" progId="Word.Document.12">
              <p:embed/>
            </p:oleObj>
          </a:graphicData>
        </a:graphic>
      </p:graphicFrame>
      <p:sp>
        <p:nvSpPr>
          <p:cNvPr id="12" name="Content Placeholder 4"/>
          <p:cNvSpPr txBox="1">
            <a:spLocks noGrp="1"/>
          </p:cNvSpPr>
          <p:nvPr>
            <p:ph idx="1"/>
          </p:nvPr>
        </p:nvSpPr>
        <p:spPr>
          <a:xfrm>
            <a:off x="179512" y="1134345"/>
            <a:ext cx="5316463" cy="3761672"/>
          </a:xfrm>
          <a:prstGeom prst="rect">
            <a:avLst/>
          </a:prstGeom>
          <a:noFill/>
        </p:spPr>
        <p:txBody>
          <a:bodyPr wrap="square" rtlCol="0">
            <a:spAutoFit/>
          </a:bodyPr>
          <a:lstStyle/>
          <a:p>
            <a:r>
              <a:rPr lang="en-US" sz="1400" dirty="0" smtClean="0"/>
              <a:t>Access points engage in timing measurement procedures in a pair-wise manner with some regularity</a:t>
            </a:r>
          </a:p>
          <a:p>
            <a:r>
              <a:rPr lang="en-US" sz="1400" dirty="0" smtClean="0"/>
              <a:t>APs broadcast their location </a:t>
            </a:r>
          </a:p>
          <a:p>
            <a:r>
              <a:rPr lang="en-US" sz="1400" dirty="0" smtClean="0"/>
              <a:t>t1 = Time message M leaves AP 1</a:t>
            </a:r>
          </a:p>
          <a:p>
            <a:r>
              <a:rPr lang="en-US" sz="1400" dirty="0" smtClean="0"/>
              <a:t>t4 = Time ACK from AP2 arrives at AP 1</a:t>
            </a:r>
          </a:p>
          <a:p>
            <a:r>
              <a:rPr lang="en-US" sz="1400" dirty="0" smtClean="0"/>
              <a:t>Note: These are transmitted in message M2</a:t>
            </a:r>
          </a:p>
          <a:p>
            <a:r>
              <a:rPr lang="en-US" sz="1400" dirty="0" smtClean="0"/>
              <a:t>t_c1 = Time message M from AP 1 reaches the client</a:t>
            </a:r>
          </a:p>
          <a:p>
            <a:r>
              <a:rPr lang="en-US" sz="1400" dirty="0" smtClean="0"/>
              <a:t>t_c2 = Time the ACK from  AP 2 reaches the client</a:t>
            </a:r>
          </a:p>
          <a:p>
            <a:r>
              <a:rPr lang="en-US" sz="1400" dirty="0" smtClean="0"/>
              <a:t>D_12 = c*[</a:t>
            </a:r>
            <a:r>
              <a:rPr lang="en-US" sz="1400" dirty="0" err="1" smtClean="0"/>
              <a:t>ToF</a:t>
            </a:r>
            <a:r>
              <a:rPr lang="en-US" sz="1400" dirty="0" smtClean="0"/>
              <a:t> between AP1 and Client - </a:t>
            </a:r>
            <a:r>
              <a:rPr lang="en-US" sz="1400" dirty="0" err="1" smtClean="0"/>
              <a:t>ToF</a:t>
            </a:r>
            <a:r>
              <a:rPr lang="en-US" sz="1400" dirty="0" smtClean="0"/>
              <a:t> between AP2 and Client]</a:t>
            </a:r>
          </a:p>
          <a:p>
            <a:r>
              <a:rPr lang="en-US" sz="1400" dirty="0" smtClean="0"/>
              <a:t>T = Time of flight between AP1 and AP2 </a:t>
            </a:r>
          </a:p>
          <a:p>
            <a:pPr lvl="1"/>
            <a:r>
              <a:rPr lang="en-US" sz="1400" dirty="0" smtClean="0"/>
              <a:t>Known by client device from AP’s location</a:t>
            </a:r>
            <a:endParaRPr lang="en-US" sz="1400" dirty="0"/>
          </a:p>
          <a:p>
            <a:r>
              <a:rPr lang="en-US" sz="1400" dirty="0" smtClean="0"/>
              <a:t>With c being the speed of light, the differential distance from the client to AP 1 and AP 2 can now be computed as:</a:t>
            </a:r>
            <a:endParaRPr lang="en-US" sz="1400" b="1" dirty="0" smtClean="0"/>
          </a:p>
          <a:p>
            <a:pPr>
              <a:buNone/>
            </a:pPr>
            <a:endParaRPr lang="en-US" sz="1200" dirty="0" smtClean="0"/>
          </a:p>
        </p:txBody>
      </p:sp>
      <p:sp>
        <p:nvSpPr>
          <p:cNvPr id="13" name="TextBox 12"/>
          <p:cNvSpPr txBox="1"/>
          <p:nvPr/>
        </p:nvSpPr>
        <p:spPr>
          <a:xfrm>
            <a:off x="1187624" y="4725144"/>
            <a:ext cx="3826689" cy="615553"/>
          </a:xfrm>
          <a:prstGeom prst="rect">
            <a:avLst/>
          </a:prstGeom>
          <a:noFill/>
        </p:spPr>
        <p:txBody>
          <a:bodyPr wrap="none" rtlCol="0">
            <a:spAutoFit/>
          </a:bodyPr>
          <a:lstStyle/>
          <a:p>
            <a:r>
              <a:rPr lang="en-US" sz="1600" b="1" dirty="0" smtClean="0"/>
              <a:t>D_12 = c*[(t_c1 – (t_c2 – ( t4 – t1 - T))]</a:t>
            </a:r>
          </a:p>
          <a:p>
            <a:endParaRPr lang="en-US" dirty="0"/>
          </a:p>
        </p:txBody>
      </p:sp>
      <p:sp>
        <p:nvSpPr>
          <p:cNvPr id="14" name="Date Placeholder 3"/>
          <p:cNvSpPr>
            <a:spLocks noGrp="1"/>
          </p:cNvSpPr>
          <p:nvPr>
            <p:ph type="dt" sz="half" idx="10"/>
          </p:nvPr>
        </p:nvSpPr>
        <p:spPr>
          <a:xfrm>
            <a:off x="696913" y="332601"/>
            <a:ext cx="1340110" cy="276999"/>
          </a:xfrm>
        </p:spPr>
        <p:txBody>
          <a:bodyPr/>
          <a:lstStyle/>
          <a:p>
            <a:pPr>
              <a:defRPr/>
            </a:pPr>
            <a:r>
              <a:rPr lang="en-US" smtClean="0"/>
              <a:t>January 2013</a:t>
            </a:r>
            <a:endParaRPr lang="en-US" dirty="0"/>
          </a:p>
        </p:txBody>
      </p:sp>
      <p:sp>
        <p:nvSpPr>
          <p:cNvPr id="15" name="Footer Placeholder 4"/>
          <p:cNvSpPr>
            <a:spLocks noGrp="1"/>
          </p:cNvSpPr>
          <p:nvPr>
            <p:ph type="ftr" sz="quarter" idx="11"/>
          </p:nvPr>
        </p:nvSpPr>
        <p:spPr>
          <a:xfrm>
            <a:off x="7388865" y="6475413"/>
            <a:ext cx="1155060" cy="184666"/>
          </a:xfrm>
        </p:spPr>
        <p:txBody>
          <a:bodyPr/>
          <a:lstStyle/>
          <a:p>
            <a:pPr>
              <a:defRPr/>
            </a:pPr>
            <a:r>
              <a:rPr lang="en-US" smtClean="0"/>
              <a:t>Erik Lindskog (CSR Technology)</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Hyperbolic Navigation – 2D example - Equations</a:t>
            </a:r>
            <a:endParaRPr lang="en-US" dirty="0"/>
          </a:p>
        </p:txBody>
      </p:sp>
      <p:sp>
        <p:nvSpPr>
          <p:cNvPr id="3" name="Content Placeholder 2"/>
          <p:cNvSpPr>
            <a:spLocks noGrp="1"/>
          </p:cNvSpPr>
          <p:nvPr>
            <p:ph idx="1"/>
          </p:nvPr>
        </p:nvSpPr>
        <p:spPr>
          <a:xfrm>
            <a:off x="609600" y="1981200"/>
            <a:ext cx="7772400" cy="4114800"/>
          </a:xfrm>
        </p:spPr>
        <p:txBody>
          <a:bodyPr/>
          <a:lstStyle/>
          <a:p>
            <a:r>
              <a:rPr lang="en-US" dirty="0" smtClean="0"/>
              <a:t>Assume, for simplicity and without loss of generality that we have three APs located at (0,0), (0,b), and (</a:t>
            </a:r>
            <a:r>
              <a:rPr lang="en-US" dirty="0" err="1" smtClean="0"/>
              <a:t>c_x,c_y</a:t>
            </a:r>
            <a:r>
              <a:rPr lang="en-US" dirty="0" smtClean="0"/>
              <a:t>).</a:t>
            </a:r>
          </a:p>
          <a:p>
            <a:r>
              <a:rPr lang="en-US" dirty="0" smtClean="0"/>
              <a:t>Assume the client device is located at (</a:t>
            </a:r>
            <a:r>
              <a:rPr lang="en-US" dirty="0" err="1" smtClean="0"/>
              <a:t>x,y</a:t>
            </a:r>
            <a:r>
              <a:rPr lang="en-US" dirty="0" smtClean="0"/>
              <a:t>)</a:t>
            </a:r>
          </a:p>
          <a:p>
            <a:r>
              <a:rPr lang="en-US" dirty="0" smtClean="0"/>
              <a:t>We can then compute the location as detailed on the next slides</a:t>
            </a:r>
            <a:endParaRPr lang="en-US" dirty="0"/>
          </a:p>
        </p:txBody>
      </p:sp>
      <p:sp>
        <p:nvSpPr>
          <p:cNvPr id="4" name="Slide Number Placeholder 3"/>
          <p:cNvSpPr>
            <a:spLocks noGrp="1"/>
          </p:cNvSpPr>
          <p:nvPr>
            <p:ph type="sldNum" sz="quarter" idx="4294967295"/>
          </p:nvPr>
        </p:nvSpPr>
        <p:spPr>
          <a:xfrm>
            <a:off x="3581400" y="6477000"/>
            <a:ext cx="1440160" cy="188640"/>
          </a:xfrm>
          <a:prstGeom prst="rect">
            <a:avLst/>
          </a:prstGeom>
        </p:spPr>
        <p:txBody>
          <a:bodyPr/>
          <a:lstStyle/>
          <a:p>
            <a:r>
              <a:rPr lang="en-GB" dirty="0" smtClean="0"/>
              <a:t>Page </a:t>
            </a:r>
            <a:fld id="{118437A6-3B80-43AA-AC50-D66DD2D0CA85}" type="slidenum">
              <a:rPr lang="en-GB" smtClean="0"/>
              <a:pPr/>
              <a:t>8</a:t>
            </a:fld>
            <a:endParaRPr lang="en-GB" dirty="0"/>
          </a:p>
        </p:txBody>
      </p:sp>
      <p:sp>
        <p:nvSpPr>
          <p:cNvPr id="5" name="Date Placeholder 4"/>
          <p:cNvSpPr>
            <a:spLocks noGrp="1"/>
          </p:cNvSpPr>
          <p:nvPr>
            <p:ph type="dt" sz="half" idx="10"/>
          </p:nvPr>
        </p:nvSpPr>
        <p:spPr/>
        <p:txBody>
          <a:bodyPr/>
          <a:lstStyle/>
          <a:p>
            <a:pPr>
              <a:defRPr/>
            </a:pPr>
            <a:r>
              <a:rPr lang="en-US" smtClean="0"/>
              <a:t>January 2013</a:t>
            </a:r>
            <a:endParaRPr lang="en-US" dirty="0"/>
          </a:p>
        </p:txBody>
      </p:sp>
      <p:sp>
        <p:nvSpPr>
          <p:cNvPr id="6" name="Footer Placeholder 5"/>
          <p:cNvSpPr>
            <a:spLocks noGrp="1"/>
          </p:cNvSpPr>
          <p:nvPr>
            <p:ph type="ftr" sz="quarter" idx="11"/>
          </p:nvPr>
        </p:nvSpPr>
        <p:spPr>
          <a:xfrm>
            <a:off x="7467600" y="6477000"/>
            <a:ext cx="1155060" cy="184666"/>
          </a:xfrm>
        </p:spPr>
        <p:txBody>
          <a:bodyPr/>
          <a:lstStyle/>
          <a:p>
            <a:pPr>
              <a:defRPr/>
            </a:pPr>
            <a:r>
              <a:rPr lang="en-US" dirty="0" smtClean="0"/>
              <a:t>Erik Lindskog (CSR Technology)</a:t>
            </a:r>
            <a:endParaRPr 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3025" y="613550"/>
            <a:ext cx="8991600" cy="381000"/>
          </a:xfrm>
        </p:spPr>
        <p:txBody>
          <a:bodyPr/>
          <a:lstStyle/>
          <a:p>
            <a:r>
              <a:rPr lang="en-US" dirty="0" smtClean="0"/>
              <a:t>Hyperbolic Navigation – 2D example - Equations</a:t>
            </a:r>
            <a:endParaRPr lang="en-US" dirty="0"/>
          </a:p>
        </p:txBody>
      </p:sp>
      <p:sp>
        <p:nvSpPr>
          <p:cNvPr id="3" name="Slide Number Placeholder 2"/>
          <p:cNvSpPr>
            <a:spLocks noGrp="1"/>
          </p:cNvSpPr>
          <p:nvPr>
            <p:ph type="sldNum" sz="quarter" idx="4294967295"/>
          </p:nvPr>
        </p:nvSpPr>
        <p:spPr>
          <a:xfrm>
            <a:off x="3886200" y="6477000"/>
            <a:ext cx="1440160" cy="188640"/>
          </a:xfrm>
          <a:prstGeom prst="rect">
            <a:avLst/>
          </a:prstGeom>
        </p:spPr>
        <p:txBody>
          <a:bodyPr/>
          <a:lstStyle/>
          <a:p>
            <a:r>
              <a:rPr lang="en-GB" dirty="0" smtClean="0"/>
              <a:t>Page </a:t>
            </a:r>
            <a:fld id="{118437A6-3B80-43AA-AC50-D66DD2D0CA85}" type="slidenum">
              <a:rPr lang="en-GB" smtClean="0"/>
              <a:pPr/>
              <a:t>9</a:t>
            </a:fld>
            <a:endParaRPr lang="en-GB" dirty="0"/>
          </a:p>
        </p:txBody>
      </p:sp>
      <p:graphicFrame>
        <p:nvGraphicFramePr>
          <p:cNvPr id="6" name="Object 5"/>
          <p:cNvGraphicFramePr>
            <a:graphicFrameLocks noChangeAspect="1"/>
          </p:cNvGraphicFramePr>
          <p:nvPr/>
        </p:nvGraphicFramePr>
        <p:xfrm>
          <a:off x="467544" y="1747550"/>
          <a:ext cx="4392488" cy="1152128"/>
        </p:xfrm>
        <a:graphic>
          <a:graphicData uri="http://schemas.openxmlformats.org/presentationml/2006/ole">
            <p:oleObj spid="_x0000_s17602" name="Equation" r:id="rId3" imgW="2324100" imgH="609600" progId="Equation.3">
              <p:embed/>
            </p:oleObj>
          </a:graphicData>
        </a:graphic>
      </p:graphicFrame>
      <p:sp>
        <p:nvSpPr>
          <p:cNvPr id="7" name="TextBox 6"/>
          <p:cNvSpPr txBox="1"/>
          <p:nvPr/>
        </p:nvSpPr>
        <p:spPr>
          <a:xfrm>
            <a:off x="323528" y="1228587"/>
            <a:ext cx="4361130" cy="369332"/>
          </a:xfrm>
          <a:prstGeom prst="rect">
            <a:avLst/>
          </a:prstGeom>
          <a:noFill/>
        </p:spPr>
        <p:txBody>
          <a:bodyPr wrap="none" rtlCol="0">
            <a:spAutoFit/>
          </a:bodyPr>
          <a:lstStyle/>
          <a:p>
            <a:r>
              <a:rPr lang="en-US" dirty="0" smtClean="0"/>
              <a:t>The basic differential distance equations:</a:t>
            </a:r>
            <a:endParaRPr lang="en-US" dirty="0"/>
          </a:p>
        </p:txBody>
      </p:sp>
      <p:graphicFrame>
        <p:nvGraphicFramePr>
          <p:cNvPr id="8" name="Object 7"/>
          <p:cNvGraphicFramePr>
            <a:graphicFrameLocks noChangeAspect="1"/>
          </p:cNvGraphicFramePr>
          <p:nvPr/>
        </p:nvGraphicFramePr>
        <p:xfrm>
          <a:off x="571500" y="3979863"/>
          <a:ext cx="4176713" cy="1079500"/>
        </p:xfrm>
        <a:graphic>
          <a:graphicData uri="http://schemas.openxmlformats.org/presentationml/2006/ole">
            <p:oleObj spid="_x0000_s17603" name="Equation" r:id="rId4" imgW="1866900" imgH="482600" progId="Equation.3">
              <p:embed/>
            </p:oleObj>
          </a:graphicData>
        </a:graphic>
      </p:graphicFrame>
      <p:sp>
        <p:nvSpPr>
          <p:cNvPr id="9" name="TextBox 8"/>
          <p:cNvSpPr txBox="1"/>
          <p:nvPr/>
        </p:nvSpPr>
        <p:spPr>
          <a:xfrm>
            <a:off x="467544" y="3403734"/>
            <a:ext cx="2864887" cy="369332"/>
          </a:xfrm>
          <a:prstGeom prst="rect">
            <a:avLst/>
          </a:prstGeom>
          <a:noFill/>
        </p:spPr>
        <p:txBody>
          <a:bodyPr wrap="none" rtlCol="0">
            <a:spAutoFit/>
          </a:bodyPr>
          <a:lstStyle/>
          <a:p>
            <a:r>
              <a:rPr lang="en-US" dirty="0" smtClean="0"/>
              <a:t>Gives the following curves</a:t>
            </a:r>
            <a:endParaRPr lang="en-US" dirty="0"/>
          </a:p>
        </p:txBody>
      </p:sp>
      <p:sp>
        <p:nvSpPr>
          <p:cNvPr id="10" name="TextBox 9"/>
          <p:cNvSpPr txBox="1"/>
          <p:nvPr/>
        </p:nvSpPr>
        <p:spPr>
          <a:xfrm>
            <a:off x="6156176" y="1387510"/>
            <a:ext cx="877163" cy="369332"/>
          </a:xfrm>
          <a:prstGeom prst="rect">
            <a:avLst/>
          </a:prstGeom>
          <a:noFill/>
        </p:spPr>
        <p:txBody>
          <a:bodyPr wrap="none" rtlCol="0">
            <a:spAutoFit/>
          </a:bodyPr>
          <a:lstStyle/>
          <a:p>
            <a:r>
              <a:rPr lang="en-US" dirty="0" smtClean="0"/>
              <a:t>,where</a:t>
            </a:r>
            <a:endParaRPr lang="en-US" dirty="0"/>
          </a:p>
        </p:txBody>
      </p:sp>
      <p:graphicFrame>
        <p:nvGraphicFramePr>
          <p:cNvPr id="11" name="Object 10"/>
          <p:cNvGraphicFramePr>
            <a:graphicFrameLocks noChangeAspect="1"/>
          </p:cNvGraphicFramePr>
          <p:nvPr/>
        </p:nvGraphicFramePr>
        <p:xfrm>
          <a:off x="5803244" y="2035582"/>
          <a:ext cx="2783072" cy="3312368"/>
        </p:xfrm>
        <a:graphic>
          <a:graphicData uri="http://schemas.openxmlformats.org/presentationml/2006/ole">
            <p:oleObj spid="_x0000_s17604" name="Equation" r:id="rId5" imgW="2070100" imgH="2463800" progId="Equation.3">
              <p:embed/>
            </p:oleObj>
          </a:graphicData>
        </a:graphic>
      </p:graphicFrame>
      <p:sp>
        <p:nvSpPr>
          <p:cNvPr id="12" name="TextBox 11"/>
          <p:cNvSpPr txBox="1"/>
          <p:nvPr/>
        </p:nvSpPr>
        <p:spPr>
          <a:xfrm>
            <a:off x="755576" y="5478575"/>
            <a:ext cx="7056784" cy="461665"/>
          </a:xfrm>
          <a:prstGeom prst="rect">
            <a:avLst/>
          </a:prstGeom>
          <a:noFill/>
        </p:spPr>
        <p:txBody>
          <a:bodyPr wrap="square" rtlCol="0">
            <a:spAutoFit/>
          </a:bodyPr>
          <a:lstStyle/>
          <a:p>
            <a:r>
              <a:rPr lang="en-US" dirty="0" smtClean="0"/>
              <a:t>The desired location lies on the intersection of the two curves. (However, in general an additional AP may be required to uniquely determine the location).</a:t>
            </a:r>
            <a:endParaRPr lang="en-US" dirty="0"/>
          </a:p>
        </p:txBody>
      </p:sp>
      <p:sp>
        <p:nvSpPr>
          <p:cNvPr id="13" name="Date Placeholder 3"/>
          <p:cNvSpPr>
            <a:spLocks noGrp="1"/>
          </p:cNvSpPr>
          <p:nvPr>
            <p:ph type="dt" sz="half" idx="10"/>
          </p:nvPr>
        </p:nvSpPr>
        <p:spPr>
          <a:xfrm>
            <a:off x="696913" y="332601"/>
            <a:ext cx="1340110" cy="276999"/>
          </a:xfrm>
        </p:spPr>
        <p:txBody>
          <a:bodyPr/>
          <a:lstStyle/>
          <a:p>
            <a:pPr>
              <a:defRPr/>
            </a:pPr>
            <a:r>
              <a:rPr lang="en-US" smtClean="0"/>
              <a:t>January 2013</a:t>
            </a:r>
            <a:endParaRPr lang="en-US" dirty="0"/>
          </a:p>
        </p:txBody>
      </p:sp>
      <p:sp>
        <p:nvSpPr>
          <p:cNvPr id="14" name="Footer Placeholder 4"/>
          <p:cNvSpPr>
            <a:spLocks noGrp="1"/>
          </p:cNvSpPr>
          <p:nvPr>
            <p:ph type="ftr" sz="quarter" idx="11"/>
          </p:nvPr>
        </p:nvSpPr>
        <p:spPr>
          <a:xfrm>
            <a:off x="7388865" y="6475413"/>
            <a:ext cx="1155060" cy="184666"/>
          </a:xfrm>
        </p:spPr>
        <p:txBody>
          <a:bodyPr/>
          <a:lstStyle/>
          <a:p>
            <a:pPr>
              <a:defRPr/>
            </a:pPr>
            <a:r>
              <a:rPr lang="en-US" smtClean="0"/>
              <a:t>Erik Lindskog (CSR Technology)</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1956</TotalTime>
  <Words>1267</Words>
  <Application>Microsoft Office PowerPoint</Application>
  <PresentationFormat>On-screen Show (4:3)</PresentationFormat>
  <Paragraphs>172</Paragraphs>
  <Slides>13</Slides>
  <Notes>1</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13</vt:i4>
      </vt:variant>
    </vt:vector>
  </HeadingPairs>
  <TitlesOfParts>
    <vt:vector size="17" baseType="lpstr">
      <vt:lpstr>802-11-PathProtection</vt:lpstr>
      <vt:lpstr>Microsoft Office Word 97 - 2003 Document</vt:lpstr>
      <vt:lpstr>Document</vt:lpstr>
      <vt:lpstr>Equation</vt:lpstr>
      <vt:lpstr>Client Positioning using Timing Measurements between Access Points </vt:lpstr>
      <vt:lpstr>Slide 2</vt:lpstr>
      <vt:lpstr>Use Cases  - Few scenarios</vt:lpstr>
      <vt:lpstr>Client to AP Timings Measurement  Mechanism (Ref : 802.11 2012 Figure 10-23, 11-12-1249r2)  Impact on System Throughput</vt:lpstr>
      <vt:lpstr>Proposal to reduce overhead</vt:lpstr>
      <vt:lpstr>AP’s  Position</vt:lpstr>
      <vt:lpstr>Computation of client device location</vt:lpstr>
      <vt:lpstr>Hyperbolic Navigation – 2D example - Equations</vt:lpstr>
      <vt:lpstr>Hyperbolic Navigation – 2D example - Equations</vt:lpstr>
      <vt:lpstr>Hyperbolic Navigation – 2D example - Plot</vt:lpstr>
      <vt:lpstr>User Privacy</vt:lpstr>
      <vt:lpstr>Changes to the specification</vt:lpstr>
      <vt:lpstr>Conclusions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Client Positioning Using Timing Measurements between Access Points</dc:title>
  <dc:creator>Erik Lindskog</dc:creator>
  <cp:lastModifiedBy>jr05</cp:lastModifiedBy>
  <cp:revision>246</cp:revision>
  <cp:lastPrinted>1998-02-10T13:28:06Z</cp:lastPrinted>
  <dcterms:created xsi:type="dcterms:W3CDTF">2009-11-09T00:32:22Z</dcterms:created>
  <dcterms:modified xsi:type="dcterms:W3CDTF">2013-01-12T22:25:23Z</dcterms:modified>
</cp:coreProperties>
</file>