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96" r:id="rId3"/>
    <p:sldId id="316" r:id="rId4"/>
    <p:sldId id="354" r:id="rId5"/>
    <p:sldId id="355" r:id="rId6"/>
    <p:sldId id="356" r:id="rId7"/>
    <p:sldId id="358" r:id="rId8"/>
    <p:sldId id="359" r:id="rId9"/>
    <p:sldId id="362" r:id="rId10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8" autoAdjust="0"/>
    <p:restoredTop sz="94629" autoAdjust="0"/>
  </p:normalViewPr>
  <p:slideViewPr>
    <p:cSldViewPr>
      <p:cViewPr>
        <p:scale>
          <a:sx n="90" d="100"/>
          <a:sy n="90" d="100"/>
        </p:scale>
        <p:origin x="-1234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5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27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8784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9929" y="6475413"/>
            <a:ext cx="152400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3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802.11-13/0060r0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Word_2007_Macro-enabled_Document1.docm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Word_2007_Macro-enabled_Document2.docm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3111111111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7844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Jan 2013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2MHz Dup Mode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2013-01-14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57"/>
          <p:cNvGraphicFramePr>
            <a:graphicFrameLocks noChangeAspect="1"/>
          </p:cNvGraphicFramePr>
          <p:nvPr/>
        </p:nvGraphicFramePr>
        <p:xfrm>
          <a:off x="1287463" y="2227263"/>
          <a:ext cx="6883400" cy="4003675"/>
        </p:xfrm>
        <a:graphic>
          <a:graphicData uri="http://schemas.openxmlformats.org/presentationml/2006/ole">
            <p:oleObj spid="_x0000_s2105" name="Macro-Enabled Template" r:id="rId4" imgW="9534504" imgH="5470472" progId="Word.DocumentMacroEnabled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0110" y="6475413"/>
            <a:ext cx="14138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 al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4800"/>
            <a:ext cx="87844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Jan 2013</a:t>
            </a:r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1257300" y="1308100"/>
          <a:ext cx="6858000" cy="4432300"/>
        </p:xfrm>
        <a:graphic>
          <a:graphicData uri="http://schemas.openxmlformats.org/presentationml/2006/ole">
            <p:oleObj spid="_x0000_s16391" name="Macro-Enabled Template" r:id="rId4" imgW="9039915" imgH="5865614" progId="Word.DocumentMacroEnabled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7844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Jan 2013</a:t>
            </a:r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1219200" y="1295400"/>
          <a:ext cx="6464300" cy="5080000"/>
        </p:xfrm>
        <a:graphic>
          <a:graphicData uri="http://schemas.openxmlformats.org/presentationml/2006/ole">
            <p:oleObj spid="_x0000_s18440" name="Document" r:id="rId3" imgW="8521573" imgH="671353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As in 11ac, BW protection is needed during RTS/CTS and other Ctrl frame exchanges.</a:t>
            </a:r>
          </a:p>
          <a:p>
            <a:pPr lvl="1"/>
            <a:r>
              <a:rPr lang="en-US" sz="1600" dirty="0" smtClean="0"/>
              <a:t>There are some Ctrl frames squeezed into an NDP, but some other frames (RTS, NDPA) are still carried by regular data PPDUs.</a:t>
            </a:r>
            <a:endParaRPr lang="en-US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There is no legacy format being defined in 11ah, hence no “legacy duplicate mode” is possible.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Here we propose to define “2MHz Duplicate” mode in 11ah for BW protection purpose.</a:t>
            </a:r>
          </a:p>
          <a:p>
            <a:pPr lvl="1"/>
            <a:r>
              <a:rPr lang="en-US" sz="1600" dirty="0" smtClean="0"/>
              <a:t>Duplicate the 2MHz signal in each 2MHz sub-channel.</a:t>
            </a:r>
          </a:p>
          <a:p>
            <a:pPr lvl="1"/>
            <a:r>
              <a:rPr lang="en-US" sz="1600" dirty="0" smtClean="0"/>
              <a:t>Equivalent to duplicate 20MHz (V)HT packet in 11n/11ac.</a:t>
            </a:r>
          </a:p>
          <a:p>
            <a:pPr lvl="1"/>
            <a:r>
              <a:rPr lang="en-US" sz="1600" dirty="0" smtClean="0"/>
              <a:t>Different from legacy-dup mode on their tone maps.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2MHz Duplicate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The number of guard tones (4/3) is less than number of guard tones of true 4/8/16MHz signal (6/5).</a:t>
            </a:r>
          </a:p>
          <a:p>
            <a:pPr lvl="1"/>
            <a:r>
              <a:rPr lang="en-US" sz="1600" dirty="0" smtClean="0"/>
              <a:t>Filter design is more stringent, but we have to support a single 2MHz in wider BW </a:t>
            </a:r>
            <a:r>
              <a:rPr lang="en-US" sz="1600" dirty="0" err="1" smtClean="0"/>
              <a:t>Tx</a:t>
            </a:r>
            <a:r>
              <a:rPr lang="en-US" sz="1600" dirty="0" smtClean="0"/>
              <a:t> and/or Rx anyway!</a:t>
            </a:r>
          </a:p>
          <a:p>
            <a:r>
              <a:rPr lang="en-US" sz="2000" b="0" dirty="0" smtClean="0"/>
              <a:t>Preamble (LTF) is also duplicated.</a:t>
            </a:r>
          </a:p>
          <a:p>
            <a:pPr lvl="1"/>
            <a:r>
              <a:rPr lang="en-US" sz="1800" dirty="0" smtClean="0"/>
              <a:t>Different from the true 4/8/16MHz LTF, also different from 11n MCS32.</a:t>
            </a:r>
          </a:p>
          <a:p>
            <a:r>
              <a:rPr lang="en-US" sz="2000" b="0" dirty="0" smtClean="0"/>
              <a:t>Phase shift (“Gamma”) is applied in each 2MHz </a:t>
            </a:r>
            <a:r>
              <a:rPr lang="en-US" sz="2000" b="0" dirty="0" err="1" smtClean="0"/>
              <a:t>subband</a:t>
            </a:r>
            <a:r>
              <a:rPr lang="en-US" sz="2000" b="0" dirty="0" smtClean="0"/>
              <a:t> to reduce PAPR—same as 11ac Non-HT dup mode.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66800" y="4829175"/>
            <a:ext cx="9906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</a:rPr>
              <a:t>STF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057400" y="4829175"/>
            <a:ext cx="11430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>
                <a:latin typeface="Arial" charset="0"/>
              </a:rPr>
              <a:t>LTF1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200400" y="4829175"/>
            <a:ext cx="11430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>
                <a:latin typeface="Arial" charset="0"/>
              </a:rPr>
              <a:t>SIG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867400" y="4829175"/>
            <a:ext cx="22860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DATA</a:t>
            </a:r>
          </a:p>
        </p:txBody>
      </p:sp>
      <p:sp>
        <p:nvSpPr>
          <p:cNvPr id="11" name="Rectangle 26"/>
          <p:cNvSpPr>
            <a:spLocks noChangeArrowheads="1"/>
          </p:cNvSpPr>
          <p:nvPr/>
        </p:nvSpPr>
        <p:spPr bwMode="auto">
          <a:xfrm>
            <a:off x="4343400" y="4829175"/>
            <a:ext cx="6096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</a:rPr>
              <a:t>LTF2</a:t>
            </a:r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4937125" y="4789488"/>
            <a:ext cx="3365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5257800" y="4829175"/>
            <a:ext cx="6096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</a:rPr>
              <a:t>LTF_N</a:t>
            </a:r>
            <a:r>
              <a:rPr lang="en-US" sz="700">
                <a:latin typeface="Arial" charset="0"/>
              </a:rPr>
              <a:t>LTF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066800" y="5057775"/>
            <a:ext cx="9906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</a:rPr>
              <a:t>STF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057400" y="5057775"/>
            <a:ext cx="11430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>
                <a:latin typeface="Arial" charset="0"/>
              </a:rPr>
              <a:t>LTF1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3200400" y="5057775"/>
            <a:ext cx="11430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>
                <a:latin typeface="Arial" charset="0"/>
              </a:rPr>
              <a:t>SIG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5867400" y="5057775"/>
            <a:ext cx="22860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DATA</a:t>
            </a:r>
          </a:p>
        </p:txBody>
      </p:sp>
      <p:sp>
        <p:nvSpPr>
          <p:cNvPr id="18" name="Rectangle 26"/>
          <p:cNvSpPr>
            <a:spLocks noChangeArrowheads="1"/>
          </p:cNvSpPr>
          <p:nvPr/>
        </p:nvSpPr>
        <p:spPr bwMode="auto">
          <a:xfrm>
            <a:off x="4343400" y="5057775"/>
            <a:ext cx="6096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</a:rPr>
              <a:t>LTF2</a:t>
            </a:r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4937125" y="5018088"/>
            <a:ext cx="3365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5257800" y="5057775"/>
            <a:ext cx="6096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</a:rPr>
              <a:t>LTF_N</a:t>
            </a:r>
            <a:r>
              <a:rPr lang="en-US" sz="700">
                <a:latin typeface="Arial" charset="0"/>
              </a:rPr>
              <a:t>LTF</a:t>
            </a:r>
          </a:p>
        </p:txBody>
      </p:sp>
      <p:sp>
        <p:nvSpPr>
          <p:cNvPr id="21" name="TextBox 19"/>
          <p:cNvSpPr txBox="1">
            <a:spLocks noChangeArrowheads="1"/>
          </p:cNvSpPr>
          <p:nvPr/>
        </p:nvSpPr>
        <p:spPr bwMode="auto">
          <a:xfrm>
            <a:off x="381000" y="4829175"/>
            <a:ext cx="679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(2MHz)</a:t>
            </a:r>
          </a:p>
        </p:txBody>
      </p:sp>
      <p:sp>
        <p:nvSpPr>
          <p:cNvPr id="22" name="TextBox 20"/>
          <p:cNvSpPr txBox="1">
            <a:spLocks noChangeArrowheads="1"/>
          </p:cNvSpPr>
          <p:nvPr/>
        </p:nvSpPr>
        <p:spPr bwMode="auto">
          <a:xfrm>
            <a:off x="381000" y="5057775"/>
            <a:ext cx="679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(2MHz)</a:t>
            </a:r>
          </a:p>
        </p:txBody>
      </p:sp>
      <p:sp>
        <p:nvSpPr>
          <p:cNvPr id="23" name="TextBox 11"/>
          <p:cNvSpPr txBox="1">
            <a:spLocks noChangeArrowheads="1"/>
          </p:cNvSpPr>
          <p:nvPr/>
        </p:nvSpPr>
        <p:spPr bwMode="auto">
          <a:xfrm>
            <a:off x="8147050" y="4995863"/>
            <a:ext cx="5397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(×1)</a:t>
            </a:r>
          </a:p>
        </p:txBody>
      </p:sp>
      <p:sp>
        <p:nvSpPr>
          <p:cNvPr id="24" name="TextBox 11"/>
          <p:cNvSpPr txBox="1">
            <a:spLocks noChangeArrowheads="1"/>
          </p:cNvSpPr>
          <p:nvPr/>
        </p:nvSpPr>
        <p:spPr bwMode="auto">
          <a:xfrm>
            <a:off x="8153400" y="4724400"/>
            <a:ext cx="4953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(×j)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Tone Plans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Line 139"/>
          <p:cNvSpPr>
            <a:spLocks noChangeShapeType="1"/>
          </p:cNvSpPr>
          <p:nvPr/>
        </p:nvSpPr>
        <p:spPr bwMode="auto">
          <a:xfrm>
            <a:off x="2743200" y="234315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886200" y="1981200"/>
            <a:ext cx="2819400" cy="36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" pitchFamily="18" charset="0"/>
              </a:rPr>
              <a:t>4MHz: 108 Data, 6 Pilot, 3 DC tones</a:t>
            </a:r>
          </a:p>
        </p:txBody>
      </p:sp>
      <p:cxnSp>
        <p:nvCxnSpPr>
          <p:cNvPr id="9" name="Straight Connector 55"/>
          <p:cNvCxnSpPr>
            <a:cxnSpLocks noChangeShapeType="1"/>
          </p:cNvCxnSpPr>
          <p:nvPr/>
        </p:nvCxnSpPr>
        <p:spPr bwMode="auto">
          <a:xfrm rot="5400000">
            <a:off x="3162301" y="2303462"/>
            <a:ext cx="76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0" name="TextBox 56"/>
          <p:cNvSpPr txBox="1">
            <a:spLocks noChangeArrowheads="1"/>
          </p:cNvSpPr>
          <p:nvPr/>
        </p:nvSpPr>
        <p:spPr bwMode="auto">
          <a:xfrm>
            <a:off x="5181600" y="2270125"/>
            <a:ext cx="312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1" name="TextBox 57"/>
          <p:cNvSpPr txBox="1">
            <a:spLocks noChangeArrowheads="1"/>
          </p:cNvSpPr>
          <p:nvPr/>
        </p:nvSpPr>
        <p:spPr bwMode="auto">
          <a:xfrm>
            <a:off x="3733800" y="2289175"/>
            <a:ext cx="390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-58</a:t>
            </a:r>
          </a:p>
        </p:txBody>
      </p:sp>
      <p:sp>
        <p:nvSpPr>
          <p:cNvPr id="12" name="TextBox 58"/>
          <p:cNvSpPr txBox="1">
            <a:spLocks noChangeArrowheads="1"/>
          </p:cNvSpPr>
          <p:nvPr/>
        </p:nvSpPr>
        <p:spPr bwMode="auto">
          <a:xfrm>
            <a:off x="2971800" y="2289175"/>
            <a:ext cx="390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-64</a:t>
            </a:r>
          </a:p>
        </p:txBody>
      </p:sp>
      <p:sp>
        <p:nvSpPr>
          <p:cNvPr id="13" name="TextBox 59"/>
          <p:cNvSpPr txBox="1">
            <a:spLocks noChangeArrowheads="1"/>
          </p:cNvSpPr>
          <p:nvPr/>
        </p:nvSpPr>
        <p:spPr bwMode="auto">
          <a:xfrm>
            <a:off x="6477000" y="2289175"/>
            <a:ext cx="3381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58</a:t>
            </a:r>
          </a:p>
        </p:txBody>
      </p:sp>
      <p:cxnSp>
        <p:nvCxnSpPr>
          <p:cNvPr id="14" name="Straight Connector 60"/>
          <p:cNvCxnSpPr>
            <a:cxnSpLocks noChangeShapeType="1"/>
          </p:cNvCxnSpPr>
          <p:nvPr/>
        </p:nvCxnSpPr>
        <p:spPr bwMode="auto">
          <a:xfrm rot="5400000">
            <a:off x="7277101" y="2303462"/>
            <a:ext cx="76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5" name="TextBox 61"/>
          <p:cNvSpPr txBox="1">
            <a:spLocks noChangeArrowheads="1"/>
          </p:cNvSpPr>
          <p:nvPr/>
        </p:nvSpPr>
        <p:spPr bwMode="auto">
          <a:xfrm>
            <a:off x="7129463" y="2289175"/>
            <a:ext cx="3381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63</a:t>
            </a:r>
          </a:p>
        </p:txBody>
      </p:sp>
      <p:sp>
        <p:nvSpPr>
          <p:cNvPr id="16" name="TextBox 62"/>
          <p:cNvSpPr txBox="1">
            <a:spLocks noChangeArrowheads="1"/>
          </p:cNvSpPr>
          <p:nvPr/>
        </p:nvSpPr>
        <p:spPr bwMode="auto">
          <a:xfrm>
            <a:off x="2971800" y="1981200"/>
            <a:ext cx="9636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(6 guard tones)</a:t>
            </a:r>
          </a:p>
        </p:txBody>
      </p:sp>
      <p:sp>
        <p:nvSpPr>
          <p:cNvPr id="17" name="TextBox 63"/>
          <p:cNvSpPr txBox="1">
            <a:spLocks noChangeArrowheads="1"/>
          </p:cNvSpPr>
          <p:nvPr/>
        </p:nvSpPr>
        <p:spPr bwMode="auto">
          <a:xfrm>
            <a:off x="6705600" y="1981200"/>
            <a:ext cx="9636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(5 guard tones)</a:t>
            </a:r>
          </a:p>
        </p:txBody>
      </p:sp>
      <p:sp>
        <p:nvSpPr>
          <p:cNvPr id="18" name="TextBox 64"/>
          <p:cNvSpPr txBox="1">
            <a:spLocks noChangeArrowheads="1"/>
          </p:cNvSpPr>
          <p:nvPr/>
        </p:nvSpPr>
        <p:spPr bwMode="auto">
          <a:xfrm>
            <a:off x="990600" y="2057400"/>
            <a:ext cx="157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True 4MHz Signal:</a:t>
            </a:r>
          </a:p>
        </p:txBody>
      </p:sp>
      <p:sp>
        <p:nvSpPr>
          <p:cNvPr id="19" name="Line 139"/>
          <p:cNvSpPr>
            <a:spLocks noChangeShapeType="1"/>
          </p:cNvSpPr>
          <p:nvPr/>
        </p:nvSpPr>
        <p:spPr bwMode="auto">
          <a:xfrm>
            <a:off x="2819400" y="327025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3810000" y="2908300"/>
            <a:ext cx="1295400" cy="36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" pitchFamily="18" charset="0"/>
              </a:rPr>
              <a:t>2MHz Signal</a:t>
            </a:r>
          </a:p>
        </p:txBody>
      </p:sp>
      <p:cxnSp>
        <p:nvCxnSpPr>
          <p:cNvPr id="21" name="Straight Connector 67"/>
          <p:cNvCxnSpPr>
            <a:cxnSpLocks noChangeShapeType="1"/>
          </p:cNvCxnSpPr>
          <p:nvPr/>
        </p:nvCxnSpPr>
        <p:spPr bwMode="auto">
          <a:xfrm rot="5400000">
            <a:off x="3238501" y="3232150"/>
            <a:ext cx="76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" name="TextBox 68"/>
          <p:cNvSpPr txBox="1">
            <a:spLocks noChangeArrowheads="1"/>
          </p:cNvSpPr>
          <p:nvPr/>
        </p:nvSpPr>
        <p:spPr bwMode="auto">
          <a:xfrm>
            <a:off x="5257800" y="3197225"/>
            <a:ext cx="312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3" name="TextBox 69"/>
          <p:cNvSpPr txBox="1">
            <a:spLocks noChangeArrowheads="1"/>
          </p:cNvSpPr>
          <p:nvPr/>
        </p:nvSpPr>
        <p:spPr bwMode="auto">
          <a:xfrm>
            <a:off x="3657600" y="3216275"/>
            <a:ext cx="390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-60</a:t>
            </a:r>
          </a:p>
        </p:txBody>
      </p:sp>
      <p:sp>
        <p:nvSpPr>
          <p:cNvPr id="24" name="TextBox 70"/>
          <p:cNvSpPr txBox="1">
            <a:spLocks noChangeArrowheads="1"/>
          </p:cNvSpPr>
          <p:nvPr/>
        </p:nvSpPr>
        <p:spPr bwMode="auto">
          <a:xfrm>
            <a:off x="3048000" y="3216275"/>
            <a:ext cx="390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-64</a:t>
            </a:r>
          </a:p>
        </p:txBody>
      </p:sp>
      <p:cxnSp>
        <p:nvCxnSpPr>
          <p:cNvPr id="25" name="Straight Connector 72"/>
          <p:cNvCxnSpPr>
            <a:cxnSpLocks noChangeShapeType="1"/>
          </p:cNvCxnSpPr>
          <p:nvPr/>
        </p:nvCxnSpPr>
        <p:spPr bwMode="auto">
          <a:xfrm rot="5400000">
            <a:off x="7353301" y="3232150"/>
            <a:ext cx="76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" name="TextBox 73"/>
          <p:cNvSpPr txBox="1">
            <a:spLocks noChangeArrowheads="1"/>
          </p:cNvSpPr>
          <p:nvPr/>
        </p:nvSpPr>
        <p:spPr bwMode="auto">
          <a:xfrm>
            <a:off x="7205663" y="3216275"/>
            <a:ext cx="3381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63</a:t>
            </a:r>
          </a:p>
        </p:txBody>
      </p:sp>
      <p:sp>
        <p:nvSpPr>
          <p:cNvPr id="27" name="TextBox 74"/>
          <p:cNvSpPr txBox="1">
            <a:spLocks noChangeArrowheads="1"/>
          </p:cNvSpPr>
          <p:nvPr/>
        </p:nvSpPr>
        <p:spPr bwMode="auto">
          <a:xfrm>
            <a:off x="2819400" y="2895600"/>
            <a:ext cx="9636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(</a:t>
            </a:r>
            <a:r>
              <a:rPr lang="en-US" sz="1000">
                <a:solidFill>
                  <a:schemeClr val="accent2"/>
                </a:solidFill>
              </a:rPr>
              <a:t>4 guard tones</a:t>
            </a:r>
            <a:r>
              <a:rPr lang="en-US" sz="1000"/>
              <a:t>)</a:t>
            </a:r>
          </a:p>
        </p:txBody>
      </p:sp>
      <p:sp>
        <p:nvSpPr>
          <p:cNvPr id="28" name="TextBox 75"/>
          <p:cNvSpPr txBox="1">
            <a:spLocks noChangeArrowheads="1"/>
          </p:cNvSpPr>
          <p:nvPr/>
        </p:nvSpPr>
        <p:spPr bwMode="auto">
          <a:xfrm>
            <a:off x="7010400" y="2895600"/>
            <a:ext cx="9636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(</a:t>
            </a:r>
            <a:r>
              <a:rPr lang="en-US" sz="1000">
                <a:solidFill>
                  <a:schemeClr val="accent2"/>
                </a:solidFill>
              </a:rPr>
              <a:t>3 guard tones</a:t>
            </a:r>
            <a:r>
              <a:rPr lang="en-US" sz="1000"/>
              <a:t>)</a:t>
            </a:r>
          </a:p>
        </p:txBody>
      </p:sp>
      <p:sp>
        <p:nvSpPr>
          <p:cNvPr id="29" name="TextBox 76"/>
          <p:cNvSpPr txBox="1">
            <a:spLocks noChangeArrowheads="1"/>
          </p:cNvSpPr>
          <p:nvPr/>
        </p:nvSpPr>
        <p:spPr bwMode="auto">
          <a:xfrm>
            <a:off x="914400" y="2667000"/>
            <a:ext cx="16764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2MHz-Dup Signal</a:t>
            </a:r>
          </a:p>
          <a:p>
            <a:r>
              <a:rPr lang="en-US" sz="1400"/>
              <a:t>in 4MHz (both Data</a:t>
            </a:r>
          </a:p>
          <a:p>
            <a:r>
              <a:rPr lang="en-US" sz="1400"/>
              <a:t>and LTF):</a:t>
            </a:r>
          </a:p>
        </p:txBody>
      </p:sp>
      <p:sp>
        <p:nvSpPr>
          <p:cNvPr id="30" name="TextBox 77"/>
          <p:cNvSpPr txBox="1">
            <a:spLocks noChangeArrowheads="1"/>
          </p:cNvSpPr>
          <p:nvPr/>
        </p:nvSpPr>
        <p:spPr bwMode="auto">
          <a:xfrm>
            <a:off x="4876800" y="3200400"/>
            <a:ext cx="3127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-4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5715000" y="2895600"/>
            <a:ext cx="1219200" cy="36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" pitchFamily="18" charset="0"/>
              </a:rPr>
              <a:t>2MHz Signal</a:t>
            </a:r>
          </a:p>
        </p:txBody>
      </p:sp>
      <p:sp>
        <p:nvSpPr>
          <p:cNvPr id="32" name="TextBox 79"/>
          <p:cNvSpPr txBox="1">
            <a:spLocks noChangeArrowheads="1"/>
          </p:cNvSpPr>
          <p:nvPr/>
        </p:nvSpPr>
        <p:spPr bwMode="auto">
          <a:xfrm>
            <a:off x="5562600" y="3203575"/>
            <a:ext cx="261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33" name="TextBox 80"/>
          <p:cNvSpPr txBox="1">
            <a:spLocks noChangeArrowheads="1"/>
          </p:cNvSpPr>
          <p:nvPr/>
        </p:nvSpPr>
        <p:spPr bwMode="auto">
          <a:xfrm>
            <a:off x="6748463" y="3227388"/>
            <a:ext cx="33813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60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04800" y="1600200"/>
            <a:ext cx="1387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BW = 4MHz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04800" y="3733800"/>
            <a:ext cx="1387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BW = 8MHz</a:t>
            </a:r>
          </a:p>
        </p:txBody>
      </p:sp>
      <p:sp>
        <p:nvSpPr>
          <p:cNvPr id="36" name="Line 139"/>
          <p:cNvSpPr>
            <a:spLocks noChangeShapeType="1"/>
          </p:cNvSpPr>
          <p:nvPr/>
        </p:nvSpPr>
        <p:spPr bwMode="auto">
          <a:xfrm>
            <a:off x="2438400" y="4537075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Rectangle 36"/>
          <p:cNvSpPr/>
          <p:nvPr/>
        </p:nvSpPr>
        <p:spPr bwMode="auto">
          <a:xfrm>
            <a:off x="3581400" y="4175125"/>
            <a:ext cx="2819400" cy="36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" pitchFamily="18" charset="0"/>
              </a:rPr>
              <a:t>8MHz: 234 Data, 8 Pilot, 3 DC tones</a:t>
            </a:r>
          </a:p>
        </p:txBody>
      </p:sp>
      <p:cxnSp>
        <p:nvCxnSpPr>
          <p:cNvPr id="38" name="Straight Connector 55"/>
          <p:cNvCxnSpPr>
            <a:cxnSpLocks noChangeShapeType="1"/>
          </p:cNvCxnSpPr>
          <p:nvPr/>
        </p:nvCxnSpPr>
        <p:spPr bwMode="auto">
          <a:xfrm rot="5400000">
            <a:off x="2857501" y="4497387"/>
            <a:ext cx="76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9" name="TextBox 56"/>
          <p:cNvSpPr txBox="1">
            <a:spLocks noChangeArrowheads="1"/>
          </p:cNvSpPr>
          <p:nvPr/>
        </p:nvSpPr>
        <p:spPr bwMode="auto">
          <a:xfrm>
            <a:off x="4876800" y="4464050"/>
            <a:ext cx="312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0" name="TextBox 57"/>
          <p:cNvSpPr txBox="1">
            <a:spLocks noChangeArrowheads="1"/>
          </p:cNvSpPr>
          <p:nvPr/>
        </p:nvSpPr>
        <p:spPr bwMode="auto">
          <a:xfrm>
            <a:off x="3429000" y="4483100"/>
            <a:ext cx="466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-122</a:t>
            </a:r>
          </a:p>
        </p:txBody>
      </p:sp>
      <p:sp>
        <p:nvSpPr>
          <p:cNvPr id="41" name="TextBox 58"/>
          <p:cNvSpPr txBox="1">
            <a:spLocks noChangeArrowheads="1"/>
          </p:cNvSpPr>
          <p:nvPr/>
        </p:nvSpPr>
        <p:spPr bwMode="auto">
          <a:xfrm>
            <a:off x="2667000" y="4483100"/>
            <a:ext cx="466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-128</a:t>
            </a:r>
          </a:p>
        </p:txBody>
      </p:sp>
      <p:sp>
        <p:nvSpPr>
          <p:cNvPr id="42" name="TextBox 59"/>
          <p:cNvSpPr txBox="1">
            <a:spLocks noChangeArrowheads="1"/>
          </p:cNvSpPr>
          <p:nvPr/>
        </p:nvSpPr>
        <p:spPr bwMode="auto">
          <a:xfrm>
            <a:off x="6172200" y="4483100"/>
            <a:ext cx="4159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122</a:t>
            </a:r>
          </a:p>
        </p:txBody>
      </p:sp>
      <p:cxnSp>
        <p:nvCxnSpPr>
          <p:cNvPr id="43" name="Straight Connector 60"/>
          <p:cNvCxnSpPr>
            <a:cxnSpLocks noChangeShapeType="1"/>
          </p:cNvCxnSpPr>
          <p:nvPr/>
        </p:nvCxnSpPr>
        <p:spPr bwMode="auto">
          <a:xfrm rot="5400000">
            <a:off x="6972301" y="4497387"/>
            <a:ext cx="76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4" name="TextBox 61"/>
          <p:cNvSpPr txBox="1">
            <a:spLocks noChangeArrowheads="1"/>
          </p:cNvSpPr>
          <p:nvPr/>
        </p:nvSpPr>
        <p:spPr bwMode="auto">
          <a:xfrm>
            <a:off x="6824663" y="4483100"/>
            <a:ext cx="4143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127</a:t>
            </a:r>
          </a:p>
        </p:txBody>
      </p:sp>
      <p:sp>
        <p:nvSpPr>
          <p:cNvPr id="45" name="TextBox 62"/>
          <p:cNvSpPr txBox="1">
            <a:spLocks noChangeArrowheads="1"/>
          </p:cNvSpPr>
          <p:nvPr/>
        </p:nvSpPr>
        <p:spPr bwMode="auto">
          <a:xfrm>
            <a:off x="2667000" y="4175125"/>
            <a:ext cx="9636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(6 guard tones)</a:t>
            </a:r>
          </a:p>
        </p:txBody>
      </p:sp>
      <p:sp>
        <p:nvSpPr>
          <p:cNvPr id="46" name="TextBox 63"/>
          <p:cNvSpPr txBox="1">
            <a:spLocks noChangeArrowheads="1"/>
          </p:cNvSpPr>
          <p:nvPr/>
        </p:nvSpPr>
        <p:spPr bwMode="auto">
          <a:xfrm>
            <a:off x="6400800" y="4175125"/>
            <a:ext cx="9636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(5 guard tones)</a:t>
            </a:r>
          </a:p>
        </p:txBody>
      </p:sp>
      <p:sp>
        <p:nvSpPr>
          <p:cNvPr id="47" name="TextBox 64"/>
          <p:cNvSpPr txBox="1">
            <a:spLocks noChangeArrowheads="1"/>
          </p:cNvSpPr>
          <p:nvPr/>
        </p:nvSpPr>
        <p:spPr bwMode="auto">
          <a:xfrm>
            <a:off x="228600" y="4267200"/>
            <a:ext cx="157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True 8MHz Signal: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514600" y="5254625"/>
            <a:ext cx="1143000" cy="36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" pitchFamily="18" charset="0"/>
              </a:rPr>
              <a:t>2MHz Signal</a:t>
            </a:r>
          </a:p>
        </p:txBody>
      </p:sp>
      <p:cxnSp>
        <p:nvCxnSpPr>
          <p:cNvPr id="49" name="Straight Connector 67"/>
          <p:cNvCxnSpPr>
            <a:cxnSpLocks noChangeShapeType="1"/>
          </p:cNvCxnSpPr>
          <p:nvPr/>
        </p:nvCxnSpPr>
        <p:spPr bwMode="auto">
          <a:xfrm rot="5400000">
            <a:off x="1867694" y="5596731"/>
            <a:ext cx="762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0" name="TextBox 69"/>
          <p:cNvSpPr txBox="1">
            <a:spLocks noChangeArrowheads="1"/>
          </p:cNvSpPr>
          <p:nvPr/>
        </p:nvSpPr>
        <p:spPr bwMode="auto">
          <a:xfrm>
            <a:off x="2286000" y="5588000"/>
            <a:ext cx="466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-124</a:t>
            </a:r>
          </a:p>
        </p:txBody>
      </p:sp>
      <p:sp>
        <p:nvSpPr>
          <p:cNvPr id="51" name="TextBox 70"/>
          <p:cNvSpPr txBox="1">
            <a:spLocks noChangeArrowheads="1"/>
          </p:cNvSpPr>
          <p:nvPr/>
        </p:nvSpPr>
        <p:spPr bwMode="auto">
          <a:xfrm>
            <a:off x="1676400" y="5588000"/>
            <a:ext cx="466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-128</a:t>
            </a:r>
          </a:p>
        </p:txBody>
      </p:sp>
      <p:cxnSp>
        <p:nvCxnSpPr>
          <p:cNvPr id="52" name="Straight Connector 72"/>
          <p:cNvCxnSpPr>
            <a:cxnSpLocks noChangeShapeType="1"/>
          </p:cNvCxnSpPr>
          <p:nvPr/>
        </p:nvCxnSpPr>
        <p:spPr bwMode="auto">
          <a:xfrm rot="5400000">
            <a:off x="8419307" y="5596731"/>
            <a:ext cx="762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3" name="TextBox 73"/>
          <p:cNvSpPr txBox="1">
            <a:spLocks noChangeArrowheads="1"/>
          </p:cNvSpPr>
          <p:nvPr/>
        </p:nvSpPr>
        <p:spPr bwMode="auto">
          <a:xfrm>
            <a:off x="8194675" y="5588000"/>
            <a:ext cx="4159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127</a:t>
            </a:r>
          </a:p>
        </p:txBody>
      </p:sp>
      <p:sp>
        <p:nvSpPr>
          <p:cNvPr id="54" name="TextBox 74"/>
          <p:cNvSpPr txBox="1">
            <a:spLocks noChangeArrowheads="1"/>
          </p:cNvSpPr>
          <p:nvPr/>
        </p:nvSpPr>
        <p:spPr bwMode="auto">
          <a:xfrm>
            <a:off x="1676400" y="5102225"/>
            <a:ext cx="9636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(</a:t>
            </a:r>
            <a:r>
              <a:rPr lang="en-US" sz="1000">
                <a:solidFill>
                  <a:schemeClr val="accent2"/>
                </a:solidFill>
              </a:rPr>
              <a:t>4 guard tones</a:t>
            </a:r>
            <a:r>
              <a:rPr lang="en-US" sz="1000"/>
              <a:t>)</a:t>
            </a:r>
          </a:p>
        </p:txBody>
      </p:sp>
      <p:sp>
        <p:nvSpPr>
          <p:cNvPr id="55" name="TextBox 75"/>
          <p:cNvSpPr txBox="1">
            <a:spLocks noChangeArrowheads="1"/>
          </p:cNvSpPr>
          <p:nvPr/>
        </p:nvSpPr>
        <p:spPr bwMode="auto">
          <a:xfrm>
            <a:off x="8001000" y="5178425"/>
            <a:ext cx="9636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(</a:t>
            </a:r>
            <a:r>
              <a:rPr lang="en-US" sz="1000">
                <a:solidFill>
                  <a:schemeClr val="accent2"/>
                </a:solidFill>
              </a:rPr>
              <a:t>3 guard tones</a:t>
            </a:r>
            <a:r>
              <a:rPr lang="en-US" sz="1000"/>
              <a:t>)</a:t>
            </a:r>
          </a:p>
        </p:txBody>
      </p:sp>
      <p:sp>
        <p:nvSpPr>
          <p:cNvPr id="56" name="TextBox 76"/>
          <p:cNvSpPr txBox="1">
            <a:spLocks noChangeArrowheads="1"/>
          </p:cNvSpPr>
          <p:nvPr/>
        </p:nvSpPr>
        <p:spPr bwMode="auto">
          <a:xfrm>
            <a:off x="0" y="5102225"/>
            <a:ext cx="16367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2MHz-Quad Signal</a:t>
            </a:r>
          </a:p>
          <a:p>
            <a:r>
              <a:rPr lang="en-US" sz="1400"/>
              <a:t>in 8MHz (both Data</a:t>
            </a:r>
          </a:p>
          <a:p>
            <a:r>
              <a:rPr lang="en-US" sz="1400"/>
              <a:t>and LTF):</a:t>
            </a:r>
          </a:p>
        </p:txBody>
      </p:sp>
      <p:sp>
        <p:nvSpPr>
          <p:cNvPr id="57" name="TextBox 77"/>
          <p:cNvSpPr txBox="1">
            <a:spLocks noChangeArrowheads="1"/>
          </p:cNvSpPr>
          <p:nvPr/>
        </p:nvSpPr>
        <p:spPr bwMode="auto">
          <a:xfrm>
            <a:off x="3429000" y="5588000"/>
            <a:ext cx="390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-68</a:t>
            </a:r>
          </a:p>
        </p:txBody>
      </p:sp>
      <p:cxnSp>
        <p:nvCxnSpPr>
          <p:cNvPr id="58" name="Straight Arrow Connector 82"/>
          <p:cNvCxnSpPr>
            <a:cxnSpLocks noChangeShapeType="1"/>
          </p:cNvCxnSpPr>
          <p:nvPr/>
        </p:nvCxnSpPr>
        <p:spPr bwMode="auto">
          <a:xfrm>
            <a:off x="1676400" y="5635625"/>
            <a:ext cx="7010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9" name="Rectangle 58"/>
          <p:cNvSpPr/>
          <p:nvPr/>
        </p:nvSpPr>
        <p:spPr bwMode="auto">
          <a:xfrm>
            <a:off x="3886200" y="5267325"/>
            <a:ext cx="1143000" cy="36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" pitchFamily="18" charset="0"/>
              </a:rPr>
              <a:t>2MHz Signal</a:t>
            </a:r>
          </a:p>
        </p:txBody>
      </p:sp>
      <p:sp>
        <p:nvSpPr>
          <p:cNvPr id="60" name="TextBox 84"/>
          <p:cNvSpPr txBox="1">
            <a:spLocks noChangeArrowheads="1"/>
          </p:cNvSpPr>
          <p:nvPr/>
        </p:nvSpPr>
        <p:spPr bwMode="auto">
          <a:xfrm>
            <a:off x="5105400" y="5559425"/>
            <a:ext cx="312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1" name="TextBox 85"/>
          <p:cNvSpPr txBox="1">
            <a:spLocks noChangeArrowheads="1"/>
          </p:cNvSpPr>
          <p:nvPr/>
        </p:nvSpPr>
        <p:spPr bwMode="auto">
          <a:xfrm>
            <a:off x="3700463" y="5575300"/>
            <a:ext cx="38893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-60</a:t>
            </a:r>
          </a:p>
        </p:txBody>
      </p:sp>
      <p:sp>
        <p:nvSpPr>
          <p:cNvPr id="62" name="TextBox 86"/>
          <p:cNvSpPr txBox="1">
            <a:spLocks noChangeArrowheads="1"/>
          </p:cNvSpPr>
          <p:nvPr/>
        </p:nvSpPr>
        <p:spPr bwMode="auto">
          <a:xfrm>
            <a:off x="4800600" y="5559425"/>
            <a:ext cx="3127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-4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5486400" y="5254625"/>
            <a:ext cx="1143000" cy="36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" pitchFamily="18" charset="0"/>
              </a:rPr>
              <a:t>2MHz Signal</a:t>
            </a:r>
          </a:p>
        </p:txBody>
      </p:sp>
      <p:sp>
        <p:nvSpPr>
          <p:cNvPr id="64" name="TextBox 88"/>
          <p:cNvSpPr txBox="1">
            <a:spLocks noChangeArrowheads="1"/>
          </p:cNvSpPr>
          <p:nvPr/>
        </p:nvSpPr>
        <p:spPr bwMode="auto">
          <a:xfrm>
            <a:off x="5334000" y="5562600"/>
            <a:ext cx="261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65" name="TextBox 89"/>
          <p:cNvSpPr txBox="1">
            <a:spLocks noChangeArrowheads="1"/>
          </p:cNvSpPr>
          <p:nvPr/>
        </p:nvSpPr>
        <p:spPr bwMode="auto">
          <a:xfrm>
            <a:off x="6443663" y="5588000"/>
            <a:ext cx="3381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60</a:t>
            </a:r>
          </a:p>
        </p:txBody>
      </p:sp>
      <p:sp>
        <p:nvSpPr>
          <p:cNvPr id="66" name="TextBox 90"/>
          <p:cNvSpPr txBox="1">
            <a:spLocks noChangeArrowheads="1"/>
          </p:cNvSpPr>
          <p:nvPr/>
        </p:nvSpPr>
        <p:spPr bwMode="auto">
          <a:xfrm>
            <a:off x="4800600" y="4949825"/>
            <a:ext cx="8477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(</a:t>
            </a:r>
            <a:r>
              <a:rPr lang="en-US" sz="1000">
                <a:solidFill>
                  <a:schemeClr val="accent2"/>
                </a:solidFill>
              </a:rPr>
              <a:t>7 DC tones</a:t>
            </a:r>
            <a:r>
              <a:rPr lang="en-US" sz="1000"/>
              <a:t>)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6858000" y="5254625"/>
            <a:ext cx="1143000" cy="36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" pitchFamily="18" charset="0"/>
              </a:rPr>
              <a:t>2MHz Signal</a:t>
            </a:r>
          </a:p>
        </p:txBody>
      </p:sp>
      <p:sp>
        <p:nvSpPr>
          <p:cNvPr id="68" name="TextBox 92"/>
          <p:cNvSpPr txBox="1">
            <a:spLocks noChangeArrowheads="1"/>
          </p:cNvSpPr>
          <p:nvPr/>
        </p:nvSpPr>
        <p:spPr bwMode="auto">
          <a:xfrm>
            <a:off x="6705600" y="5588000"/>
            <a:ext cx="3381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68</a:t>
            </a:r>
          </a:p>
        </p:txBody>
      </p:sp>
      <p:sp>
        <p:nvSpPr>
          <p:cNvPr id="69" name="TextBox 93"/>
          <p:cNvSpPr txBox="1">
            <a:spLocks noChangeArrowheads="1"/>
          </p:cNvSpPr>
          <p:nvPr/>
        </p:nvSpPr>
        <p:spPr bwMode="auto">
          <a:xfrm>
            <a:off x="7737475" y="5588000"/>
            <a:ext cx="4159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124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NDP Short Control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Some Control Response Frames may use the NDP short frame format.</a:t>
            </a:r>
          </a:p>
          <a:p>
            <a:r>
              <a:rPr lang="en-US" b="0" dirty="0" smtClean="0"/>
              <a:t>Current 4MHz/8MHz/16MHz NDP format is sufficient for BW protection.</a:t>
            </a:r>
          </a:p>
          <a:p>
            <a:pPr lvl="1"/>
            <a:r>
              <a:rPr lang="en-US" dirty="0" smtClean="0"/>
              <a:t>LTF has 6/5 guard tones—same as SIG field</a:t>
            </a:r>
          </a:p>
          <a:p>
            <a:pPr lvl="1"/>
            <a:r>
              <a:rPr lang="en-US" dirty="0" smtClean="0"/>
              <a:t>No data portion, hence the LTF is sufficient for decoding the 2MHz SIG field in each 2MHz sub-channel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No need to define 2MHz dup mode for NDP.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Do you agree to define 2MHz Dup Mode in the spec framework as below?</a:t>
            </a:r>
          </a:p>
          <a:p>
            <a:pPr lvl="1"/>
            <a:r>
              <a:rPr lang="en-US" sz="1600" dirty="0" smtClean="0"/>
              <a:t>Preamble and Data portions of 2MHz signal is duplicated in each 2MHz sub-channel of 4MHz/8MHz/16MHz.</a:t>
            </a:r>
          </a:p>
          <a:p>
            <a:pPr lvl="1"/>
            <a:r>
              <a:rPr lang="en-US" sz="1600" dirty="0" smtClean="0"/>
              <a:t>Phase shift is applied in each 2MHz sub-channel of the duplicate signal.</a:t>
            </a:r>
          </a:p>
          <a:p>
            <a:pPr lvl="2"/>
            <a:r>
              <a:rPr lang="en-US" sz="1400" dirty="0" smtClean="0"/>
              <a:t>4MHz: [1, j]</a:t>
            </a:r>
          </a:p>
          <a:p>
            <a:pPr lvl="2"/>
            <a:r>
              <a:rPr lang="en-US" sz="1400" dirty="0" smtClean="0"/>
              <a:t>8MHz: [1 -1 -1 -1]</a:t>
            </a:r>
          </a:p>
          <a:p>
            <a:pPr lvl="2"/>
            <a:r>
              <a:rPr lang="en-US" sz="1400" dirty="0" smtClean="0"/>
              <a:t>16MHz: each 8MHz half is identical to a stand-along 8MHz signal.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Move to define 2MHz Dup Mode in the spec framework as below?</a:t>
            </a:r>
          </a:p>
          <a:p>
            <a:pPr lvl="1"/>
            <a:r>
              <a:rPr lang="en-US" sz="1600" dirty="0" smtClean="0"/>
              <a:t>Preamble and Data portions of 2MHz signal is duplicated in each 2MHz sub-channel of 4MHz/8MHz/16MHz.</a:t>
            </a:r>
          </a:p>
          <a:p>
            <a:pPr lvl="1"/>
            <a:r>
              <a:rPr lang="en-US" sz="1600" dirty="0" smtClean="0"/>
              <a:t>Phase shift is applied in each 2MHz sub-channel of the duplicate signal.</a:t>
            </a:r>
          </a:p>
          <a:p>
            <a:pPr lvl="2"/>
            <a:r>
              <a:rPr lang="en-US" sz="1400" dirty="0" smtClean="0"/>
              <a:t>4MHz: [1, j]</a:t>
            </a:r>
          </a:p>
          <a:p>
            <a:pPr lvl="2"/>
            <a:r>
              <a:rPr lang="en-US" sz="1400" dirty="0" smtClean="0"/>
              <a:t>8MHz: [1 -1 -1 -1]</a:t>
            </a:r>
          </a:p>
          <a:p>
            <a:pPr lvl="2"/>
            <a:r>
              <a:rPr lang="en-US" sz="1400" dirty="0" smtClean="0"/>
              <a:t>16MHz: each 8MHz half is identical to a stand-along 8MHz signal.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15206</TotalTime>
  <Words>729</Words>
  <Application>Microsoft Office PowerPoint</Application>
  <PresentationFormat>On-screen Show (4:3)</PresentationFormat>
  <Paragraphs>151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place presentation subject title text here]</vt:lpstr>
      <vt:lpstr>Macro-Enabled Template</vt:lpstr>
      <vt:lpstr>Document</vt:lpstr>
      <vt:lpstr>2MHz Dup Mode</vt:lpstr>
      <vt:lpstr>Slide 2</vt:lpstr>
      <vt:lpstr>Slide 3</vt:lpstr>
      <vt:lpstr>Background</vt:lpstr>
      <vt:lpstr>Proposed 2MHz Duplicate Mode</vt:lpstr>
      <vt:lpstr>Tone Plans</vt:lpstr>
      <vt:lpstr>NDP Short Control Frames</vt:lpstr>
      <vt:lpstr>Pre-Motion</vt:lpstr>
      <vt:lpstr>Motion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hongyuan</cp:lastModifiedBy>
  <cp:revision>299</cp:revision>
  <cp:lastPrinted>2010-12-20T20:45:24Z</cp:lastPrinted>
  <dcterms:created xsi:type="dcterms:W3CDTF">2010-12-20T20:39:38Z</dcterms:created>
  <dcterms:modified xsi:type="dcterms:W3CDTF">2013-01-12T20:08:36Z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