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270" r:id="rId3"/>
    <p:sldId id="287" r:id="rId4"/>
    <p:sldId id="295" r:id="rId5"/>
    <p:sldId id="291" r:id="rId6"/>
    <p:sldId id="292" r:id="rId7"/>
    <p:sldId id="293" r:id="rId8"/>
    <p:sldId id="294" r:id="rId9"/>
    <p:sldId id="296" r:id="rId10"/>
    <p:sldId id="297" r:id="rId11"/>
    <p:sldId id="298" r:id="rId12"/>
    <p:sldId id="299" r:id="rId13"/>
    <p:sldId id="300" r:id="rId14"/>
    <p:sldId id="301" r:id="rId15"/>
    <p:sldId id="279" r:id="rId16"/>
    <p:sldId id="286" r:id="rId17"/>
    <p:sldId id="273" r:id="rId18"/>
    <p:sldId id="274" r:id="rId19"/>
    <p:sldId id="275" r:id="rId20"/>
    <p:sldId id="276" r:id="rId21"/>
    <p:sldId id="277"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80" d="100"/>
          <a:sy n="80" d="100"/>
        </p:scale>
        <p:origin x="-2910" y="-87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xmlns=""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17</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18</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21</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2013</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802.11-13/0059r7</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January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January 2013</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2013-1-10</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94830084"/>
              </p:ext>
            </p:extLst>
          </p:nvPr>
        </p:nvGraphicFramePr>
        <p:xfrm>
          <a:off x="534988" y="2660650"/>
          <a:ext cx="7683500" cy="3644900"/>
        </p:xfrm>
        <a:graphic>
          <a:graphicData uri="http://schemas.openxmlformats.org/presentationml/2006/ole">
            <p:oleObj spid="_x0000_s1168"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13/101 </a:t>
            </a:r>
            <a:r>
              <a:rPr lang="en-US" b="0" dirty="0" smtClean="0">
                <a:solidFill>
                  <a:srgbClr val="00B050"/>
                </a:solidFill>
              </a:rPr>
              <a:t>Supplementary specifics of sensor </a:t>
            </a:r>
            <a:r>
              <a:rPr lang="en-US" b="0" dirty="0" err="1" smtClean="0">
                <a:solidFill>
                  <a:srgbClr val="00B050"/>
                </a:solidFill>
              </a:rPr>
              <a:t>usecases</a:t>
            </a:r>
            <a:r>
              <a:rPr lang="en-US" b="0" dirty="0" smtClean="0">
                <a:solidFill>
                  <a:srgbClr val="00B050"/>
                </a:solidFill>
              </a:rPr>
              <a:t> </a:t>
            </a:r>
            <a:br>
              <a:rPr lang="en-US" b="0" dirty="0" smtClean="0">
                <a:solidFill>
                  <a:srgbClr val="00B050"/>
                </a:solidFill>
              </a:rPr>
            </a:br>
            <a:r>
              <a:rPr lang="en-US" b="0" dirty="0" smtClean="0">
                <a:solidFill>
                  <a:srgbClr val="00B050"/>
                </a:solidFill>
              </a:rPr>
              <a:t>for defining the enhanced power saving feature</a:t>
            </a:r>
          </a:p>
          <a:p>
            <a:pPr lvl="1"/>
            <a:r>
              <a:rPr lang="en-US" dirty="0" err="1" smtClean="0">
                <a:solidFill>
                  <a:srgbClr val="00B050"/>
                </a:solidFill>
              </a:rPr>
              <a:t>Shusaku</a:t>
            </a:r>
            <a:r>
              <a:rPr lang="en-US" dirty="0" smtClean="0">
                <a:solidFill>
                  <a:srgbClr val="00B050"/>
                </a:solidFill>
              </a:rPr>
              <a:t> Shimada (Yokogawa Co.)</a:t>
            </a:r>
          </a:p>
          <a:p>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13/74 </a:t>
            </a:r>
            <a:r>
              <a:rPr lang="en-US" b="0" dirty="0" smtClean="0">
                <a:solidFill>
                  <a:srgbClr val="00B050"/>
                </a:solidFill>
              </a:rPr>
              <a:t>NDP Type PS-Poll Frame Follow-Up</a:t>
            </a:r>
          </a:p>
          <a:p>
            <a:pPr lvl="1"/>
            <a:r>
              <a:rPr lang="en-US" dirty="0" smtClean="0">
                <a:solidFill>
                  <a:srgbClr val="00B050"/>
                </a:solidFill>
              </a:rPr>
              <a:t>Young </a:t>
            </a:r>
            <a:r>
              <a:rPr lang="en-US" dirty="0" err="1" smtClean="0">
                <a:solidFill>
                  <a:srgbClr val="00B050"/>
                </a:solidFill>
              </a:rPr>
              <a:t>Hoon</a:t>
            </a:r>
            <a:r>
              <a:rPr lang="en-US" dirty="0" smtClean="0">
                <a:solidFill>
                  <a:srgbClr val="00B050"/>
                </a:solidFill>
              </a:rPr>
              <a:t> Kwon (</a:t>
            </a:r>
            <a:r>
              <a:rPr lang="en-US" dirty="0" err="1" smtClean="0">
                <a:solidFill>
                  <a:srgbClr val="00B050"/>
                </a:solidFill>
              </a:rPr>
              <a:t>Huawei</a:t>
            </a:r>
            <a:r>
              <a:rPr lang="en-US" dirty="0" smtClean="0">
                <a:solidFill>
                  <a:srgbClr val="00B050"/>
                </a:solidFill>
              </a:rPr>
              <a:t>)</a:t>
            </a:r>
          </a:p>
          <a:p>
            <a:r>
              <a:rPr lang="en-US" dirty="0" smtClean="0">
                <a:solidFill>
                  <a:srgbClr val="00B050"/>
                </a:solidFill>
              </a:rPr>
              <a:t>13/75 </a:t>
            </a:r>
            <a:r>
              <a:rPr lang="en-US" b="0" dirty="0" smtClean="0">
                <a:solidFill>
                  <a:srgbClr val="00B050"/>
                </a:solidFill>
              </a:rPr>
              <a:t>Implicit ACK for Relay</a:t>
            </a:r>
          </a:p>
          <a:p>
            <a:pPr lvl="1"/>
            <a:r>
              <a:rPr lang="en-US" dirty="0" smtClean="0">
                <a:solidFill>
                  <a:srgbClr val="00B050"/>
                </a:solidFill>
              </a:rPr>
              <a:t>Young </a:t>
            </a:r>
            <a:r>
              <a:rPr lang="en-US" dirty="0" err="1" smtClean="0">
                <a:solidFill>
                  <a:srgbClr val="00B050"/>
                </a:solidFill>
              </a:rPr>
              <a:t>Hoon</a:t>
            </a:r>
            <a:r>
              <a:rPr lang="en-US" dirty="0" smtClean="0">
                <a:solidFill>
                  <a:srgbClr val="00B050"/>
                </a:solidFill>
              </a:rPr>
              <a:t> Kwon (</a:t>
            </a:r>
            <a:r>
              <a:rPr lang="en-US" dirty="0" err="1" smtClean="0">
                <a:solidFill>
                  <a:srgbClr val="00B050"/>
                </a:solidFill>
              </a:rPr>
              <a:t>Huawei</a:t>
            </a:r>
            <a:r>
              <a:rPr lang="en-US" dirty="0" smtClean="0">
                <a:solidFill>
                  <a:srgbClr val="00B050"/>
                </a:solidFill>
              </a:rPr>
              <a:t>)</a:t>
            </a:r>
          </a:p>
          <a:p>
            <a:endParaRPr lang="en-US" dirty="0" smtClean="0"/>
          </a:p>
          <a:p>
            <a:r>
              <a:rPr lang="en-US" dirty="0" smtClean="0">
                <a:solidFill>
                  <a:srgbClr val="00B050"/>
                </a:solidFill>
              </a:rPr>
              <a:t>13/104 </a:t>
            </a:r>
            <a:r>
              <a:rPr lang="en-US" b="0" dirty="0" smtClean="0">
                <a:solidFill>
                  <a:srgbClr val="00B050"/>
                </a:solidFill>
              </a:rPr>
              <a:t>Flexible Multicast</a:t>
            </a:r>
          </a:p>
          <a:p>
            <a:pPr lvl="1"/>
            <a:r>
              <a:rPr lang="en-US" dirty="0" smtClean="0">
                <a:solidFill>
                  <a:srgbClr val="00B050"/>
                </a:solidFill>
              </a:rPr>
              <a:t>Betty Zhao (</a:t>
            </a:r>
            <a:r>
              <a:rPr lang="en-US" dirty="0" err="1" smtClean="0">
                <a:solidFill>
                  <a:srgbClr val="00B050"/>
                </a:solidFill>
              </a:rPr>
              <a:t>Huawei</a:t>
            </a:r>
            <a:r>
              <a:rPr lang="en-US" dirty="0" smtClean="0">
                <a:solidFill>
                  <a:srgbClr val="00B050"/>
                </a:solidFill>
              </a:rPr>
              <a:t>)</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13/89 </a:t>
            </a:r>
            <a:r>
              <a:rPr lang="en-US" b="0" dirty="0" smtClean="0">
                <a:solidFill>
                  <a:srgbClr val="00B050"/>
                </a:solidFill>
              </a:rPr>
              <a:t>Listen interval update</a:t>
            </a:r>
          </a:p>
          <a:p>
            <a:pPr lvl="1"/>
            <a:r>
              <a:rPr lang="en-US" dirty="0" err="1" smtClean="0">
                <a:solidFill>
                  <a:srgbClr val="00B050"/>
                </a:solidFill>
              </a:rPr>
              <a:t>Jinsoo</a:t>
            </a:r>
            <a:r>
              <a:rPr lang="en-US" dirty="0" smtClean="0">
                <a:solidFill>
                  <a:srgbClr val="00B050"/>
                </a:solidFill>
              </a:rPr>
              <a:t> </a:t>
            </a:r>
            <a:r>
              <a:rPr lang="en-US" dirty="0" err="1" smtClean="0">
                <a:solidFill>
                  <a:srgbClr val="00B050"/>
                </a:solidFill>
              </a:rPr>
              <a:t>Choi</a:t>
            </a:r>
            <a:r>
              <a:rPr lang="en-US" dirty="0" smtClean="0">
                <a:solidFill>
                  <a:srgbClr val="00B050"/>
                </a:solidFill>
              </a:rPr>
              <a:t> (LG Electronics)</a:t>
            </a:r>
          </a:p>
          <a:p>
            <a:pPr lvl="1"/>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13/81 </a:t>
            </a:r>
            <a:r>
              <a:rPr lang="en-US" b="0" dirty="0" err="1" smtClean="0">
                <a:solidFill>
                  <a:srgbClr val="00B050"/>
                </a:solidFill>
              </a:rPr>
              <a:t>Sectorization</a:t>
            </a:r>
            <a:r>
              <a:rPr lang="en-US" b="0" dirty="0" smtClean="0">
                <a:solidFill>
                  <a:srgbClr val="00B050"/>
                </a:solidFill>
              </a:rPr>
              <a:t> Follow Up 2</a:t>
            </a:r>
          </a:p>
          <a:p>
            <a:pPr lvl="1"/>
            <a:r>
              <a:rPr lang="en-US" dirty="0" smtClean="0">
                <a:solidFill>
                  <a:srgbClr val="00B050"/>
                </a:solidFill>
              </a:rPr>
              <a:t>James Wang (</a:t>
            </a:r>
            <a:r>
              <a:rPr lang="en-US" dirty="0" err="1" smtClean="0">
                <a:solidFill>
                  <a:srgbClr val="00B050"/>
                </a:solidFill>
              </a:rPr>
              <a:t>MediaTek</a:t>
            </a:r>
            <a:r>
              <a:rPr lang="en-US" dirty="0" smtClean="0">
                <a:solidFill>
                  <a:srgbClr val="00B050"/>
                </a:solidFill>
              </a:rPr>
              <a:t>)</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Functional Spec</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13/130 </a:t>
            </a:r>
            <a:r>
              <a:rPr lang="en-US" b="0" dirty="0" err="1" smtClean="0">
                <a:solidFill>
                  <a:srgbClr val="00B050"/>
                </a:solidFill>
              </a:rPr>
              <a:t>TGah</a:t>
            </a:r>
            <a:r>
              <a:rPr lang="en-US" b="0" dirty="0" smtClean="0">
                <a:solidFill>
                  <a:srgbClr val="00B050"/>
                </a:solidFill>
              </a:rPr>
              <a:t> SFD </a:t>
            </a:r>
            <a:r>
              <a:rPr lang="en-US" b="0" dirty="0" smtClean="0">
                <a:solidFill>
                  <a:srgbClr val="00B050"/>
                </a:solidFill>
              </a:rPr>
              <a:t>D12.x</a:t>
            </a:r>
          </a:p>
          <a:p>
            <a:pPr lvl="1"/>
            <a:r>
              <a:rPr lang="en-US" dirty="0" err="1" smtClean="0">
                <a:solidFill>
                  <a:srgbClr val="00B050"/>
                </a:solidFill>
              </a:rPr>
              <a:t>Minyoung</a:t>
            </a:r>
            <a:r>
              <a:rPr lang="en-US" dirty="0" smtClean="0">
                <a:solidFill>
                  <a:srgbClr val="00B050"/>
                </a:solidFill>
              </a:rPr>
              <a:t> Park (Intel</a:t>
            </a:r>
            <a:r>
              <a:rPr lang="en-US" dirty="0" smtClean="0">
                <a:solidFill>
                  <a:srgbClr val="00B050"/>
                </a:solidFill>
              </a:rPr>
              <a:t>)</a:t>
            </a:r>
          </a:p>
          <a:p>
            <a:r>
              <a:rPr lang="en-US" dirty="0" smtClean="0">
                <a:solidFill>
                  <a:srgbClr val="00B050"/>
                </a:solidFill>
              </a:rPr>
              <a:t>11/1137 R13 as new SFD</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solidFill>
                  <a:srgbClr val="00B050"/>
                </a:solidFill>
              </a:rPr>
              <a:t>Desire </a:t>
            </a:r>
            <a:r>
              <a:rPr lang="en-US" dirty="0">
                <a:solidFill>
                  <a:srgbClr val="00B050"/>
                </a:solidFill>
              </a:rPr>
              <a:t>to have rolling time of noon, 10 AM and 7 </a:t>
            </a:r>
            <a:r>
              <a:rPr lang="en-US" dirty="0" smtClean="0">
                <a:solidFill>
                  <a:srgbClr val="00B050"/>
                </a:solidFill>
              </a:rPr>
              <a:t>PM</a:t>
            </a:r>
          </a:p>
          <a:p>
            <a:pPr marL="1009650" lvl="1" indent="-609600"/>
            <a:r>
              <a:rPr lang="en-US" dirty="0" smtClean="0">
                <a:solidFill>
                  <a:srgbClr val="00B050"/>
                </a:solidFill>
              </a:rPr>
              <a:t>Next at 7 PM </a:t>
            </a:r>
            <a:endParaRPr lang="en-US" dirty="0" smtClean="0">
              <a:solidFill>
                <a:srgbClr val="00B050"/>
              </a:solidFill>
            </a:endParaRPr>
          </a:p>
          <a:p>
            <a:pPr marL="1009650" lvl="1" indent="-609600"/>
            <a:r>
              <a:rPr lang="en-US" dirty="0" smtClean="0">
                <a:solidFill>
                  <a:srgbClr val="00B050"/>
                </a:solidFill>
              </a:rPr>
              <a:t>March 13</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xmlns="" val="41479018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solidFill>
                  <a:srgbClr val="00B050"/>
                </a:solidFill>
              </a:rPr>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xmlns="" val="10593312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January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January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January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November meeting minutes</a:t>
            </a:r>
          </a:p>
          <a:p>
            <a:pPr marL="1009650" lvl="1" indent="-609600"/>
            <a:r>
              <a:rPr lang="en-US" dirty="0" smtClean="0">
                <a:solidFill>
                  <a:srgbClr val="00B050"/>
                </a:solidFill>
              </a:rPr>
              <a:t>November meeting minutes 12/1452r0</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January 2013</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January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January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solidFill>
                  <a:srgbClr val="00B050"/>
                </a:solidFill>
              </a:rPr>
              <a:t>MAC/PHY sub groups. </a:t>
            </a:r>
          </a:p>
          <a:p>
            <a:pPr lvl="1"/>
            <a:r>
              <a:rPr lang="en-US" dirty="0" smtClean="0">
                <a:solidFill>
                  <a:srgbClr val="00B050"/>
                </a:solidFill>
              </a:rPr>
              <a:t>None in January face to face</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Early in the week request</a:t>
            </a:r>
          </a:p>
          <a:p>
            <a:r>
              <a:rPr lang="en-US" dirty="0" smtClean="0">
                <a:solidFill>
                  <a:srgbClr val="00B050"/>
                </a:solidFill>
              </a:rPr>
              <a:t>13/0084 </a:t>
            </a:r>
            <a:r>
              <a:rPr lang="en-US" b="0" dirty="0" smtClean="0">
                <a:solidFill>
                  <a:srgbClr val="00B050"/>
                </a:solidFill>
              </a:rPr>
              <a:t>Spectral Masks for 11ah</a:t>
            </a:r>
          </a:p>
          <a:p>
            <a:pPr lvl="1"/>
            <a:r>
              <a:rPr lang="en-US" dirty="0" err="1" smtClean="0">
                <a:solidFill>
                  <a:srgbClr val="00B050"/>
                </a:solidFill>
              </a:rPr>
              <a:t>Sameer</a:t>
            </a:r>
            <a:r>
              <a:rPr lang="en-US" dirty="0" smtClean="0">
                <a:solidFill>
                  <a:srgbClr val="00B050"/>
                </a:solidFill>
              </a:rPr>
              <a:t> </a:t>
            </a:r>
            <a:r>
              <a:rPr lang="en-US" dirty="0" err="1" smtClean="0">
                <a:solidFill>
                  <a:srgbClr val="00B050"/>
                </a:solidFill>
              </a:rPr>
              <a:t>Vermani</a:t>
            </a:r>
            <a:r>
              <a:rPr lang="en-US" dirty="0" smtClean="0">
                <a:solidFill>
                  <a:srgbClr val="00B050"/>
                </a:solidFill>
              </a:rPr>
              <a:t> (Qualcomm)</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13/0076 Reachable Address Message</a:t>
            </a:r>
          </a:p>
          <a:p>
            <a:pPr lvl="1"/>
            <a:r>
              <a:rPr lang="en-US" dirty="0" err="1" smtClean="0">
                <a:solidFill>
                  <a:srgbClr val="00B050"/>
                </a:solidFill>
              </a:rPr>
              <a:t>Amin</a:t>
            </a:r>
            <a:r>
              <a:rPr lang="en-US" dirty="0" smtClean="0">
                <a:solidFill>
                  <a:srgbClr val="00B050"/>
                </a:solidFill>
              </a:rPr>
              <a:t> </a:t>
            </a:r>
            <a:r>
              <a:rPr lang="en-US" dirty="0" err="1" smtClean="0">
                <a:solidFill>
                  <a:srgbClr val="00B050"/>
                </a:solidFill>
              </a:rPr>
              <a:t>Jafarian</a:t>
            </a:r>
            <a:r>
              <a:rPr lang="en-US" dirty="0" smtClean="0">
                <a:solidFill>
                  <a:srgbClr val="00B050"/>
                </a:solidFill>
              </a:rPr>
              <a:t> (Qualcomm)</a:t>
            </a:r>
          </a:p>
          <a:p>
            <a:r>
              <a:rPr lang="en-US" dirty="0" smtClean="0">
                <a:solidFill>
                  <a:srgbClr val="00B050"/>
                </a:solidFill>
              </a:rPr>
              <a:t>13/0071 Channel indication in RAW/TWT</a:t>
            </a:r>
          </a:p>
          <a:p>
            <a:pPr lvl="1"/>
            <a:r>
              <a:rPr lang="en-US" dirty="0" smtClean="0">
                <a:solidFill>
                  <a:srgbClr val="00B050"/>
                </a:solidFill>
              </a:rPr>
              <a:t>Simone Merlin (Qualcomm)</a:t>
            </a:r>
          </a:p>
          <a:p>
            <a:r>
              <a:rPr lang="en-US" dirty="0" smtClean="0">
                <a:solidFill>
                  <a:srgbClr val="00B050"/>
                </a:solidFill>
              </a:rPr>
              <a:t>13/0070 Enabling AP sleep</a:t>
            </a:r>
          </a:p>
          <a:p>
            <a:pPr lvl="1"/>
            <a:r>
              <a:rPr lang="en-US" dirty="0" err="1" smtClean="0">
                <a:solidFill>
                  <a:srgbClr val="00B050"/>
                </a:solidFill>
              </a:rPr>
              <a:t>Amin</a:t>
            </a:r>
            <a:r>
              <a:rPr lang="en-US" dirty="0" smtClean="0">
                <a:solidFill>
                  <a:srgbClr val="00B050"/>
                </a:solidFill>
              </a:rPr>
              <a:t> </a:t>
            </a:r>
            <a:r>
              <a:rPr lang="en-US" dirty="0" err="1" smtClean="0">
                <a:solidFill>
                  <a:srgbClr val="00B050"/>
                </a:solidFill>
              </a:rPr>
              <a:t>Jafarian</a:t>
            </a:r>
            <a:r>
              <a:rPr lang="en-US" dirty="0" smtClean="0">
                <a:solidFill>
                  <a:srgbClr val="00B050"/>
                </a:solidFill>
              </a:rPr>
              <a:t> (Qualcomm)</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13/0082 </a:t>
            </a:r>
            <a:r>
              <a:rPr lang="en-US" b="0" dirty="0" smtClean="0">
                <a:solidFill>
                  <a:srgbClr val="00B050"/>
                </a:solidFill>
              </a:rPr>
              <a:t>Short Response Frame for NDP PS-Poll</a:t>
            </a:r>
          </a:p>
          <a:p>
            <a:pPr lvl="1"/>
            <a:r>
              <a:rPr lang="en-US" dirty="0" err="1" smtClean="0">
                <a:solidFill>
                  <a:srgbClr val="00B050"/>
                </a:solidFill>
              </a:rPr>
              <a:t>Shoukang</a:t>
            </a:r>
            <a:r>
              <a:rPr lang="en-US" dirty="0" smtClean="0">
                <a:solidFill>
                  <a:srgbClr val="00B050"/>
                </a:solidFill>
              </a:rPr>
              <a:t> </a:t>
            </a:r>
            <a:r>
              <a:rPr lang="en-US" dirty="0" err="1" smtClean="0">
                <a:solidFill>
                  <a:srgbClr val="00B050"/>
                </a:solidFill>
              </a:rPr>
              <a:t>Zheng</a:t>
            </a:r>
            <a:r>
              <a:rPr lang="en-US" dirty="0" smtClean="0">
                <a:solidFill>
                  <a:srgbClr val="00B050"/>
                </a:solidFill>
              </a:rPr>
              <a:t> (I2R)</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b="0" dirty="0" smtClean="0">
                <a:solidFill>
                  <a:srgbClr val="00B050"/>
                </a:solidFill>
              </a:rPr>
              <a:t>13/60 2MHz Duplicate Mode</a:t>
            </a:r>
          </a:p>
          <a:p>
            <a:pPr lvl="1"/>
            <a:r>
              <a:rPr lang="en-US" b="0" dirty="0" err="1" smtClean="0">
                <a:solidFill>
                  <a:srgbClr val="00B050"/>
                </a:solidFill>
              </a:rPr>
              <a:t>Hongyuan</a:t>
            </a:r>
            <a:r>
              <a:rPr lang="en-US" b="0" dirty="0" smtClean="0">
                <a:solidFill>
                  <a:srgbClr val="00B050"/>
                </a:solidFill>
              </a:rPr>
              <a:t> Zhang, (Marvell)</a:t>
            </a:r>
          </a:p>
          <a:p>
            <a:r>
              <a:rPr lang="en-US" b="0" dirty="0" smtClean="0">
                <a:solidFill>
                  <a:srgbClr val="00B050"/>
                </a:solidFill>
              </a:rPr>
              <a:t>13/61 Receiver sensitivity levels</a:t>
            </a:r>
          </a:p>
          <a:p>
            <a:pPr lvl="1"/>
            <a:r>
              <a:rPr lang="en-US" b="0" dirty="0" err="1" smtClean="0">
                <a:solidFill>
                  <a:srgbClr val="00B050"/>
                </a:solidFill>
              </a:rPr>
              <a:t>Hongyuan</a:t>
            </a:r>
            <a:r>
              <a:rPr lang="en-US" b="0" dirty="0" smtClean="0">
                <a:solidFill>
                  <a:srgbClr val="00B050"/>
                </a:solidFill>
              </a:rPr>
              <a:t> Zhang, (Marvell)</a:t>
            </a:r>
          </a:p>
          <a:p>
            <a:r>
              <a:rPr lang="en-US" b="0" dirty="0" smtClean="0">
                <a:solidFill>
                  <a:srgbClr val="00B050"/>
                </a:solidFill>
              </a:rPr>
              <a:t>13/62 SERVICE field</a:t>
            </a:r>
          </a:p>
          <a:p>
            <a:pPr lvl="1"/>
            <a:r>
              <a:rPr lang="en-US" b="0" dirty="0" err="1" smtClean="0">
                <a:solidFill>
                  <a:srgbClr val="00B050"/>
                </a:solidFill>
              </a:rPr>
              <a:t>Hongyuan</a:t>
            </a:r>
            <a:r>
              <a:rPr lang="en-US" b="0" dirty="0" smtClean="0">
                <a:solidFill>
                  <a:srgbClr val="00B050"/>
                </a:solidFill>
              </a:rPr>
              <a:t> Zhang, (Marvell)</a:t>
            </a:r>
          </a:p>
          <a:p>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After Monday request</a:t>
            </a:r>
          </a:p>
          <a:p>
            <a:r>
              <a:rPr lang="en-US" dirty="0" smtClean="0">
                <a:solidFill>
                  <a:srgbClr val="00B050"/>
                </a:solidFill>
              </a:rPr>
              <a:t>13/0079 </a:t>
            </a:r>
            <a:r>
              <a:rPr lang="en-US" b="0" dirty="0" smtClean="0">
                <a:solidFill>
                  <a:srgbClr val="00B050"/>
                </a:solidFill>
              </a:rPr>
              <a:t>TWT Grouping and Assign. for Z-Class STAs</a:t>
            </a:r>
          </a:p>
          <a:p>
            <a:pPr lvl="1"/>
            <a:r>
              <a:rPr lang="en-US" dirty="0" err="1" smtClean="0">
                <a:solidFill>
                  <a:srgbClr val="00B050"/>
                </a:solidFill>
              </a:rPr>
              <a:t>Chittabrata</a:t>
            </a:r>
            <a:r>
              <a:rPr lang="en-US" dirty="0" smtClean="0">
                <a:solidFill>
                  <a:srgbClr val="00B050"/>
                </a:solidFill>
              </a:rPr>
              <a:t> </a:t>
            </a:r>
            <a:r>
              <a:rPr lang="en-US" dirty="0" err="1" smtClean="0">
                <a:solidFill>
                  <a:srgbClr val="00B050"/>
                </a:solidFill>
              </a:rPr>
              <a:t>Ghosh</a:t>
            </a:r>
            <a:r>
              <a:rPr lang="en-US" dirty="0" smtClean="0">
                <a:solidFill>
                  <a:srgbClr val="00B050"/>
                </a:solidFill>
              </a:rPr>
              <a:t> (Nokia)</a:t>
            </a:r>
          </a:p>
          <a:p>
            <a:r>
              <a:rPr lang="en-US" dirty="0" smtClean="0">
                <a:solidFill>
                  <a:srgbClr val="00B050"/>
                </a:solidFill>
              </a:rPr>
              <a:t>13/0078 </a:t>
            </a:r>
            <a:r>
              <a:rPr lang="en-US" b="0" dirty="0" smtClean="0">
                <a:solidFill>
                  <a:srgbClr val="00B050"/>
                </a:solidFill>
              </a:rPr>
              <a:t>NDP-CTS Frame in Broadcast mode as Synch Frame for Uplink Channel Access</a:t>
            </a:r>
          </a:p>
          <a:p>
            <a:pPr lvl="1"/>
            <a:r>
              <a:rPr lang="en-US" dirty="0" err="1" smtClean="0">
                <a:solidFill>
                  <a:srgbClr val="00B050"/>
                </a:solidFill>
              </a:rPr>
              <a:t>Chittabrata</a:t>
            </a:r>
            <a:r>
              <a:rPr lang="en-US" dirty="0" smtClean="0">
                <a:solidFill>
                  <a:srgbClr val="00B050"/>
                </a:solidFill>
              </a:rPr>
              <a:t> </a:t>
            </a:r>
            <a:r>
              <a:rPr lang="en-US" dirty="0" err="1" smtClean="0">
                <a:solidFill>
                  <a:srgbClr val="00B050"/>
                </a:solidFill>
              </a:rPr>
              <a:t>Ghosh</a:t>
            </a:r>
            <a:r>
              <a:rPr lang="en-US" dirty="0" smtClean="0">
                <a:solidFill>
                  <a:srgbClr val="00B050"/>
                </a:solidFill>
              </a:rPr>
              <a:t> (Nokia)</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13/26 </a:t>
            </a:r>
            <a:r>
              <a:rPr lang="en-US" b="0" dirty="0" smtClean="0">
                <a:solidFill>
                  <a:srgbClr val="00B050"/>
                </a:solidFill>
              </a:rPr>
              <a:t>Security Association Procedure for Long Sleeper</a:t>
            </a:r>
          </a:p>
          <a:p>
            <a:pPr lvl="1"/>
            <a:r>
              <a:rPr lang="en-US" dirty="0" err="1" smtClean="0">
                <a:solidFill>
                  <a:srgbClr val="00B050"/>
                </a:solidFill>
              </a:rPr>
              <a:t>Yongho</a:t>
            </a:r>
            <a:r>
              <a:rPr lang="en-US" dirty="0" smtClean="0">
                <a:solidFill>
                  <a:srgbClr val="00B050"/>
                </a:solidFill>
              </a:rPr>
              <a:t> </a:t>
            </a:r>
            <a:r>
              <a:rPr lang="en-US" dirty="0" err="1" smtClean="0">
                <a:solidFill>
                  <a:srgbClr val="00B050"/>
                </a:solidFill>
              </a:rPr>
              <a:t>Seok</a:t>
            </a:r>
            <a:r>
              <a:rPr lang="en-US" dirty="0" smtClean="0">
                <a:solidFill>
                  <a:srgbClr val="00B050"/>
                </a:solidFill>
              </a:rPr>
              <a:t> (LG Electronics)</a:t>
            </a:r>
          </a:p>
          <a:p>
            <a:r>
              <a:rPr lang="en-US" dirty="0" smtClean="0">
                <a:solidFill>
                  <a:srgbClr val="00B050"/>
                </a:solidFill>
              </a:rPr>
              <a:t>13/27 </a:t>
            </a:r>
            <a:r>
              <a:rPr lang="en-US" b="0" dirty="0" smtClean="0">
                <a:solidFill>
                  <a:srgbClr val="00B050"/>
                </a:solidFill>
              </a:rPr>
              <a:t>Duplicate Detection of Short MAC Frame</a:t>
            </a:r>
          </a:p>
          <a:p>
            <a:pPr lvl="1"/>
            <a:r>
              <a:rPr lang="en-US" dirty="0" err="1" smtClean="0">
                <a:solidFill>
                  <a:srgbClr val="00B050"/>
                </a:solidFill>
              </a:rPr>
              <a:t>Yongho</a:t>
            </a:r>
            <a:r>
              <a:rPr lang="en-US" dirty="0" smtClean="0">
                <a:solidFill>
                  <a:srgbClr val="00B050"/>
                </a:solidFill>
              </a:rPr>
              <a:t> </a:t>
            </a:r>
            <a:r>
              <a:rPr lang="en-US" dirty="0" err="1" smtClean="0">
                <a:solidFill>
                  <a:srgbClr val="00B050"/>
                </a:solidFill>
              </a:rPr>
              <a:t>Seok</a:t>
            </a:r>
            <a:r>
              <a:rPr lang="en-US" dirty="0" smtClean="0">
                <a:solidFill>
                  <a:srgbClr val="00B050"/>
                </a:solidFill>
              </a:rPr>
              <a:t> (LG Electronics)</a:t>
            </a:r>
          </a:p>
          <a:p>
            <a:r>
              <a:rPr lang="en-US" dirty="0" smtClean="0">
                <a:solidFill>
                  <a:srgbClr val="00B050"/>
                </a:solidFill>
              </a:rPr>
              <a:t>13/68 </a:t>
            </a:r>
            <a:r>
              <a:rPr lang="en-US" b="0" dirty="0" smtClean="0">
                <a:solidFill>
                  <a:srgbClr val="00B050"/>
                </a:solidFill>
              </a:rPr>
              <a:t>Group Addressed MPDU Transfer in Relay</a:t>
            </a:r>
          </a:p>
          <a:p>
            <a:pPr lvl="1"/>
            <a:r>
              <a:rPr lang="en-US" dirty="0" err="1" smtClean="0">
                <a:solidFill>
                  <a:srgbClr val="00B050"/>
                </a:solidFill>
              </a:rPr>
              <a:t>Yongho</a:t>
            </a:r>
            <a:r>
              <a:rPr lang="en-US" dirty="0" smtClean="0">
                <a:solidFill>
                  <a:srgbClr val="00B050"/>
                </a:solidFill>
              </a:rPr>
              <a:t> </a:t>
            </a:r>
            <a:r>
              <a:rPr lang="en-US" dirty="0" err="1" smtClean="0">
                <a:solidFill>
                  <a:srgbClr val="00B050"/>
                </a:solidFill>
              </a:rPr>
              <a:t>Seok</a:t>
            </a:r>
            <a:r>
              <a:rPr lang="en-US" dirty="0" smtClean="0">
                <a:solidFill>
                  <a:srgbClr val="00B050"/>
                </a:solidFill>
              </a:rPr>
              <a:t> (LG Electronics)</a:t>
            </a:r>
          </a:p>
          <a:p>
            <a:r>
              <a:rPr lang="en-US" dirty="0" smtClean="0">
                <a:solidFill>
                  <a:srgbClr val="00B050"/>
                </a:solidFill>
              </a:rPr>
              <a:t>13/80 </a:t>
            </a:r>
            <a:r>
              <a:rPr lang="en-US" b="0" dirty="0" err="1" smtClean="0">
                <a:solidFill>
                  <a:srgbClr val="00B050"/>
                </a:solidFill>
              </a:rPr>
              <a:t>Backoff</a:t>
            </a:r>
            <a:r>
              <a:rPr lang="en-US" b="0" dirty="0" smtClean="0">
                <a:solidFill>
                  <a:srgbClr val="00B050"/>
                </a:solidFill>
              </a:rPr>
              <a:t> Procedure in RAW</a:t>
            </a:r>
          </a:p>
          <a:p>
            <a:pPr lvl="1"/>
            <a:r>
              <a:rPr lang="en-US" dirty="0" err="1" smtClean="0">
                <a:solidFill>
                  <a:srgbClr val="00B050"/>
                </a:solidFill>
              </a:rPr>
              <a:t>Yongho</a:t>
            </a:r>
            <a:r>
              <a:rPr lang="en-US" dirty="0" smtClean="0">
                <a:solidFill>
                  <a:srgbClr val="00B050"/>
                </a:solidFill>
              </a:rPr>
              <a:t> </a:t>
            </a:r>
            <a:r>
              <a:rPr lang="en-US" dirty="0" err="1" smtClean="0">
                <a:solidFill>
                  <a:srgbClr val="00B050"/>
                </a:solidFill>
              </a:rPr>
              <a:t>Seok</a:t>
            </a:r>
            <a:r>
              <a:rPr lang="en-US" dirty="0" smtClean="0">
                <a:solidFill>
                  <a:srgbClr val="00B050"/>
                </a:solidFill>
              </a:rPr>
              <a:t> (LG Electronics)</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3472</TotalTime>
  <Words>867</Words>
  <Application>Microsoft Office PowerPoint</Application>
  <PresentationFormat>On-screen Show (4:3)</PresentationFormat>
  <Paragraphs>209</Paragraphs>
  <Slides>21</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802-11-PathProtection</vt:lpstr>
      <vt:lpstr>Document</vt:lpstr>
      <vt:lpstr>IEEE 802.11ah Sub 1 GHz license-exempt operation Agenda for January 2013</vt:lpstr>
      <vt:lpstr>IEEE 802.11ah Agenda</vt:lpstr>
      <vt:lpstr>IEEE 802.11ah Agenda</vt:lpstr>
      <vt:lpstr>Submissions cont.</vt:lpstr>
      <vt:lpstr>Submissions</vt:lpstr>
      <vt:lpstr>Submissions cont.</vt:lpstr>
      <vt:lpstr>Submissions cont.</vt:lpstr>
      <vt:lpstr>Submissions cont.</vt:lpstr>
      <vt:lpstr>Submissions cont.</vt:lpstr>
      <vt:lpstr>Submissions cont.</vt:lpstr>
      <vt:lpstr>Submissions cont.</vt:lpstr>
      <vt:lpstr>Submissions cont.</vt:lpstr>
      <vt:lpstr>Submissions cont.</vt:lpstr>
      <vt:lpstr>System Functional Spec</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373</cp:revision>
  <cp:lastPrinted>1998-02-10T13:28:06Z</cp:lastPrinted>
  <dcterms:created xsi:type="dcterms:W3CDTF">2009-11-09T00:32:22Z</dcterms:created>
  <dcterms:modified xsi:type="dcterms:W3CDTF">2013-01-16T01:52:04Z</dcterms:modified>
</cp:coreProperties>
</file>