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310" r:id="rId3"/>
    <p:sldId id="315" r:id="rId4"/>
    <p:sldId id="318" r:id="rId5"/>
    <p:sldId id="333" r:id="rId6"/>
    <p:sldId id="334" r:id="rId7"/>
    <p:sldId id="328" r:id="rId8"/>
    <p:sldId id="339" r:id="rId9"/>
    <p:sldId id="337" r:id="rId10"/>
    <p:sldId id="338" r:id="rId11"/>
    <p:sldId id="340" r:id="rId12"/>
    <p:sldId id="341" r:id="rId13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143" autoAdjust="0"/>
  </p:normalViewPr>
  <p:slideViewPr>
    <p:cSldViewPr>
      <p:cViewPr varScale="1">
        <p:scale>
          <a:sx n="109" d="100"/>
          <a:sy n="109" d="100"/>
        </p:scale>
        <p:origin x="-15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B33F76-BD3D-4536-B6C2-1383F83E0A15}" type="datetimeFigureOut">
              <a:rPr lang="zh-TW" altLang="en-US" smtClean="0"/>
              <a:t>2013/1/8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51CC99-045C-4B99-BFD0-40F6F7B510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0988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sz="1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1CC99-045C-4B99-BFD0-40F6F7B51020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4883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Max TX power: One X+ 15~26dBm; iPhone 13~16dBm.</a:t>
            </a:r>
            <a:r>
              <a:rPr lang="en-US" altLang="zh-TW" baseline="0" dirty="0" smtClean="0"/>
              <a:t> 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1CC99-045C-4B99-BFD0-40F6F7B51020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1357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January 2013</a:t>
            </a:r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January 2013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January 2013</a:t>
            </a:r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January 2013</a:t>
            </a:r>
            <a:endParaRPr lang="zh-TW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January 2013</a:t>
            </a:r>
            <a:endParaRPr lang="zh-TW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January 2013</a:t>
            </a:r>
            <a:endParaRPr lang="zh-TW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January 2013</a:t>
            </a:r>
            <a:endParaRPr lang="zh-TW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January 2013</a:t>
            </a:r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January 2013</a:t>
            </a:r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January 2013</a:t>
            </a:r>
            <a:endParaRPr lang="zh-TW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11-13/0044r0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en-US" altLang="zh-TW" dirty="0" smtClean="0"/>
              <a:t>Criteria to respond probe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TW" dirty="0"/>
              <a:t>January 2013</a:t>
            </a:r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dirty="0" smtClean="0"/>
              <a:t>HTC Corp.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</a:t>
            </a:fld>
            <a:endParaRPr lang="zh-TW" altLang="en-US"/>
          </a:p>
        </p:txBody>
      </p:sp>
      <p:graphicFrame>
        <p:nvGraphicFramePr>
          <p:cNvPr id="8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706405"/>
              </p:ext>
            </p:extLst>
          </p:nvPr>
        </p:nvGraphicFramePr>
        <p:xfrm>
          <a:off x="609600" y="2846055"/>
          <a:ext cx="7924800" cy="1663065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Name</a:t>
                      </a:r>
                      <a:endParaRPr kumimoji="1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Affiliations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Address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Phone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email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Jing-</a:t>
                      </a:r>
                      <a:r>
                        <a:rPr kumimoji="0" lang="en-US" altLang="zh-TW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Rong</a:t>
                      </a: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Hsieh</a:t>
                      </a:r>
                      <a:endParaRPr kumimoji="0" lang="zh-CN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HTC Corp.</a:t>
                      </a:r>
                      <a:endParaRPr kumimoji="0" lang="ko-KR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1F, 6-3 Baoqiang Road, Xindian district, New Taipei City, Taiwan</a:t>
                      </a:r>
                      <a:endParaRPr kumimoji="0" lang="ko-KR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jing_hsieh@htc.com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755650" y="1913235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0" indent="0" algn="ctr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914400" indent="0" algn="ctr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2860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GB" altLang="zh-TW" sz="2000" dirty="0" smtClean="0">
                <a:ea typeface="新細明體" charset="-120"/>
              </a:rPr>
              <a:t>Date:</a:t>
            </a:r>
            <a:r>
              <a:rPr lang="en-GB" altLang="zh-TW" sz="2000" b="0" dirty="0" smtClean="0">
                <a:ea typeface="新細明體" charset="-120"/>
              </a:rPr>
              <a:t> 2013-01-07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33400" y="2343447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GB" altLang="zh-TW" sz="2000" b="1">
                <a:ea typeface="新細明體" charset="-120"/>
              </a:rPr>
              <a:t>Authors:</a:t>
            </a:r>
            <a:endParaRPr lang="en-GB" altLang="zh-TW" sz="200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7377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4 bits for Desired DL Signal Quality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January 2013</a:t>
            </a:r>
            <a:endParaRPr lang="zh-TW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902230"/>
              </p:ext>
            </p:extLst>
          </p:nvPr>
        </p:nvGraphicFramePr>
        <p:xfrm>
          <a:off x="1979712" y="1830724"/>
          <a:ext cx="4968554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1324872"/>
                <a:gridCol w="1202496"/>
                <a:gridCol w="136106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Code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Description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Code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Description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-90dBm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-74dBm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-88dBm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-72dBm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-86dBm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-70dBm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-84dBm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-68dBm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-82dBm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-66dBm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-80dBm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-64dBm 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-78dBm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-62dBm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-76dBm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-60dBm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899592" y="5168284"/>
            <a:ext cx="6624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Rounded up to the corresponding code.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Or starts from -85 or -80 since the requirement should be more than barely communicable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6444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The probe responses can be reduced by setting the link quality requirement</a:t>
            </a:r>
          </a:p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It does not introduce additional overhead and can better assure desired DL signal quality when filtering unqualified APs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smtClean="0"/>
              <a:t>January 2013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8305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GB" altLang="zh-TW" dirty="0" smtClean="0"/>
              <a:t>11-12-1053-04-00ai-combined-active-scanning-text</a:t>
            </a:r>
            <a:endParaRPr lang="zh-TW" altLang="zh-TW" dirty="0"/>
          </a:p>
          <a:p>
            <a:pPr marL="457200" lvl="0" indent="-457200">
              <a:buFont typeface="+mj-lt"/>
              <a:buAutoNum type="arabicPeriod"/>
            </a:pPr>
            <a:r>
              <a:rPr lang="en-GB" altLang="zh-TW" dirty="0" smtClean="0"/>
              <a:t>11-12-0151-13-00ai-proposed-specification-framework-for-tgai</a:t>
            </a:r>
            <a:endParaRPr lang="zh-TW" altLang="zh-TW" dirty="0"/>
          </a:p>
          <a:p>
            <a:pPr marL="457200" lvl="0" indent="-457200">
              <a:buFont typeface="+mj-lt"/>
              <a:buAutoNum type="arabicPeriod"/>
            </a:pPr>
            <a:r>
              <a:rPr lang="en-GB" altLang="zh-TW" dirty="0" smtClean="0"/>
              <a:t>“</a:t>
            </a:r>
            <a:r>
              <a:rPr lang="en-GB" altLang="zh-TW" dirty="0"/>
              <a:t>A First Look at Trafﬁc on Smartphones”, </a:t>
            </a:r>
            <a:r>
              <a:rPr lang="en-GB" altLang="zh-TW" dirty="0" err="1"/>
              <a:t>Hossein</a:t>
            </a:r>
            <a:r>
              <a:rPr lang="en-GB" altLang="zh-TW" dirty="0"/>
              <a:t> </a:t>
            </a:r>
            <a:r>
              <a:rPr lang="en-GB" altLang="zh-TW" dirty="0" err="1"/>
              <a:t>Falaki</a:t>
            </a:r>
            <a:r>
              <a:rPr lang="en-GB" altLang="zh-TW" dirty="0"/>
              <a:t> et.al, IMC’10, November 1–3, 2010</a:t>
            </a:r>
            <a:endParaRPr lang="zh-TW" altLang="zh-TW" dirty="0"/>
          </a:p>
          <a:p>
            <a:pPr marL="457200" lvl="0" indent="-457200">
              <a:buFont typeface="+mj-lt"/>
              <a:buAutoNum type="arabicPeriod"/>
            </a:pPr>
            <a:r>
              <a:rPr lang="en-GB" altLang="zh-TW" dirty="0" smtClean="0"/>
              <a:t>Draft P802.11ai_D0.2</a:t>
            </a:r>
          </a:p>
          <a:p>
            <a:pPr marL="457200" indent="-457200">
              <a:buFont typeface="+mj-lt"/>
              <a:buAutoNum type="arabicPeriod"/>
            </a:pPr>
            <a:r>
              <a:rPr lang="en-GB" altLang="zh-TW" dirty="0"/>
              <a:t>“Asymmetry of mobile backhaul networks”, </a:t>
            </a:r>
            <a:r>
              <a:rPr lang="en-GB" altLang="zh-TW" dirty="0" err="1"/>
              <a:t>Ceragon</a:t>
            </a:r>
            <a:r>
              <a:rPr lang="en-GB" altLang="zh-TW" dirty="0"/>
              <a:t>, CEPT ECC meeting, September 4-5, 2012</a:t>
            </a:r>
            <a:endParaRPr lang="zh-TW" altLang="zh-TW" dirty="0"/>
          </a:p>
          <a:p>
            <a:pPr lvl="0">
              <a:buFont typeface="Arial" pitchFamily="34" charset="0"/>
              <a:buChar char="•"/>
            </a:pPr>
            <a:endParaRPr lang="zh-TW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smtClean="0"/>
              <a:t>January 2013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1094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Abstract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dirty="0"/>
              <a:t>This contribution </a:t>
            </a:r>
            <a:r>
              <a:rPr lang="en-US" altLang="zh-TW" dirty="0" smtClean="0"/>
              <a:t>introduces further considerations regarding “6.2.6 Omission of Probe Response” of </a:t>
            </a:r>
            <a:r>
              <a:rPr lang="en-US" altLang="zh-TW" dirty="0" err="1" smtClean="0"/>
              <a:t>TGai</a:t>
            </a:r>
            <a:r>
              <a:rPr lang="en-US" altLang="zh-TW" dirty="0" smtClean="0"/>
              <a:t> SFD to reduce nonqualified Probe Responses by posing DL signal qualification.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January 2013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0991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70813" cy="1065213"/>
          </a:xfrm>
        </p:spPr>
        <p:txBody>
          <a:bodyPr/>
          <a:lstStyle/>
          <a:p>
            <a:r>
              <a:rPr lang="en-US" altLang="zh-TW" dirty="0" smtClean="0"/>
              <a:t>Background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556792"/>
            <a:ext cx="7770813" cy="489654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sz="2000" dirty="0" smtClean="0">
                <a:solidFill>
                  <a:schemeClr val="tx1"/>
                </a:solidFill>
              </a:rPr>
              <a:t>Goal: Reduce probe responses from (probe request decodable) APs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b="1" dirty="0" smtClean="0">
                <a:solidFill>
                  <a:schemeClr val="tx1"/>
                </a:solidFill>
              </a:rPr>
              <a:t>Fulfill connection requirement without or minimizing 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TW" sz="1600" b="1" dirty="0" smtClean="0">
                <a:solidFill>
                  <a:schemeClr val="tx1"/>
                </a:solidFill>
              </a:rPr>
              <a:t>Overkill (lost some APs which may also fulfill the requirement)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TW" sz="1600" b="1" dirty="0" smtClean="0">
                <a:solidFill>
                  <a:schemeClr val="tx1"/>
                </a:solidFill>
              </a:rPr>
              <a:t>Loose control 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2000" dirty="0" smtClean="0">
                <a:solidFill>
                  <a:schemeClr val="tx1"/>
                </a:solidFill>
              </a:rPr>
              <a:t>STA has a need to find more qualified APs rather than those barely communicable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600" dirty="0">
                <a:solidFill>
                  <a:schemeClr val="tx1"/>
                </a:solidFill>
              </a:rPr>
              <a:t>Application/Services </a:t>
            </a:r>
            <a:r>
              <a:rPr lang="en-US" altLang="zh-TW" sz="1600" dirty="0" smtClean="0">
                <a:solidFill>
                  <a:schemeClr val="tx1"/>
                </a:solidFill>
              </a:rPr>
              <a:t>↔ </a:t>
            </a:r>
            <a:r>
              <a:rPr lang="en-US" altLang="zh-TW" sz="1600" dirty="0">
                <a:solidFill>
                  <a:schemeClr val="tx1"/>
                </a:solidFill>
              </a:rPr>
              <a:t>Connection </a:t>
            </a:r>
            <a:r>
              <a:rPr lang="en-US" altLang="zh-TW" sz="1600" dirty="0" smtClean="0">
                <a:solidFill>
                  <a:schemeClr val="tx1"/>
                </a:solidFill>
              </a:rPr>
              <a:t>rate </a:t>
            </a:r>
            <a:r>
              <a:rPr lang="en-US" altLang="zh-TW" sz="1600" dirty="0">
                <a:solidFill>
                  <a:schemeClr val="tx1"/>
                </a:solidFill>
              </a:rPr>
              <a:t>↔ Signal quality</a:t>
            </a:r>
            <a:endParaRPr lang="zh-TW" altLang="en-US" sz="1600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zh-TW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Connection </a:t>
            </a:r>
            <a:r>
              <a:rPr lang="en-US" altLang="zh-TW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manager on user device shows </a:t>
            </a:r>
            <a:r>
              <a:rPr lang="en-US" altLang="zh-TW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TW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SSID with </a:t>
            </a:r>
            <a:r>
              <a:rPr lang="en-US" altLang="zh-TW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best </a:t>
            </a:r>
            <a:r>
              <a:rPr lang="en-US" altLang="zh-TW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DL signal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Driven by smartphone use, the traffic is more DL-centric </a:t>
            </a:r>
            <a:endParaRPr lang="en-US" altLang="zh-TW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The product spec (Max TX power, RX sensitivity) varies between vendors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600" dirty="0" smtClean="0"/>
              <a:t>The exact TX </a:t>
            </a:r>
            <a:r>
              <a:rPr lang="en-US" altLang="zh-TW" sz="1600" dirty="0"/>
              <a:t>power </a:t>
            </a:r>
            <a:r>
              <a:rPr lang="en-US" altLang="zh-TW" sz="1600" dirty="0" smtClean="0"/>
              <a:t>and RX sensitivity of the responding side is unknown initially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600" dirty="0" smtClean="0"/>
              <a:t>AP: 18 ~ 28dBm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600" dirty="0" smtClean="0"/>
              <a:t>STA: 12 ~ 26dBm</a:t>
            </a:r>
            <a:endParaRPr lang="zh-TW" altLang="en-US" sz="16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January 2013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0789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Setting the quality indicator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700808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sz="2000" dirty="0" smtClean="0">
                <a:solidFill>
                  <a:schemeClr val="tx1"/>
                </a:solidFill>
              </a:rPr>
              <a:t>Asymmetric traffic application dominates [3][5]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b="1" dirty="0" smtClean="0">
                <a:solidFill>
                  <a:schemeClr val="tx1"/>
                </a:solidFill>
              </a:rPr>
              <a:t>DL-centric applications have reached a total of 92% in H2-2011</a:t>
            </a:r>
            <a:r>
              <a:rPr lang="en-US" altLang="zh-TW" sz="1800" b="1" dirty="0" smtClean="0">
                <a:solidFill>
                  <a:srgbClr val="C00000"/>
                </a:solidFill>
              </a:rPr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b="1" dirty="0" smtClean="0">
                <a:solidFill>
                  <a:srgbClr val="C00000"/>
                </a:solidFill>
              </a:rPr>
              <a:t>Better DL quality helps traffic delivery in this direction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TW" b="1" dirty="0" smtClean="0">
                <a:solidFill>
                  <a:srgbClr val="C00000"/>
                </a:solidFill>
              </a:rPr>
              <a:t>Better spectrum usage and higher transmission speed or robustness</a:t>
            </a:r>
          </a:p>
          <a:p>
            <a:pPr lvl="2">
              <a:buFont typeface="Arial" pitchFamily="34" charset="0"/>
              <a:buChar char="•"/>
            </a:pPr>
            <a:endParaRPr lang="en-US" altLang="zh-TW" sz="1600" b="1" dirty="0" smtClean="0">
              <a:solidFill>
                <a:srgbClr val="C0000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zh-TW" sz="1800" dirty="0" smtClean="0">
                <a:solidFill>
                  <a:schemeClr val="tx1"/>
                </a:solidFill>
              </a:rPr>
              <a:t>How to set the quality requirement of DL/UL?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</a:rPr>
              <a:t>If only using UL indicator (indirect setting)</a:t>
            </a:r>
          </a:p>
          <a:p>
            <a:pPr lvl="3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</a:rPr>
              <a:t>Too high – </a:t>
            </a:r>
            <a:r>
              <a:rPr lang="en-US" altLang="zh-TW" dirty="0">
                <a:solidFill>
                  <a:schemeClr val="tx1"/>
                </a:solidFill>
              </a:rPr>
              <a:t>overkill (DL can be </a:t>
            </a:r>
            <a:r>
              <a:rPr lang="en-US" altLang="zh-TW" dirty="0" smtClean="0">
                <a:solidFill>
                  <a:schemeClr val="tx1"/>
                </a:solidFill>
              </a:rPr>
              <a:t>fulfilled </a:t>
            </a:r>
            <a:r>
              <a:rPr lang="en-US" altLang="zh-TW" dirty="0">
                <a:solidFill>
                  <a:schemeClr val="tx1"/>
                </a:solidFill>
              </a:rPr>
              <a:t>but </a:t>
            </a:r>
            <a:r>
              <a:rPr lang="en-US" altLang="zh-TW" dirty="0" smtClean="0">
                <a:solidFill>
                  <a:schemeClr val="tx1"/>
                </a:solidFill>
              </a:rPr>
              <a:t>some APs may be filtered)</a:t>
            </a:r>
          </a:p>
          <a:p>
            <a:pPr lvl="3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</a:rPr>
              <a:t>Too low – every decodable AP responds; the indicator becomes useless overhead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</a:rPr>
              <a:t>If </a:t>
            </a:r>
            <a:r>
              <a:rPr lang="en-US" altLang="zh-TW" dirty="0">
                <a:solidFill>
                  <a:schemeClr val="tx1"/>
                </a:solidFill>
              </a:rPr>
              <a:t>using </a:t>
            </a:r>
            <a:r>
              <a:rPr lang="en-US" altLang="zh-TW" dirty="0" smtClean="0">
                <a:solidFill>
                  <a:schemeClr val="tx1"/>
                </a:solidFill>
              </a:rPr>
              <a:t>DL indicator </a:t>
            </a:r>
            <a:endParaRPr lang="en-US" altLang="zh-TW" dirty="0">
              <a:solidFill>
                <a:schemeClr val="tx1"/>
              </a:solidFill>
            </a:endParaRPr>
          </a:p>
          <a:p>
            <a:pPr lvl="3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</a:rPr>
              <a:t>Need </a:t>
            </a:r>
            <a:r>
              <a:rPr lang="en-US" altLang="zh-TW" dirty="0">
                <a:solidFill>
                  <a:schemeClr val="tx1"/>
                </a:solidFill>
              </a:rPr>
              <a:t>additional info of TX power (overhead </a:t>
            </a:r>
            <a:r>
              <a:rPr lang="en-US" altLang="zh-TW" dirty="0" err="1">
                <a:solidFill>
                  <a:schemeClr val="tx1"/>
                </a:solidFill>
              </a:rPr>
              <a:t>vs</a:t>
            </a:r>
            <a:r>
              <a:rPr lang="en-US" altLang="zh-TW" dirty="0">
                <a:solidFill>
                  <a:schemeClr val="tx1"/>
                </a:solidFill>
              </a:rPr>
              <a:t> accuracy</a:t>
            </a:r>
            <a:r>
              <a:rPr lang="en-US" altLang="zh-TW" dirty="0" smtClean="0">
                <a:solidFill>
                  <a:schemeClr val="tx1"/>
                </a:solidFill>
              </a:rPr>
              <a:t>)</a:t>
            </a:r>
            <a:endParaRPr lang="en-US" altLang="zh-TW" dirty="0">
              <a:solidFill>
                <a:schemeClr val="tx1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January 2013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3994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群組 46"/>
          <p:cNvGrpSpPr/>
          <p:nvPr/>
        </p:nvGrpSpPr>
        <p:grpSpPr>
          <a:xfrm>
            <a:off x="4818807" y="1219925"/>
            <a:ext cx="1049337" cy="493713"/>
            <a:chOff x="6979047" y="23849"/>
            <a:chExt cx="1049337" cy="493713"/>
          </a:xfrm>
        </p:grpSpPr>
        <p:pic>
          <p:nvPicPr>
            <p:cNvPr id="51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9047" y="23849"/>
              <a:ext cx="1049337" cy="493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2" name="矩形 51"/>
            <p:cNvSpPr/>
            <p:nvPr/>
          </p:nvSpPr>
          <p:spPr bwMode="auto">
            <a:xfrm>
              <a:off x="7503715" y="242646"/>
              <a:ext cx="92621" cy="213251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TW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37" name="群組 36"/>
          <p:cNvGrpSpPr/>
          <p:nvPr/>
        </p:nvGrpSpPr>
        <p:grpSpPr>
          <a:xfrm>
            <a:off x="5868144" y="836712"/>
            <a:ext cx="1049337" cy="493713"/>
            <a:chOff x="6979047" y="23849"/>
            <a:chExt cx="1049337" cy="493713"/>
          </a:xfrm>
        </p:grpSpPr>
        <p:pic>
          <p:nvPicPr>
            <p:cNvPr id="38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9047" y="23849"/>
              <a:ext cx="1049337" cy="493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9" name="矩形 38"/>
            <p:cNvSpPr/>
            <p:nvPr/>
          </p:nvSpPr>
          <p:spPr bwMode="auto">
            <a:xfrm>
              <a:off x="7503715" y="242646"/>
              <a:ext cx="92621" cy="213251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TW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526" y="1609111"/>
            <a:ext cx="798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5</a:t>
            </a:fld>
            <a:endParaRPr lang="zh-TW" altLang="en-US"/>
          </a:p>
        </p:txBody>
      </p:sp>
      <p:cxnSp>
        <p:nvCxnSpPr>
          <p:cNvPr id="8" name="直線單箭頭接點 7"/>
          <p:cNvCxnSpPr/>
          <p:nvPr/>
        </p:nvCxnSpPr>
        <p:spPr bwMode="auto">
          <a:xfrm flipV="1">
            <a:off x="1619672" y="1035596"/>
            <a:ext cx="0" cy="52737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直線單箭頭接點 9"/>
          <p:cNvCxnSpPr/>
          <p:nvPr/>
        </p:nvCxnSpPr>
        <p:spPr bwMode="auto">
          <a:xfrm>
            <a:off x="683568" y="3717032"/>
            <a:ext cx="7776864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直線接點 12"/>
          <p:cNvCxnSpPr/>
          <p:nvPr/>
        </p:nvCxnSpPr>
        <p:spPr bwMode="auto">
          <a:xfrm>
            <a:off x="1619672" y="1988840"/>
            <a:ext cx="5544616" cy="36724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線接點 13"/>
          <p:cNvCxnSpPr/>
          <p:nvPr/>
        </p:nvCxnSpPr>
        <p:spPr bwMode="auto">
          <a:xfrm flipV="1">
            <a:off x="1619672" y="1124744"/>
            <a:ext cx="5832648" cy="38884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線接點 18"/>
          <p:cNvCxnSpPr/>
          <p:nvPr/>
        </p:nvCxnSpPr>
        <p:spPr bwMode="auto">
          <a:xfrm>
            <a:off x="683568" y="1988840"/>
            <a:ext cx="691276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線接點 20"/>
          <p:cNvCxnSpPr/>
          <p:nvPr/>
        </p:nvCxnSpPr>
        <p:spPr bwMode="auto">
          <a:xfrm>
            <a:off x="866147" y="6021288"/>
            <a:ext cx="759428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3" name="直線接點 22"/>
          <p:cNvCxnSpPr/>
          <p:nvPr/>
        </p:nvCxnSpPr>
        <p:spPr bwMode="auto">
          <a:xfrm>
            <a:off x="6187172" y="188640"/>
            <a:ext cx="0" cy="61206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線接點 25"/>
          <p:cNvCxnSpPr/>
          <p:nvPr/>
        </p:nvCxnSpPr>
        <p:spPr bwMode="auto">
          <a:xfrm>
            <a:off x="6876256" y="44624"/>
            <a:ext cx="0" cy="626469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接點 26"/>
          <p:cNvCxnSpPr/>
          <p:nvPr/>
        </p:nvCxnSpPr>
        <p:spPr bwMode="auto">
          <a:xfrm>
            <a:off x="7452320" y="764704"/>
            <a:ext cx="0" cy="55446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線接點 27"/>
          <p:cNvCxnSpPr/>
          <p:nvPr/>
        </p:nvCxnSpPr>
        <p:spPr bwMode="auto">
          <a:xfrm flipV="1">
            <a:off x="1619672" y="188640"/>
            <a:ext cx="5328592" cy="352839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接點 28"/>
          <p:cNvCxnSpPr/>
          <p:nvPr/>
        </p:nvCxnSpPr>
        <p:spPr bwMode="auto">
          <a:xfrm>
            <a:off x="4211960" y="836712"/>
            <a:ext cx="0" cy="55446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線接點 29"/>
          <p:cNvCxnSpPr/>
          <p:nvPr/>
        </p:nvCxnSpPr>
        <p:spPr bwMode="auto">
          <a:xfrm flipV="1">
            <a:off x="1619672" y="188640"/>
            <a:ext cx="4567500" cy="302433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線接點 33"/>
          <p:cNvCxnSpPr/>
          <p:nvPr/>
        </p:nvCxnSpPr>
        <p:spPr bwMode="auto">
          <a:xfrm>
            <a:off x="5004048" y="836712"/>
            <a:ext cx="0" cy="55446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線接點 35"/>
          <p:cNvCxnSpPr/>
          <p:nvPr/>
        </p:nvCxnSpPr>
        <p:spPr bwMode="auto">
          <a:xfrm flipV="1">
            <a:off x="1597414" y="476672"/>
            <a:ext cx="5328592" cy="35283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文字方塊 39"/>
          <p:cNvSpPr txBox="1"/>
          <p:nvPr/>
        </p:nvSpPr>
        <p:spPr>
          <a:xfrm>
            <a:off x="179512" y="3342923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solidFill>
                  <a:srgbClr val="C00000"/>
                </a:solidFill>
              </a:rPr>
              <a:t>DL Requirement</a:t>
            </a:r>
            <a:endParaRPr lang="zh-TW" altLang="en-US" sz="1400" dirty="0">
              <a:solidFill>
                <a:srgbClr val="C00000"/>
              </a:solidFill>
            </a:endParaRPr>
          </a:p>
        </p:txBody>
      </p:sp>
      <p:cxnSp>
        <p:nvCxnSpPr>
          <p:cNvPr id="41" name="直線單箭頭接點 40"/>
          <p:cNvCxnSpPr/>
          <p:nvPr/>
        </p:nvCxnSpPr>
        <p:spPr bwMode="auto">
          <a:xfrm>
            <a:off x="612032" y="5013176"/>
            <a:ext cx="7776864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92D050"/>
            </a:solidFill>
            <a:prstDash val="lgDash"/>
            <a:round/>
            <a:headEnd type="none" w="med" len="med"/>
            <a:tailEnd type="arrow"/>
          </a:ln>
          <a:effectLst/>
        </p:spPr>
      </p:cxnSp>
      <p:sp>
        <p:nvSpPr>
          <p:cNvPr id="42" name="橢圓 41"/>
          <p:cNvSpPr/>
          <p:nvPr/>
        </p:nvSpPr>
        <p:spPr bwMode="auto">
          <a:xfrm>
            <a:off x="4121950" y="1898830"/>
            <a:ext cx="180020" cy="18002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橢圓 42"/>
          <p:cNvSpPr/>
          <p:nvPr/>
        </p:nvSpPr>
        <p:spPr bwMode="auto">
          <a:xfrm>
            <a:off x="4896036" y="1376772"/>
            <a:ext cx="180020" cy="180020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橢圓 43"/>
          <p:cNvSpPr/>
          <p:nvPr/>
        </p:nvSpPr>
        <p:spPr bwMode="auto">
          <a:xfrm>
            <a:off x="6084168" y="584684"/>
            <a:ext cx="180020" cy="180020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橢圓 44"/>
          <p:cNvSpPr/>
          <p:nvPr/>
        </p:nvSpPr>
        <p:spPr bwMode="auto">
          <a:xfrm>
            <a:off x="6084168" y="4905164"/>
            <a:ext cx="180020" cy="18002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橢圓 45"/>
          <p:cNvSpPr/>
          <p:nvPr/>
        </p:nvSpPr>
        <p:spPr bwMode="auto">
          <a:xfrm>
            <a:off x="4103948" y="3609020"/>
            <a:ext cx="180020" cy="18002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左-右雙向箭號 47"/>
          <p:cNvSpPr/>
          <p:nvPr/>
        </p:nvSpPr>
        <p:spPr bwMode="auto">
          <a:xfrm>
            <a:off x="4211960" y="3960602"/>
            <a:ext cx="2664295" cy="764542"/>
          </a:xfrm>
          <a:prstGeom prst="left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橢圓 48"/>
          <p:cNvSpPr/>
          <p:nvPr/>
        </p:nvSpPr>
        <p:spPr bwMode="auto">
          <a:xfrm>
            <a:off x="6768244" y="152636"/>
            <a:ext cx="180020" cy="180020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文字方塊 49"/>
          <p:cNvSpPr txBox="1"/>
          <p:nvPr/>
        </p:nvSpPr>
        <p:spPr>
          <a:xfrm>
            <a:off x="4950041" y="4077072"/>
            <a:ext cx="1188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chemeClr val="bg1"/>
                </a:solidFill>
              </a:rPr>
              <a:t>overkill</a:t>
            </a:r>
            <a:endParaRPr lang="zh-TW" altLang="en-US" sz="2400" b="1" dirty="0">
              <a:solidFill>
                <a:schemeClr val="bg1"/>
              </a:solidFill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755576" y="548680"/>
            <a:ext cx="1652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 smtClean="0"/>
              <a:t>Received signal</a:t>
            </a:r>
            <a:endParaRPr kumimoji="1" lang="zh-TW" altLang="en-US" dirty="0"/>
          </a:p>
        </p:txBody>
      </p:sp>
      <p:sp>
        <p:nvSpPr>
          <p:cNvPr id="31" name="文字方塊 30"/>
          <p:cNvSpPr txBox="1"/>
          <p:nvPr/>
        </p:nvSpPr>
        <p:spPr>
          <a:xfrm>
            <a:off x="7683877" y="3779748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 smtClean="0"/>
              <a:t>Distance</a:t>
            </a:r>
            <a:endParaRPr kumimoji="1"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4716016" y="2204864"/>
            <a:ext cx="331236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zh-TW" dirty="0" smtClean="0"/>
              <a:t>These APs can fulfill the </a:t>
            </a:r>
            <a:r>
              <a:rPr kumimoji="1" lang="en-US" altLang="zh-TW" dirty="0" smtClean="0">
                <a:solidFill>
                  <a:srgbClr val="FF0000"/>
                </a:solidFill>
              </a:rPr>
              <a:t>DL</a:t>
            </a:r>
            <a:r>
              <a:rPr kumimoji="1" lang="en-US" altLang="zh-TW" dirty="0" smtClean="0"/>
              <a:t> requirement but will be filtered if the threshold is set according to itself (TX power and sensitivity)</a:t>
            </a:r>
            <a:endParaRPr kumimoji="1" lang="zh-TW" alt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6979047" y="104641"/>
            <a:ext cx="1049337" cy="493713"/>
            <a:chOff x="6979047" y="23849"/>
            <a:chExt cx="1049337" cy="493713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9047" y="23849"/>
              <a:ext cx="1049337" cy="493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矩形 4"/>
            <p:cNvSpPr/>
            <p:nvPr/>
          </p:nvSpPr>
          <p:spPr bwMode="auto">
            <a:xfrm>
              <a:off x="7503715" y="242646"/>
              <a:ext cx="92621" cy="234026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TW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3" name="文字方塊 52"/>
          <p:cNvSpPr txBox="1"/>
          <p:nvPr/>
        </p:nvSpPr>
        <p:spPr>
          <a:xfrm>
            <a:off x="4211643" y="535097"/>
            <a:ext cx="164487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zh-TW" dirty="0" smtClean="0"/>
              <a:t>Transmit power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5066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向下箭號 2"/>
          <p:cNvSpPr/>
          <p:nvPr/>
        </p:nvSpPr>
        <p:spPr bwMode="auto">
          <a:xfrm>
            <a:off x="1175782" y="3825044"/>
            <a:ext cx="443890" cy="1170130"/>
          </a:xfrm>
          <a:prstGeom prst="down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526" y="1609111"/>
            <a:ext cx="7985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6</a:t>
            </a:fld>
            <a:endParaRPr lang="zh-TW" altLang="en-US"/>
          </a:p>
        </p:txBody>
      </p:sp>
      <p:cxnSp>
        <p:nvCxnSpPr>
          <p:cNvPr id="8" name="直線單箭頭接點 7"/>
          <p:cNvCxnSpPr/>
          <p:nvPr/>
        </p:nvCxnSpPr>
        <p:spPr bwMode="auto">
          <a:xfrm flipV="1">
            <a:off x="1619672" y="1035596"/>
            <a:ext cx="0" cy="52737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直線單箭頭接點 9"/>
          <p:cNvCxnSpPr/>
          <p:nvPr/>
        </p:nvCxnSpPr>
        <p:spPr bwMode="auto">
          <a:xfrm>
            <a:off x="683568" y="3717032"/>
            <a:ext cx="7776864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直線接點 12"/>
          <p:cNvCxnSpPr/>
          <p:nvPr/>
        </p:nvCxnSpPr>
        <p:spPr bwMode="auto">
          <a:xfrm>
            <a:off x="1619672" y="1988840"/>
            <a:ext cx="5544616" cy="36724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線接點 13"/>
          <p:cNvCxnSpPr/>
          <p:nvPr/>
        </p:nvCxnSpPr>
        <p:spPr bwMode="auto">
          <a:xfrm flipV="1">
            <a:off x="1619672" y="1124744"/>
            <a:ext cx="5832648" cy="38884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線接點 18"/>
          <p:cNvCxnSpPr/>
          <p:nvPr/>
        </p:nvCxnSpPr>
        <p:spPr bwMode="auto">
          <a:xfrm>
            <a:off x="683568" y="1988840"/>
            <a:ext cx="691276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線接點 20"/>
          <p:cNvCxnSpPr/>
          <p:nvPr/>
        </p:nvCxnSpPr>
        <p:spPr bwMode="auto">
          <a:xfrm>
            <a:off x="866147" y="6021288"/>
            <a:ext cx="752274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3" name="直線接點 22"/>
          <p:cNvCxnSpPr/>
          <p:nvPr/>
        </p:nvCxnSpPr>
        <p:spPr bwMode="auto">
          <a:xfrm>
            <a:off x="6187172" y="764704"/>
            <a:ext cx="0" cy="55446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線接點 25"/>
          <p:cNvCxnSpPr/>
          <p:nvPr/>
        </p:nvCxnSpPr>
        <p:spPr bwMode="auto">
          <a:xfrm>
            <a:off x="6876255" y="764704"/>
            <a:ext cx="1" cy="55446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接點 26"/>
          <p:cNvCxnSpPr/>
          <p:nvPr/>
        </p:nvCxnSpPr>
        <p:spPr bwMode="auto">
          <a:xfrm>
            <a:off x="7452320" y="764704"/>
            <a:ext cx="0" cy="55446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線接點 27"/>
          <p:cNvCxnSpPr>
            <a:endCxn id="37" idx="2"/>
          </p:cNvCxnSpPr>
          <p:nvPr/>
        </p:nvCxnSpPr>
        <p:spPr bwMode="auto">
          <a:xfrm flipV="1">
            <a:off x="1619672" y="1376772"/>
            <a:ext cx="3546395" cy="234026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接點 28"/>
          <p:cNvCxnSpPr/>
          <p:nvPr/>
        </p:nvCxnSpPr>
        <p:spPr bwMode="auto">
          <a:xfrm>
            <a:off x="4211960" y="836712"/>
            <a:ext cx="0" cy="55446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線接點 33"/>
          <p:cNvCxnSpPr/>
          <p:nvPr/>
        </p:nvCxnSpPr>
        <p:spPr bwMode="auto">
          <a:xfrm>
            <a:off x="5004048" y="836712"/>
            <a:ext cx="0" cy="55446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線接點 35"/>
          <p:cNvCxnSpPr/>
          <p:nvPr/>
        </p:nvCxnSpPr>
        <p:spPr bwMode="auto">
          <a:xfrm flipV="1">
            <a:off x="1597414" y="1466781"/>
            <a:ext cx="3869600" cy="2538283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文字方塊 39"/>
          <p:cNvSpPr txBox="1"/>
          <p:nvPr/>
        </p:nvSpPr>
        <p:spPr>
          <a:xfrm>
            <a:off x="179512" y="3342923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solidFill>
                  <a:srgbClr val="C00000"/>
                </a:solidFill>
              </a:rPr>
              <a:t>DL Requirement</a:t>
            </a:r>
            <a:endParaRPr lang="zh-TW" altLang="en-US" sz="1400" dirty="0">
              <a:solidFill>
                <a:srgbClr val="C00000"/>
              </a:solidFill>
            </a:endParaRPr>
          </a:p>
        </p:txBody>
      </p:sp>
      <p:cxnSp>
        <p:nvCxnSpPr>
          <p:cNvPr id="41" name="直線單箭頭接點 40"/>
          <p:cNvCxnSpPr/>
          <p:nvPr/>
        </p:nvCxnSpPr>
        <p:spPr bwMode="auto">
          <a:xfrm>
            <a:off x="612032" y="5013176"/>
            <a:ext cx="7776864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92D050"/>
            </a:solidFill>
            <a:prstDash val="lgDash"/>
            <a:round/>
            <a:headEnd type="none" w="med" len="med"/>
            <a:tailEnd type="arrow"/>
          </a:ln>
          <a:effectLst/>
        </p:spPr>
      </p:cxnSp>
      <p:sp>
        <p:nvSpPr>
          <p:cNvPr id="42" name="橢圓 41"/>
          <p:cNvSpPr/>
          <p:nvPr/>
        </p:nvSpPr>
        <p:spPr bwMode="auto">
          <a:xfrm>
            <a:off x="4121950" y="1898830"/>
            <a:ext cx="180020" cy="18002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橢圓 42"/>
          <p:cNvSpPr/>
          <p:nvPr/>
        </p:nvSpPr>
        <p:spPr bwMode="auto">
          <a:xfrm>
            <a:off x="4896036" y="1376772"/>
            <a:ext cx="180020" cy="18002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橢圓 44"/>
          <p:cNvSpPr/>
          <p:nvPr/>
        </p:nvSpPr>
        <p:spPr bwMode="auto">
          <a:xfrm>
            <a:off x="6084168" y="4905164"/>
            <a:ext cx="180020" cy="18002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橢圓 45"/>
          <p:cNvSpPr/>
          <p:nvPr/>
        </p:nvSpPr>
        <p:spPr bwMode="auto">
          <a:xfrm>
            <a:off x="4103948" y="3609020"/>
            <a:ext cx="180020" cy="18002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左-右雙向箭號 47"/>
          <p:cNvSpPr/>
          <p:nvPr/>
        </p:nvSpPr>
        <p:spPr bwMode="auto">
          <a:xfrm>
            <a:off x="4986046" y="3960602"/>
            <a:ext cx="1890209" cy="836549"/>
          </a:xfrm>
          <a:prstGeom prst="leftRight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文字方塊 49"/>
          <p:cNvSpPr txBox="1"/>
          <p:nvPr/>
        </p:nvSpPr>
        <p:spPr>
          <a:xfrm>
            <a:off x="5220073" y="418973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 smtClean="0">
                <a:solidFill>
                  <a:schemeClr val="bg1"/>
                </a:solidFill>
              </a:rPr>
              <a:t>Loose control</a:t>
            </a:r>
            <a:endParaRPr lang="zh-TW" altLang="en-US" b="1" dirty="0">
              <a:solidFill>
                <a:schemeClr val="bg1"/>
              </a:solidFill>
            </a:endParaRPr>
          </a:p>
        </p:txBody>
      </p:sp>
      <p:sp>
        <p:nvSpPr>
          <p:cNvPr id="37" name="左-右雙向箭號 36"/>
          <p:cNvSpPr/>
          <p:nvPr/>
        </p:nvSpPr>
        <p:spPr bwMode="auto">
          <a:xfrm>
            <a:off x="5076057" y="1376772"/>
            <a:ext cx="1800200" cy="180020"/>
          </a:xfrm>
          <a:prstGeom prst="leftRight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" name="直線接點 31"/>
          <p:cNvCxnSpPr/>
          <p:nvPr/>
        </p:nvCxnSpPr>
        <p:spPr bwMode="auto">
          <a:xfrm flipV="1">
            <a:off x="1619672" y="1438722"/>
            <a:ext cx="4644516" cy="307039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文字方塊 30"/>
          <p:cNvSpPr txBox="1"/>
          <p:nvPr/>
        </p:nvSpPr>
        <p:spPr>
          <a:xfrm>
            <a:off x="755576" y="713208"/>
            <a:ext cx="1652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 smtClean="0"/>
              <a:t>Received signal</a:t>
            </a:r>
            <a:endParaRPr kumimoji="1" lang="zh-TW" altLang="en-US" dirty="0"/>
          </a:p>
        </p:txBody>
      </p:sp>
      <p:sp>
        <p:nvSpPr>
          <p:cNvPr id="33" name="文字方塊 32"/>
          <p:cNvSpPr txBox="1"/>
          <p:nvPr/>
        </p:nvSpPr>
        <p:spPr>
          <a:xfrm>
            <a:off x="7683877" y="3779748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 smtClean="0"/>
              <a:t>Distance</a:t>
            </a:r>
            <a:endParaRPr kumimoji="1" lang="zh-TW" altLang="en-US" dirty="0"/>
          </a:p>
        </p:txBody>
      </p:sp>
      <p:sp>
        <p:nvSpPr>
          <p:cNvPr id="39" name="文字方塊 38"/>
          <p:cNvSpPr txBox="1"/>
          <p:nvPr/>
        </p:nvSpPr>
        <p:spPr>
          <a:xfrm>
            <a:off x="4716016" y="2204864"/>
            <a:ext cx="3312368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zh-TW" dirty="0" smtClean="0"/>
              <a:t>These APs can fulfill the </a:t>
            </a:r>
            <a:r>
              <a:rPr kumimoji="1" lang="en-US" altLang="zh-TW" dirty="0" smtClean="0">
                <a:solidFill>
                  <a:srgbClr val="FF0000"/>
                </a:solidFill>
              </a:rPr>
              <a:t>UL</a:t>
            </a:r>
            <a:r>
              <a:rPr kumimoji="1" lang="en-US" altLang="zh-TW" dirty="0" smtClean="0"/>
              <a:t> requirement but not the DL requirement if the threshold is set according to a higher expectation of AP transmit power</a:t>
            </a:r>
            <a:endParaRPr kumimoji="1" lang="zh-TW" altLang="en-US" dirty="0"/>
          </a:p>
        </p:txBody>
      </p:sp>
      <p:sp>
        <p:nvSpPr>
          <p:cNvPr id="2" name="文字方塊 1"/>
          <p:cNvSpPr txBox="1"/>
          <p:nvPr/>
        </p:nvSpPr>
        <p:spPr>
          <a:xfrm>
            <a:off x="467544" y="4149080"/>
            <a:ext cx="331236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zh-TW" dirty="0" smtClean="0"/>
              <a:t>Lower down the UL requirement</a:t>
            </a:r>
            <a:endParaRPr kumimoji="1" lang="zh-TW" altLang="en-US" dirty="0"/>
          </a:p>
        </p:txBody>
      </p:sp>
      <p:sp>
        <p:nvSpPr>
          <p:cNvPr id="58" name="文字方塊 57"/>
          <p:cNvSpPr txBox="1"/>
          <p:nvPr/>
        </p:nvSpPr>
        <p:spPr>
          <a:xfrm>
            <a:off x="3903422" y="718710"/>
            <a:ext cx="164487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zh-TW" dirty="0" smtClean="0"/>
              <a:t>Transmit power</a:t>
            </a:r>
            <a:endParaRPr kumimoji="1" lang="zh-TW" altLang="en-US" dirty="0"/>
          </a:p>
        </p:txBody>
      </p:sp>
      <p:grpSp>
        <p:nvGrpSpPr>
          <p:cNvPr id="55" name="群組 54"/>
          <p:cNvGrpSpPr/>
          <p:nvPr/>
        </p:nvGrpSpPr>
        <p:grpSpPr>
          <a:xfrm>
            <a:off x="4896036" y="1162134"/>
            <a:ext cx="1049337" cy="493713"/>
            <a:chOff x="6979047" y="23849"/>
            <a:chExt cx="1049337" cy="493713"/>
          </a:xfrm>
        </p:grpSpPr>
        <p:pic>
          <p:nvPicPr>
            <p:cNvPr id="56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9047" y="23849"/>
              <a:ext cx="1049337" cy="493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7" name="矩形 56"/>
            <p:cNvSpPr/>
            <p:nvPr/>
          </p:nvSpPr>
          <p:spPr bwMode="auto">
            <a:xfrm>
              <a:off x="7503715" y="242646"/>
              <a:ext cx="92621" cy="213251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TW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52" name="群組 51"/>
          <p:cNvGrpSpPr/>
          <p:nvPr/>
        </p:nvGrpSpPr>
        <p:grpSpPr>
          <a:xfrm>
            <a:off x="5893840" y="1135087"/>
            <a:ext cx="1049337" cy="493713"/>
            <a:chOff x="6979047" y="23849"/>
            <a:chExt cx="1049337" cy="493713"/>
          </a:xfrm>
        </p:grpSpPr>
        <p:pic>
          <p:nvPicPr>
            <p:cNvPr id="53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9047" y="23849"/>
              <a:ext cx="1049337" cy="493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4" name="矩形 53"/>
            <p:cNvSpPr/>
            <p:nvPr/>
          </p:nvSpPr>
          <p:spPr bwMode="auto">
            <a:xfrm>
              <a:off x="7503715" y="242646"/>
              <a:ext cx="92621" cy="213251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TW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7" y="1149455"/>
            <a:ext cx="104933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橢圓 46"/>
          <p:cNvSpPr/>
          <p:nvPr/>
        </p:nvSpPr>
        <p:spPr bwMode="auto">
          <a:xfrm>
            <a:off x="5076056" y="1556792"/>
            <a:ext cx="180020" cy="18002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橢圓 48"/>
          <p:cNvSpPr/>
          <p:nvPr/>
        </p:nvSpPr>
        <p:spPr bwMode="auto">
          <a:xfrm>
            <a:off x="5904148" y="1556792"/>
            <a:ext cx="180020" cy="18002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橢圓 50"/>
          <p:cNvSpPr/>
          <p:nvPr/>
        </p:nvSpPr>
        <p:spPr bwMode="auto">
          <a:xfrm>
            <a:off x="6624228" y="1556792"/>
            <a:ext cx="180020" cy="18002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638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836712"/>
            <a:ext cx="7770813" cy="5257701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sz="2000" b="0" dirty="0" smtClean="0">
                <a:cs typeface="Calibri" pitchFamily="34" charset="0"/>
              </a:rPr>
              <a:t>RX_PWR &gt;? UL signal quality threshold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dirty="0" smtClean="0">
                <a:cs typeface="Calibri" pitchFamily="34" charset="0"/>
              </a:rPr>
              <a:t>Path loss, TX_PWR</a:t>
            </a:r>
            <a:r>
              <a:rPr lang="en-US" altLang="zh-TW" sz="1800" baseline="-25000" dirty="0" smtClean="0">
                <a:cs typeface="Calibri" pitchFamily="34" charset="0"/>
              </a:rPr>
              <a:t>AP, </a:t>
            </a:r>
            <a:r>
              <a:rPr lang="en-US" altLang="zh-TW" sz="1800" dirty="0" smtClean="0">
                <a:cs typeface="Calibri" pitchFamily="34" charset="0"/>
              </a:rPr>
              <a:t>Sensitivity of AP are unknown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dirty="0" smtClean="0">
                <a:cs typeface="Calibri" pitchFamily="34" charset="0"/>
              </a:rPr>
              <a:t>Setting for UL signal quality threshold 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TW" sz="1600" dirty="0" smtClean="0">
                <a:cs typeface="Calibri" pitchFamily="34" charset="0"/>
              </a:rPr>
              <a:t>According to self-sensitivity/standardized-sensitivity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TW" sz="1600" dirty="0" smtClean="0">
                <a:cs typeface="Calibri" pitchFamily="34" charset="0"/>
              </a:rPr>
              <a:t>APs in the market usually have better sensitivities (but unknown to STA)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b="1" dirty="0" smtClean="0">
                <a:cs typeface="Calibri" pitchFamily="34" charset="0"/>
              </a:rPr>
              <a:t>Hard to </a:t>
            </a:r>
            <a:r>
              <a:rPr lang="en-US" altLang="zh-TW" sz="1800" b="1" dirty="0" smtClean="0">
                <a:solidFill>
                  <a:schemeClr val="tx1"/>
                </a:solidFill>
                <a:cs typeface="Calibri" pitchFamily="34" charset="0"/>
              </a:rPr>
              <a:t>precisely assure downlink signal quality </a:t>
            </a:r>
          </a:p>
          <a:p>
            <a:pPr lvl="1">
              <a:buFont typeface="Arial" pitchFamily="34" charset="0"/>
              <a:buChar char="•"/>
            </a:pPr>
            <a:endParaRPr lang="en-US" altLang="zh-TW" sz="1800" dirty="0" smtClean="0">
              <a:solidFill>
                <a:srgbClr val="FF0000"/>
              </a:solidFill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zh-TW" sz="2000" dirty="0" smtClean="0">
                <a:solidFill>
                  <a:schemeClr val="tx1"/>
                </a:solidFill>
                <a:cs typeface="Calibri" pitchFamily="34" charset="0"/>
              </a:rPr>
              <a:t>TX_PWR</a:t>
            </a:r>
            <a:r>
              <a:rPr lang="en-US" altLang="zh-TW" sz="2000" baseline="-25000" dirty="0" smtClean="0">
                <a:solidFill>
                  <a:schemeClr val="tx1"/>
                </a:solidFill>
                <a:cs typeface="Calibri" pitchFamily="34" charset="0"/>
              </a:rPr>
              <a:t>AP </a:t>
            </a:r>
            <a:r>
              <a:rPr lang="en-US" altLang="zh-TW" sz="2000" dirty="0" smtClean="0">
                <a:solidFill>
                  <a:schemeClr val="tx1"/>
                </a:solidFill>
                <a:cs typeface="Calibri" pitchFamily="34" charset="0"/>
              </a:rPr>
              <a:t>− (TX_PWR</a:t>
            </a:r>
            <a:r>
              <a:rPr lang="en-US" altLang="zh-TW" sz="2000" baseline="-25000" dirty="0" smtClean="0">
                <a:solidFill>
                  <a:schemeClr val="tx1"/>
                </a:solidFill>
                <a:cs typeface="Calibri" pitchFamily="34" charset="0"/>
              </a:rPr>
              <a:t>STA</a:t>
            </a:r>
            <a:r>
              <a:rPr lang="en-US" altLang="zh-TW" sz="2000" dirty="0">
                <a:solidFill>
                  <a:schemeClr val="tx1"/>
                </a:solidFill>
                <a:cs typeface="Calibri" pitchFamily="34" charset="0"/>
              </a:rPr>
              <a:t> − RX_PWR</a:t>
            </a:r>
            <a:r>
              <a:rPr lang="en-US" altLang="zh-TW" sz="2000" dirty="0" smtClean="0">
                <a:solidFill>
                  <a:schemeClr val="tx1"/>
                </a:solidFill>
                <a:cs typeface="Calibri" pitchFamily="34" charset="0"/>
              </a:rPr>
              <a:t>) &gt;? DL signal quality threshold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b="1" dirty="0" smtClean="0">
                <a:solidFill>
                  <a:schemeClr val="tx1"/>
                </a:solidFill>
                <a:cs typeface="Calibri" pitchFamily="34" charset="0"/>
              </a:rPr>
              <a:t>TX_PWR</a:t>
            </a:r>
            <a:r>
              <a:rPr lang="en-US" altLang="zh-TW" sz="1800" b="1" baseline="-25000" dirty="0" smtClean="0">
                <a:solidFill>
                  <a:schemeClr val="tx1"/>
                </a:solidFill>
                <a:cs typeface="Calibri" pitchFamily="34" charset="0"/>
              </a:rPr>
              <a:t>AP</a:t>
            </a:r>
            <a:r>
              <a:rPr lang="en-US" altLang="zh-TW" sz="1800" b="1" dirty="0" smtClean="0">
                <a:solidFill>
                  <a:schemeClr val="tx1"/>
                </a:solidFill>
                <a:cs typeface="Calibri" pitchFamily="34" charset="0"/>
              </a:rPr>
              <a:t> </a:t>
            </a:r>
            <a:r>
              <a:rPr lang="en-US" altLang="zh-TW" sz="1800" b="1" dirty="0">
                <a:solidFill>
                  <a:schemeClr val="tx1"/>
                </a:solidFill>
                <a:cs typeface="Calibri" pitchFamily="34" charset="0"/>
              </a:rPr>
              <a:t>− </a:t>
            </a:r>
            <a:r>
              <a:rPr lang="en-US" altLang="zh-TW" sz="1800" b="1" dirty="0" smtClean="0">
                <a:solidFill>
                  <a:schemeClr val="tx1"/>
                </a:solidFill>
                <a:cs typeface="Calibri" pitchFamily="34" charset="0"/>
              </a:rPr>
              <a:t>TX_PWR</a:t>
            </a:r>
            <a:r>
              <a:rPr lang="en-US" altLang="zh-TW" sz="1800" b="1" baseline="-25000" dirty="0" smtClean="0">
                <a:solidFill>
                  <a:schemeClr val="tx1"/>
                </a:solidFill>
                <a:cs typeface="Calibri" pitchFamily="34" charset="0"/>
              </a:rPr>
              <a:t>STA</a:t>
            </a:r>
            <a:r>
              <a:rPr lang="en-US" altLang="zh-TW" sz="1800" b="1" dirty="0" smtClean="0">
                <a:solidFill>
                  <a:schemeClr val="tx1"/>
                </a:solidFill>
                <a:cs typeface="Calibri" pitchFamily="34" charset="0"/>
              </a:rPr>
              <a:t> + RX_PWR </a:t>
            </a:r>
            <a:r>
              <a:rPr lang="en-US" altLang="zh-TW" sz="1800" b="1" dirty="0">
                <a:solidFill>
                  <a:schemeClr val="tx1"/>
                </a:solidFill>
                <a:cs typeface="Calibri" pitchFamily="34" charset="0"/>
              </a:rPr>
              <a:t>&gt;? </a:t>
            </a:r>
            <a:r>
              <a:rPr lang="en-US" altLang="zh-TW" sz="1800" b="1" dirty="0" smtClean="0">
                <a:solidFill>
                  <a:schemeClr val="tx1"/>
                </a:solidFill>
                <a:cs typeface="Calibri" pitchFamily="34" charset="0"/>
              </a:rPr>
              <a:t>DL signal quality threshold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dirty="0" smtClean="0">
                <a:solidFill>
                  <a:schemeClr val="tx1"/>
                </a:solidFill>
                <a:cs typeface="Calibri" pitchFamily="34" charset="0"/>
              </a:rPr>
              <a:t>Sensitivity on STA-side is known → easier to set the threshold 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2000" dirty="0" smtClean="0">
                <a:cs typeface="Calibri" pitchFamily="34" charset="0"/>
              </a:rPr>
              <a:t>Simplified encoding to ease calculation complexity and reduce overhead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dirty="0" smtClean="0">
                <a:cs typeface="Calibri" pitchFamily="34" charset="0"/>
              </a:rPr>
              <a:t>4-bit for </a:t>
            </a:r>
            <a:r>
              <a:rPr lang="en-US" altLang="zh-TW" sz="1800" dirty="0" err="1" smtClean="0">
                <a:cs typeface="Calibri" pitchFamily="34" charset="0"/>
              </a:rPr>
              <a:t>TX_PWR_level</a:t>
            </a:r>
            <a:r>
              <a:rPr lang="en-US" altLang="zh-TW" sz="1800" dirty="0" smtClean="0">
                <a:cs typeface="Calibri" pitchFamily="34" charset="0"/>
              </a:rPr>
              <a:t>, 0 ~ 30dBm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dirty="0" smtClean="0">
                <a:cs typeface="Calibri" pitchFamily="34" charset="0"/>
              </a:rPr>
              <a:t>4-bit for Signal quality,   -90~-60dBm</a:t>
            </a:r>
            <a:endParaRPr lang="zh-TW" altLang="en-US" sz="1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 smtClean="0"/>
              <a:t>January 2013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3829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標題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Proposed changes to </a:t>
            </a:r>
            <a:r>
              <a:rPr lang="en-GB" altLang="zh-TW" dirty="0"/>
              <a:t>FILS Request Parameters element</a:t>
            </a:r>
            <a:endParaRPr lang="zh-TW" altLang="zh-TW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TW" dirty="0"/>
              <a:t>January 2013</a:t>
            </a:r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8</a:t>
            </a:fld>
            <a:endParaRPr lang="zh-TW" alt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023376"/>
              </p:ext>
            </p:extLst>
          </p:nvPr>
        </p:nvGraphicFramePr>
        <p:xfrm>
          <a:off x="1772371" y="2279121"/>
          <a:ext cx="5328593" cy="1725163"/>
        </p:xfrm>
        <a:graphic>
          <a:graphicData uri="http://schemas.openxmlformats.org/drawingml/2006/table">
            <a:tbl>
              <a:tblPr firstRow="1" firstCol="1" bandRow="1"/>
              <a:tblGrid>
                <a:gridCol w="655636"/>
                <a:gridCol w="579720"/>
                <a:gridCol w="764678"/>
                <a:gridCol w="613537"/>
                <a:gridCol w="512086"/>
                <a:gridCol w="757087"/>
                <a:gridCol w="714298"/>
                <a:gridCol w="731551"/>
              </a:tblGrid>
              <a:tr h="7680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Times New Roman"/>
                          <a:ea typeface="新細明體"/>
                        </a:rPr>
                        <a:t>Element </a:t>
                      </a:r>
                      <a:r>
                        <a:rPr lang="de-DE" sz="1100" dirty="0" smtClean="0">
                          <a:effectLst/>
                          <a:latin typeface="Times New Roman"/>
                          <a:ea typeface="新細明體"/>
                        </a:rPr>
                        <a:t>ID</a:t>
                      </a: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Times New Roman"/>
                          <a:ea typeface="新細明體"/>
                        </a:rPr>
                        <a:t>Length</a:t>
                      </a:r>
                      <a:endParaRPr lang="zh-TW" sz="1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Times New Roman"/>
                          <a:ea typeface="新細明體"/>
                        </a:rPr>
                        <a:t>Parameter Control Bitmap</a:t>
                      </a:r>
                      <a:endParaRPr lang="zh-TW" sz="1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Times New Roman"/>
                          <a:ea typeface="新細明體"/>
                        </a:rPr>
                        <a:t>FILS Criteria</a:t>
                      </a:r>
                      <a:endParaRPr lang="zh-TW" sz="1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Times New Roman"/>
                          <a:ea typeface="新細明體"/>
                        </a:rPr>
                        <a:t>Max Delay Limit</a:t>
                      </a: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Times New Roman"/>
                          <a:ea typeface="新細明體"/>
                        </a:rPr>
                        <a:t>Minimum Data Rate</a:t>
                      </a: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 u="sng" dirty="0" smtClean="0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新細明體"/>
                        </a:rPr>
                        <a:t>Link Quality Parameter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TW" sz="1100" strike="sng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新細明體"/>
                        </a:rPr>
                        <a:t>Received Signal Strength Limit</a:t>
                      </a:r>
                      <a:endParaRPr lang="zh-TW" altLang="zh-TW" sz="1100" dirty="0" smtClean="0">
                        <a:effectLst/>
                        <a:latin typeface="+mn-lt"/>
                        <a:ea typeface="新細明體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Times New Roman"/>
                          <a:ea typeface="新細明體"/>
                        </a:rPr>
                        <a:t>OUI Response Criteria</a:t>
                      </a: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Times New Roman"/>
                          <a:ea typeface="新細明體"/>
                        </a:rPr>
                        <a:t>Octets: 1</a:t>
                      </a: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Times New Roman"/>
                          <a:ea typeface="新細明體"/>
                        </a:rPr>
                        <a:t>1</a:t>
                      </a: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Times New Roman"/>
                          <a:ea typeface="新細明體"/>
                        </a:rPr>
                        <a:t>1</a:t>
                      </a: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Times New Roman"/>
                          <a:ea typeface="新細明體"/>
                        </a:rPr>
                        <a:t>0 or 1</a:t>
                      </a: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Times New Roman"/>
                          <a:ea typeface="新細明體"/>
                        </a:rPr>
                        <a:t>0 or 1</a:t>
                      </a: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Times New Roman"/>
                          <a:ea typeface="新細明體"/>
                        </a:rPr>
                        <a:t>0 or 3</a:t>
                      </a: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 u="sng" dirty="0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新細明體"/>
                        </a:rPr>
                        <a:t>0 or 1</a:t>
                      </a: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Times New Roman"/>
                          <a:ea typeface="新細明體"/>
                        </a:rPr>
                        <a:t>0 or 2</a:t>
                      </a: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207396"/>
              </p:ext>
            </p:extLst>
          </p:nvPr>
        </p:nvGraphicFramePr>
        <p:xfrm>
          <a:off x="5804817" y="4581128"/>
          <a:ext cx="2439590" cy="1296144"/>
        </p:xfrm>
        <a:graphic>
          <a:graphicData uri="http://schemas.openxmlformats.org/drawingml/2006/table">
            <a:tbl>
              <a:tblPr firstRow="1" firstCol="1" bandRow="1"/>
              <a:tblGrid>
                <a:gridCol w="629845"/>
                <a:gridCol w="931187"/>
                <a:gridCol w="878558"/>
              </a:tblGrid>
              <a:tr h="251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 dirty="0" smtClean="0">
                          <a:solidFill>
                            <a:schemeClr val="accent6"/>
                          </a:solidFill>
                          <a:effectLst/>
                          <a:latin typeface="Times New Roman"/>
                          <a:ea typeface="新細明體"/>
                        </a:rPr>
                        <a:t>B0        B3</a:t>
                      </a:r>
                      <a:endParaRPr lang="zh-TW" sz="1100" dirty="0">
                        <a:solidFill>
                          <a:schemeClr val="accent6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altLang="zh-TW" sz="110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新細明體"/>
                        </a:rPr>
                        <a:t>B4        B7</a:t>
                      </a:r>
                      <a:endParaRPr lang="zh-TW" sz="1100" dirty="0">
                        <a:solidFill>
                          <a:schemeClr val="accent6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80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 u="sng" dirty="0" smtClean="0">
                          <a:solidFill>
                            <a:schemeClr val="accent6"/>
                          </a:solidFill>
                          <a:effectLst/>
                          <a:latin typeface="Times New Roman"/>
                          <a:ea typeface="新細明體"/>
                        </a:rPr>
                        <a:t>Transmit Power</a:t>
                      </a:r>
                      <a:endParaRPr lang="zh-TW" sz="1100" u="sng" dirty="0">
                        <a:solidFill>
                          <a:schemeClr val="accent6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 u="sng" dirty="0" smtClean="0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新細明體"/>
                        </a:rPr>
                        <a:t>Desired Signal</a:t>
                      </a:r>
                      <a:r>
                        <a:rPr lang="de-DE" sz="1100" u="sng" baseline="0" dirty="0" smtClean="0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新細明體"/>
                        </a:rPr>
                        <a:t> Quality Indicator</a:t>
                      </a: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35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zh-TW" sz="1100" dirty="0" smtClean="0">
                          <a:solidFill>
                            <a:schemeClr val="accent2"/>
                          </a:solidFill>
                          <a:effectLst/>
                          <a:latin typeface="Times New Roman"/>
                          <a:ea typeface="新細明體"/>
                        </a:rPr>
                        <a:t>Bits:</a:t>
                      </a:r>
                      <a:endParaRPr lang="zh-TW" sz="1100" dirty="0">
                        <a:solidFill>
                          <a:schemeClr val="accent2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 dirty="0" smtClean="0">
                          <a:solidFill>
                            <a:schemeClr val="accent6"/>
                          </a:solidFill>
                          <a:effectLst/>
                          <a:latin typeface="Times New Roman"/>
                          <a:ea typeface="新細明體"/>
                        </a:rPr>
                        <a:t>4</a:t>
                      </a:r>
                      <a:endParaRPr lang="zh-TW" sz="1100" dirty="0">
                        <a:solidFill>
                          <a:schemeClr val="accent6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altLang="zh-TW" sz="1100" dirty="0" smtClean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新細明體"/>
                        </a:rPr>
                        <a:t>4</a:t>
                      </a:r>
                      <a:endParaRPr lang="zh-TW" sz="1100" dirty="0">
                        <a:solidFill>
                          <a:schemeClr val="accent6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5" name="直線接點 14"/>
          <p:cNvCxnSpPr/>
          <p:nvPr/>
        </p:nvCxnSpPr>
        <p:spPr bwMode="auto">
          <a:xfrm>
            <a:off x="5660803" y="3645024"/>
            <a:ext cx="720080" cy="11521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線接點 16"/>
          <p:cNvCxnSpPr/>
          <p:nvPr/>
        </p:nvCxnSpPr>
        <p:spPr bwMode="auto">
          <a:xfrm>
            <a:off x="6380883" y="3645024"/>
            <a:ext cx="1863525" cy="11521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159854"/>
              </p:ext>
            </p:extLst>
          </p:nvPr>
        </p:nvGraphicFramePr>
        <p:xfrm>
          <a:off x="683568" y="4365103"/>
          <a:ext cx="4854442" cy="1568728"/>
        </p:xfrm>
        <a:graphic>
          <a:graphicData uri="http://schemas.openxmlformats.org/drawingml/2006/table">
            <a:tbl>
              <a:tblPr firstRow="1" firstCol="1" bandRow="1"/>
              <a:tblGrid>
                <a:gridCol w="729858"/>
                <a:gridCol w="729858"/>
                <a:gridCol w="713230"/>
                <a:gridCol w="812418"/>
                <a:gridCol w="831060"/>
                <a:gridCol w="1038018"/>
              </a:tblGrid>
              <a:tr h="1605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dirty="0" smtClean="0">
                          <a:effectLst/>
                          <a:latin typeface="Times New Roman"/>
                          <a:ea typeface="新細明體"/>
                        </a:rPr>
                        <a:t>B0</a:t>
                      </a: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dirty="0" smtClean="0">
                          <a:effectLst/>
                          <a:latin typeface="Times New Roman"/>
                          <a:ea typeface="新細明體"/>
                        </a:rPr>
                        <a:t>B1</a:t>
                      </a: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dirty="0" smtClean="0">
                          <a:effectLst/>
                          <a:latin typeface="Times New Roman"/>
                          <a:ea typeface="新細明體"/>
                        </a:rPr>
                        <a:t>B2</a:t>
                      </a: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dirty="0" smtClean="0">
                          <a:effectLst/>
                          <a:latin typeface="Times New Roman"/>
                          <a:ea typeface="新細明體"/>
                        </a:rPr>
                        <a:t>B3</a:t>
                      </a: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dirty="0" smtClean="0">
                          <a:effectLst/>
                          <a:latin typeface="Times New Roman"/>
                          <a:ea typeface="新細明體"/>
                        </a:rPr>
                        <a:t>B4</a:t>
                      </a: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dirty="0" smtClean="0">
                          <a:effectLst/>
                          <a:latin typeface="Times New Roman"/>
                          <a:ea typeface="新細明體"/>
                        </a:rPr>
                        <a:t>B5            B7</a:t>
                      </a: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239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新細明體"/>
                        </a:rPr>
                        <a:t>FILS  Criteria</a:t>
                      </a: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Times New Roman"/>
                          <a:ea typeface="新細明體"/>
                        </a:rPr>
                        <a:t>Max Delay Limit</a:t>
                      </a: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新細明體"/>
                        </a:rPr>
                        <a:t>Minimum Data Rate</a:t>
                      </a: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新細明體"/>
                        </a:rPr>
                        <a:t>Link Quality Parameter</a:t>
                      </a:r>
                      <a:r>
                        <a:rPr lang="en-US" sz="1100" u="sng" dirty="0">
                          <a:effectLst/>
                          <a:latin typeface="Times New Roman"/>
                          <a:ea typeface="新細明體"/>
                        </a:rPr>
                        <a:t> </a:t>
                      </a:r>
                      <a:r>
                        <a:rPr lang="de-DE" sz="1100" strike="sng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</a:rPr>
                        <a:t>Received Signal Strength Limit</a:t>
                      </a: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Times New Roman"/>
                          <a:ea typeface="新細明體"/>
                        </a:rPr>
                        <a:t>OUI Response Criteria</a:t>
                      </a: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新細明體"/>
                        </a:rPr>
                        <a:t>Reserved</a:t>
                      </a: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6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dirty="0" smtClean="0">
                          <a:effectLst/>
                          <a:latin typeface="Times New Roman"/>
                          <a:ea typeface="新細明體"/>
                        </a:rPr>
                        <a:t>1</a:t>
                      </a: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dirty="0" smtClean="0">
                          <a:effectLst/>
                          <a:latin typeface="Times New Roman"/>
                          <a:ea typeface="新細明體"/>
                        </a:rPr>
                        <a:t>1</a:t>
                      </a: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dirty="0" smtClean="0">
                          <a:effectLst/>
                          <a:latin typeface="Times New Roman"/>
                          <a:ea typeface="新細明體"/>
                        </a:rPr>
                        <a:t>1</a:t>
                      </a: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dirty="0" smtClean="0">
                          <a:effectLst/>
                          <a:latin typeface="Times New Roman"/>
                          <a:ea typeface="新細明體"/>
                        </a:rPr>
                        <a:t>1</a:t>
                      </a: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dirty="0" smtClean="0">
                          <a:effectLst/>
                          <a:latin typeface="Times New Roman"/>
                          <a:ea typeface="新細明體"/>
                        </a:rPr>
                        <a:t>1</a:t>
                      </a: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dirty="0" smtClean="0">
                          <a:effectLst/>
                          <a:latin typeface="Times New Roman"/>
                          <a:ea typeface="新細明體"/>
                        </a:rPr>
                        <a:t>3</a:t>
                      </a:r>
                      <a:endParaRPr lang="zh-TW" sz="1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1" name="矩形 20"/>
          <p:cNvSpPr/>
          <p:nvPr/>
        </p:nvSpPr>
        <p:spPr>
          <a:xfrm>
            <a:off x="179638" y="5661248"/>
            <a:ext cx="4764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spcAft>
                <a:spcPts val="0"/>
              </a:spcAft>
            </a:pPr>
            <a:r>
              <a:rPr lang="en-US" altLang="zh-TW" sz="1200" dirty="0">
                <a:ea typeface="新細明體"/>
              </a:rPr>
              <a:t>Bits:</a:t>
            </a:r>
            <a:endParaRPr lang="zh-TW" altLang="zh-TW" sz="1200" dirty="0">
              <a:ea typeface="新細明體"/>
            </a:endParaRPr>
          </a:p>
        </p:txBody>
      </p:sp>
      <p:cxnSp>
        <p:nvCxnSpPr>
          <p:cNvPr id="25" name="直線接點 24"/>
          <p:cNvCxnSpPr/>
          <p:nvPr/>
        </p:nvCxnSpPr>
        <p:spPr bwMode="auto">
          <a:xfrm flipH="1">
            <a:off x="656050" y="3645024"/>
            <a:ext cx="2331774" cy="86409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接點 26"/>
          <p:cNvCxnSpPr/>
          <p:nvPr/>
        </p:nvCxnSpPr>
        <p:spPr bwMode="auto">
          <a:xfrm>
            <a:off x="3779912" y="3645024"/>
            <a:ext cx="1728192" cy="86409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46318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4 bits for Transmit Power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dirty="0" smtClean="0"/>
              <a:t>HTC Corp.</a:t>
            </a:r>
            <a:endParaRPr lang="zh-TW" altLang="en-US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January 2013</a:t>
            </a:r>
            <a:endParaRPr lang="zh-TW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654345"/>
              </p:ext>
            </p:extLst>
          </p:nvPr>
        </p:nvGraphicFramePr>
        <p:xfrm>
          <a:off x="1187624" y="1772816"/>
          <a:ext cx="676875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182"/>
                <a:gridCol w="1638182"/>
                <a:gridCol w="1638182"/>
                <a:gridCol w="185420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Code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Description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Code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Description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0  </a:t>
                      </a:r>
                      <a:r>
                        <a:rPr lang="en-US" altLang="zh-TW" dirty="0" err="1" smtClean="0">
                          <a:solidFill>
                            <a:schemeClr val="tx1"/>
                          </a:solidFill>
                        </a:rPr>
                        <a:t>dBm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 (1mW)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16dBm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  </a:t>
                      </a:r>
                      <a:r>
                        <a:rPr lang="en-US" altLang="zh-TW" dirty="0" err="1" smtClean="0">
                          <a:solidFill>
                            <a:schemeClr val="tx1"/>
                          </a:solidFill>
                        </a:rPr>
                        <a:t>dBm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18dBm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4  </a:t>
                      </a:r>
                      <a:r>
                        <a:rPr lang="en-US" altLang="zh-TW" dirty="0" err="1" smtClean="0">
                          <a:solidFill>
                            <a:schemeClr val="tx1"/>
                          </a:solidFill>
                        </a:rPr>
                        <a:t>dBm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20dBm (100mW)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  </a:t>
                      </a:r>
                      <a:r>
                        <a:rPr lang="en-US" altLang="zh-TW" dirty="0" err="1" smtClean="0">
                          <a:solidFill>
                            <a:schemeClr val="tx1"/>
                          </a:solidFill>
                        </a:rPr>
                        <a:t>dBm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mtClean="0">
                          <a:solidFill>
                            <a:schemeClr val="tx1"/>
                          </a:solidFill>
                        </a:rPr>
                        <a:t>22dBm 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8  </a:t>
                      </a:r>
                      <a:r>
                        <a:rPr lang="en-US" altLang="zh-TW" dirty="0" err="1" smtClean="0">
                          <a:solidFill>
                            <a:schemeClr val="tx1"/>
                          </a:solidFill>
                        </a:rPr>
                        <a:t>dBm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24dBm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10dBm (10mW)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26dBm (400mW)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12dBm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28dBm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14dBm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30dBm (1W)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1040486" y="5229200"/>
            <a:ext cx="74199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Rounded up to the corresponding code.</a:t>
            </a:r>
          </a:p>
          <a:p>
            <a:endParaRPr lang="en-US" altLang="zh-TW" dirty="0" smtClean="0"/>
          </a:p>
          <a:p>
            <a:r>
              <a:rPr lang="en-US" altLang="zh-TW" sz="1400" dirty="0" smtClean="0"/>
              <a:t>The </a:t>
            </a:r>
            <a:r>
              <a:rPr lang="en-US" altLang="zh-TW" sz="1400" dirty="0" smtClean="0"/>
              <a:t>increase steps </a:t>
            </a:r>
            <a:r>
              <a:rPr lang="en-US" altLang="zh-TW" sz="1400" dirty="0" smtClean="0"/>
              <a:t>may be set as </a:t>
            </a:r>
            <a:r>
              <a:rPr lang="en-US" altLang="zh-TW" sz="1400" dirty="0" smtClean="0"/>
              <a:t>5dB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and then 3 bits are sufficient. One more bit may be reserved for indication of DL or UL requirement.</a:t>
            </a:r>
            <a:endParaRPr lang="en-US" altLang="zh-TW" sz="1400" dirty="0"/>
          </a:p>
        </p:txBody>
      </p:sp>
    </p:spTree>
    <p:extLst>
      <p:ext uri="{BB962C8B-B14F-4D97-AF65-F5344CB8AC3E}">
        <p14:creationId xmlns:p14="http://schemas.microsoft.com/office/powerpoint/2010/main" val="203443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佈景主題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63168</TotalTime>
  <Words>884</Words>
  <Application>Microsoft Office PowerPoint</Application>
  <PresentationFormat>如螢幕大小 (4:3)</PresentationFormat>
  <Paragraphs>233</Paragraphs>
  <Slides>12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佈景主題</vt:lpstr>
      <vt:lpstr>Criteria to respond probe</vt:lpstr>
      <vt:lpstr>Abstract</vt:lpstr>
      <vt:lpstr>Background</vt:lpstr>
      <vt:lpstr>Setting the quality indicator</vt:lpstr>
      <vt:lpstr>PowerPoint 簡報</vt:lpstr>
      <vt:lpstr>PowerPoint 簡報</vt:lpstr>
      <vt:lpstr>PowerPoint 簡報</vt:lpstr>
      <vt:lpstr>Proposed changes to FILS Request Parameters element</vt:lpstr>
      <vt:lpstr>4 bits for Transmit Power</vt:lpstr>
      <vt:lpstr>4 bits for Desired DL Signal Quality</vt:lpstr>
      <vt:lpstr>Conclusion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Jing Hsieh(謝景融)</dc:creator>
  <cp:lastModifiedBy>Jing Hsieh(謝景融)</cp:lastModifiedBy>
  <cp:revision>456</cp:revision>
  <cp:lastPrinted>2013-01-07T14:08:43Z</cp:lastPrinted>
  <dcterms:created xsi:type="dcterms:W3CDTF">2012-05-07T07:23:09Z</dcterms:created>
  <dcterms:modified xsi:type="dcterms:W3CDTF">2013-01-08T03:03:46Z</dcterms:modified>
</cp:coreProperties>
</file>