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9" r:id="rId2"/>
    <p:sldId id="257" r:id="rId3"/>
    <p:sldId id="281" r:id="rId4"/>
    <p:sldId id="366" r:id="rId5"/>
    <p:sldId id="368" r:id="rId6"/>
    <p:sldId id="367" r:id="rId7"/>
    <p:sldId id="348" r:id="rId8"/>
    <p:sldId id="358" r:id="rId9"/>
    <p:sldId id="359" r:id="rId10"/>
    <p:sldId id="360" r:id="rId11"/>
    <p:sldId id="349" r:id="rId12"/>
    <p:sldId id="370" r:id="rId13"/>
    <p:sldId id="369" r:id="rId14"/>
    <p:sldId id="354" r:id="rId15"/>
    <p:sldId id="355" r:id="rId16"/>
    <p:sldId id="356" r:id="rId17"/>
    <p:sldId id="371" r:id="rId18"/>
    <p:sldId id="357" r:id="rId19"/>
    <p:sldId id="372" r:id="rId20"/>
    <p:sldId id="362" r:id="rId21"/>
    <p:sldId id="373" r:id="rId22"/>
    <p:sldId id="377" r:id="rId23"/>
    <p:sldId id="383" r:id="rId24"/>
    <p:sldId id="384" r:id="rId25"/>
    <p:sldId id="378" r:id="rId26"/>
    <p:sldId id="385" r:id="rId27"/>
    <p:sldId id="379" r:id="rId28"/>
    <p:sldId id="386" r:id="rId29"/>
    <p:sldId id="387" r:id="rId30"/>
    <p:sldId id="388" r:id="rId31"/>
    <p:sldId id="389" r:id="rId32"/>
    <p:sldId id="273" r:id="rId33"/>
    <p:sldId id="381" r:id="rId34"/>
    <p:sldId id="347" r:id="rId35"/>
    <p:sldId id="380" r:id="rId36"/>
    <p:sldId id="375" r:id="rId37"/>
    <p:sldId id="376" r:id="rId3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-13/</a:t>
            </a:r>
            <a:r>
              <a:rPr lang="en-US" altLang="ja-JP" sz="1800" b="1" dirty="0" smtClean="0"/>
              <a:t>0041r4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4-00ai-higher-layer-packet-container-proposal-text.doc!OLE_LINK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 Nakano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Trans New Technology, Inc.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Sumitomo </a:t>
                      </a:r>
                      <a:r>
                        <a:rPr lang="en-US" altLang="ja-JP" sz="1200" dirty="0" err="1" smtClean="0"/>
                        <a:t>Seimei</a:t>
                      </a:r>
                      <a:r>
                        <a:rPr lang="en-US" altLang="ja-JP" sz="1200" dirty="0" smtClean="0"/>
                        <a:t> Kyoto Bldg. 8F, 62 </a:t>
                      </a:r>
                      <a:r>
                        <a:rPr lang="en-US" altLang="ja-JP" sz="1200" dirty="0" err="1" smtClean="0"/>
                        <a:t>Tukiboko-cho</a:t>
                      </a:r>
                      <a:r>
                        <a:rPr lang="en-US" altLang="ja-JP" sz="1200" dirty="0" smtClean="0"/>
                        <a:t>, Shimogyo, Kyoto 600-8492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+81-75-213-1200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cas@trans-nt.com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 Packet Container Proposal Presentation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2013-03</a:t>
            </a:r>
            <a:r>
              <a:rPr lang="en-US" altLang="ja-JP" sz="2000" b="0" dirty="0" smtClean="0"/>
              <a:t>-18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Association Request.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2338" name="Word 文書" r:id="rId3" imgW="5778500" imgH="698500" progId="Word.Document.8">
              <p:link updateAutomatic="1"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Container element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>
          <a:xfrm>
            <a:off x="685800" y="4495800"/>
            <a:ext cx="7772400" cy="457200"/>
          </a:xfrm>
        </p:spPr>
        <p:txBody>
          <a:bodyPr/>
          <a:lstStyle/>
          <a:p>
            <a:r>
              <a:rPr lang="en-US" altLang="ja-JP" dirty="0" smtClean="0"/>
              <a:t>This element is capsulated in Secure Container.</a:t>
            </a:r>
            <a:endParaRPr lang="ja-JP" altLang="en-US" dirty="0"/>
          </a:p>
        </p:txBody>
      </p:sp>
      <p:graphicFrame>
        <p:nvGraphicFramePr>
          <p:cNvPr id="119817" name="Object 9"/>
          <p:cNvGraphicFramePr>
            <a:graphicFrameLocks noChangeAspect="1"/>
          </p:cNvGraphicFramePr>
          <p:nvPr/>
        </p:nvGraphicFramePr>
        <p:xfrm>
          <a:off x="789214" y="2286000"/>
          <a:ext cx="7075715" cy="1524000"/>
        </p:xfrm>
        <a:graphic>
          <a:graphicData uri="http://schemas.openxmlformats.org/presentationml/2006/ole">
            <p:oleObj spid="_x0000_s119817" name="Word 文書" r:id="rId3" imgW="5778500" imgH="12446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Wait Time Negotiation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7" name="コンテンツ プレースホルダ 28"/>
          <p:cNvSpPr>
            <a:spLocks noGrp="1"/>
          </p:cNvSpPr>
          <p:nvPr>
            <p:ph sz="half" idx="4294967295"/>
          </p:nvPr>
        </p:nvSpPr>
        <p:spPr>
          <a:xfrm>
            <a:off x="5181600" y="1600200"/>
            <a:ext cx="3601237" cy="452596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AP transmits HLP Max Wait Time in Beacon and Probe Response.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STA selects the value of HLP Wait Time that is less than dot11AssociationResponseTimeOut and less than or equal to the received HLP Max Wait Time.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STA transmits HLP Wait Time to AP by Association Request.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AP waits the duration of HLP Wait Time to receive HLP from 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party.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If </a:t>
            </a:r>
            <a:r>
              <a:rPr lang="en-US" altLang="ja-JP" dirty="0" err="1" smtClean="0"/>
              <a:t>HLP(s</a:t>
            </a:r>
            <a:r>
              <a:rPr lang="en-US" altLang="ja-JP" dirty="0" smtClean="0"/>
              <a:t>) comes in time, AP forwards it to STA by Association Response.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If </a:t>
            </a:r>
            <a:r>
              <a:rPr lang="en-US" altLang="ja-JP" dirty="0" err="1" smtClean="0"/>
              <a:t>HLP(s</a:t>
            </a:r>
            <a:r>
              <a:rPr lang="en-US" altLang="ja-JP" dirty="0" smtClean="0"/>
              <a:t>) does not come in time, AP forwards it to STA by data frame.</a:t>
            </a: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87400" y="1689100"/>
            <a:ext cx="50946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STA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53938" y="1689100"/>
            <a:ext cx="426995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AP</a:t>
            </a:r>
            <a:endParaRPr kumimoji="1" lang="ja-JP" altLang="en-US" sz="1400" dirty="0"/>
          </a:p>
        </p:txBody>
      </p:sp>
      <p:cxnSp>
        <p:nvCxnSpPr>
          <p:cNvPr id="10" name="直線コネクタ 9"/>
          <p:cNvCxnSpPr>
            <a:stCxn id="8" idx="2"/>
          </p:cNvCxnSpPr>
          <p:nvPr/>
        </p:nvCxnSpPr>
        <p:spPr>
          <a:xfrm rot="16200000" flipH="1">
            <a:off x="-874446" y="3913453"/>
            <a:ext cx="3845123" cy="119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>
            <a:stCxn id="9" idx="2"/>
          </p:cNvCxnSpPr>
          <p:nvPr/>
        </p:nvCxnSpPr>
        <p:spPr>
          <a:xfrm rot="16200000" flipH="1">
            <a:off x="747494" y="3916818"/>
            <a:ext cx="3845125" cy="52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733800" y="1676400"/>
            <a:ext cx="1367006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en-US" altLang="ja-JP" baseline="30000" dirty="0" smtClean="0"/>
              <a:t>rd</a:t>
            </a:r>
            <a:r>
              <a:rPr kumimoji="1" lang="en-US" altLang="ja-JP" dirty="0" smtClean="0"/>
              <a:t> party</a:t>
            </a:r>
          </a:p>
          <a:p>
            <a:r>
              <a:rPr lang="en-US" altLang="ja-JP" dirty="0" smtClean="0"/>
              <a:t>(e.g. DHCP </a:t>
            </a:r>
            <a:r>
              <a:rPr kumimoji="1" lang="en-US" altLang="ja-JP" dirty="0" smtClean="0"/>
              <a:t>server)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 rot="5400000" flipH="1" flipV="1">
            <a:off x="2592034" y="3962839"/>
            <a:ext cx="365672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1046445" y="3035300"/>
            <a:ext cx="162623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066800" y="2743200"/>
            <a:ext cx="13673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3. Assoc. Req.</a:t>
            </a:r>
          </a:p>
          <a:p>
            <a:r>
              <a:rPr lang="en-US" altLang="ja-JP" sz="1400" dirty="0" smtClean="0"/>
              <a:t>(HLP Wait Time</a:t>
            </a:r>
          </a:p>
          <a:p>
            <a:r>
              <a:rPr lang="en-US" altLang="ja-JP" sz="1400" dirty="0" smtClean="0"/>
              <a:t> HLP-A)</a:t>
            </a:r>
            <a:endParaRPr kumimoji="1" lang="ja-JP" altLang="en-US" sz="1400" dirty="0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2672676" y="3358465"/>
            <a:ext cx="174692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0800000">
            <a:off x="2672678" y="3810000"/>
            <a:ext cx="174692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0800000">
            <a:off x="1014714" y="4229100"/>
            <a:ext cx="165796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右中かっこ 18"/>
          <p:cNvSpPr/>
          <p:nvPr/>
        </p:nvSpPr>
        <p:spPr>
          <a:xfrm>
            <a:off x="2746166" y="3035300"/>
            <a:ext cx="145250" cy="1195388"/>
          </a:xfrm>
          <a:prstGeom prst="rightBrace">
            <a:avLst/>
          </a:prstGeom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rot="16200000" flipV="1">
            <a:off x="2715708" y="3820608"/>
            <a:ext cx="825500" cy="474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746165" y="4470400"/>
            <a:ext cx="1487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4. HLP Wait Time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143000" y="3962400"/>
            <a:ext cx="12868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5. Assoc. Resp.</a:t>
            </a:r>
          </a:p>
          <a:p>
            <a:r>
              <a:rPr kumimoji="1" lang="en-US" altLang="ja-JP" sz="1400" dirty="0" smtClean="0"/>
              <a:t>(HLP-B)</a:t>
            </a:r>
            <a:endParaRPr kumimoji="1" lang="ja-JP" altLang="en-US" sz="1400" dirty="0"/>
          </a:p>
        </p:txBody>
      </p:sp>
      <p:cxnSp>
        <p:nvCxnSpPr>
          <p:cNvPr id="31" name="直線矢印コネクタ 30"/>
          <p:cNvCxnSpPr/>
          <p:nvPr/>
        </p:nvCxnSpPr>
        <p:spPr>
          <a:xfrm rot="10800000">
            <a:off x="990600" y="2362200"/>
            <a:ext cx="165796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066800" y="2057400"/>
            <a:ext cx="1820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 Beacon/Probe Resp.</a:t>
            </a:r>
          </a:p>
          <a:p>
            <a:r>
              <a:rPr lang="en-US" altLang="ja-JP" sz="1400" dirty="0" smtClean="0"/>
              <a:t>(HLP Max Wait Time)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2400" y="2362200"/>
            <a:ext cx="8933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2. Select</a:t>
            </a:r>
          </a:p>
          <a:p>
            <a:r>
              <a:rPr kumimoji="1" lang="en-US" altLang="ja-JP" sz="1400" dirty="0" smtClean="0"/>
              <a:t>HLP Wait</a:t>
            </a:r>
          </a:p>
          <a:p>
            <a:r>
              <a:rPr kumimoji="1" lang="en-US" altLang="ja-JP" sz="1400" dirty="0" smtClean="0"/>
              <a:t>Time</a:t>
            </a:r>
            <a:endParaRPr kumimoji="1" lang="ja-JP" altLang="en-US" sz="1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124200" y="3048000"/>
            <a:ext cx="7132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HLP-A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00400" y="3505200"/>
            <a:ext cx="7033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HLP-B</a:t>
            </a:r>
            <a:endParaRPr kumimoji="1" lang="ja-JP" altLang="en-US" sz="1400" dirty="0"/>
          </a:p>
        </p:txBody>
      </p:sp>
      <p:cxnSp>
        <p:nvCxnSpPr>
          <p:cNvPr id="27" name="直線矢印コネクタ 26"/>
          <p:cNvCxnSpPr/>
          <p:nvPr/>
        </p:nvCxnSpPr>
        <p:spPr>
          <a:xfrm rot="10800000">
            <a:off x="2667000" y="5105400"/>
            <a:ext cx="1746922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124200" y="4800600"/>
            <a:ext cx="763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HLP-B’</a:t>
            </a:r>
            <a:endParaRPr kumimoji="1" lang="ja-JP" altLang="en-US" sz="1400" dirty="0"/>
          </a:p>
        </p:txBody>
      </p:sp>
      <p:cxnSp>
        <p:nvCxnSpPr>
          <p:cNvPr id="29" name="直線矢印コネクタ 28"/>
          <p:cNvCxnSpPr/>
          <p:nvPr/>
        </p:nvCxnSpPr>
        <p:spPr>
          <a:xfrm rot="10800000">
            <a:off x="1066800" y="5181600"/>
            <a:ext cx="1594522" cy="1588"/>
          </a:xfrm>
          <a:prstGeom prst="straightConnector1">
            <a:avLst/>
          </a:prstGeom>
          <a:ln w="25400" cap="flat" cmpd="sng" algn="ctr">
            <a:solidFill>
              <a:schemeClr val="accent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295400" y="4876800"/>
            <a:ext cx="1206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6. Data Frame</a:t>
            </a:r>
          </a:p>
          <a:p>
            <a:r>
              <a:rPr kumimoji="1" lang="en-US" altLang="ja-JP" sz="1400" dirty="0" smtClean="0"/>
              <a:t>(HLP-B’)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Why “HLP Max Wait Time” and “HLP Wait Time” are required?</a:t>
            </a:r>
            <a:endParaRPr lang="ja-JP" altLang="en-US" dirty="0"/>
          </a:p>
        </p:txBody>
      </p:sp>
      <p:sp>
        <p:nvSpPr>
          <p:cNvPr id="7" name="コンテンツ プレースホルダ 28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sz="1800" dirty="0" smtClean="0"/>
              <a:t>AP</a:t>
            </a:r>
          </a:p>
          <a:p>
            <a:pPr lvl="1"/>
            <a:r>
              <a:rPr lang="en-US" altLang="ja-JP" sz="1600" dirty="0" smtClean="0"/>
              <a:t>AP may not care about the contents of HLP.</a:t>
            </a:r>
          </a:p>
          <a:p>
            <a:pPr lvl="1"/>
            <a:r>
              <a:rPr lang="en-US" altLang="ja-JP" sz="1600" dirty="0" smtClean="0"/>
              <a:t>AP does not know how long to wait the response from 3rd party.</a:t>
            </a:r>
            <a:br>
              <a:rPr lang="en-US" altLang="ja-JP" sz="1600" dirty="0" smtClean="0"/>
            </a:br>
            <a:r>
              <a:rPr lang="en-US" altLang="ja-JP" sz="1600" dirty="0" smtClean="0"/>
              <a:t>(AP does not know even whether a response will come or not.)</a:t>
            </a:r>
          </a:p>
          <a:p>
            <a:pPr lvl="1"/>
            <a:r>
              <a:rPr lang="en-US" altLang="ja-JP" sz="1600" dirty="0" smtClean="0"/>
              <a:t>AP does not know the attribute </a:t>
            </a:r>
            <a:r>
              <a:rPr lang="en-US" altLang="ja-JP" sz="1600" dirty="0" smtClean="0"/>
              <a:t>dot11AssociationResponseTimeOut </a:t>
            </a:r>
            <a:r>
              <a:rPr lang="en-US" altLang="ja-JP" sz="1600" dirty="0" smtClean="0"/>
              <a:t>of the STA. But AP must transmit Assoc. Resp. by </a:t>
            </a:r>
            <a:r>
              <a:rPr lang="en-US" altLang="ja-JP" sz="1600" dirty="0" err="1" smtClean="0"/>
              <a:t>STA’s</a:t>
            </a:r>
            <a:r>
              <a:rPr lang="en-US" altLang="ja-JP" sz="1600" dirty="0" smtClean="0"/>
              <a:t> dot11AssociationResponseTimeOut.</a:t>
            </a:r>
          </a:p>
          <a:p>
            <a:pPr lvl="1"/>
            <a:r>
              <a:rPr lang="en-US" altLang="ja-JP" sz="1600" dirty="0" smtClean="0"/>
              <a:t>AP may hold the state of association process. It may use memory. So AP may want to restrict HLP wait time.</a:t>
            </a:r>
          </a:p>
          <a:p>
            <a:r>
              <a:rPr lang="en-US" altLang="ja-JP" sz="1800" dirty="0" smtClean="0"/>
              <a:t>STA</a:t>
            </a:r>
          </a:p>
          <a:p>
            <a:pPr lvl="1"/>
            <a:r>
              <a:rPr lang="en-US" altLang="ja-JP" sz="1600" dirty="0" smtClean="0"/>
              <a:t>STA knows its own dot11AssociationResponseTimeOut.</a:t>
            </a:r>
          </a:p>
          <a:p>
            <a:pPr lvl="1"/>
            <a:r>
              <a:rPr lang="en-US" altLang="ja-JP" sz="1600" dirty="0" smtClean="0"/>
              <a:t>STA knows the contents of HLP and </a:t>
            </a:r>
            <a:r>
              <a:rPr lang="en-US" altLang="ja-JP" sz="1600" dirty="0" smtClean="0"/>
              <a:t>expected </a:t>
            </a:r>
            <a:r>
              <a:rPr lang="en-US" altLang="ja-JP" sz="1600" dirty="0" smtClean="0"/>
              <a:t>wait time.</a:t>
            </a:r>
          </a:p>
          <a:p>
            <a:pPr lvl="1"/>
            <a:r>
              <a:rPr lang="en-US" altLang="ja-JP" sz="1600" dirty="0" smtClean="0"/>
              <a:t>STA may want to associate fast without HLP piggy-backing.</a:t>
            </a:r>
          </a:p>
          <a:p>
            <a:r>
              <a:rPr lang="en-US" altLang="ja-JP" sz="2000" dirty="0" smtClean="0"/>
              <a:t>So HLP wait time negotiation is required.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1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 Key Confirmation, HLP from 3rd party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in dot11HLPWaitTime, the AP forwards it in Association Response.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5104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(dot11HLPWaitTime, HLP-A)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4800600"/>
            <a:ext cx="2772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(HLP-B)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3505200"/>
            <a:ext cx="2313454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Key Confirmation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4343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40" name="直線矢印コネクタ 39"/>
          <p:cNvCxnSpPr/>
          <p:nvPr/>
        </p:nvCxnSpPr>
        <p:spPr bwMode="auto">
          <a:xfrm rot="5400000">
            <a:off x="4075906" y="4305300"/>
            <a:ext cx="160099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1" name="正方形/長方形 40"/>
          <p:cNvSpPr/>
          <p:nvPr/>
        </p:nvSpPr>
        <p:spPr>
          <a:xfrm rot="16200000">
            <a:off x="3997354" y="41560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27" name="直線矢印コネクタ 26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30" name="直線矢印コネクタ 29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Forward Sequence 2</a:t>
            </a:r>
            <a:br>
              <a:rPr lang="en-US" altLang="ja-JP" sz="2800" dirty="0" smtClean="0"/>
            </a:br>
            <a:r>
              <a:rPr lang="en-US" altLang="ja-JP" sz="2800" dirty="0" smtClean="0"/>
              <a:t>(Key Confirmation Failure)</a:t>
            </a:r>
            <a:endParaRPr lang="ja-JP" altLang="en-US" sz="28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silently discards HLP-A after authentication failure.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9200" y="3505200"/>
            <a:ext cx="2049459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Key Confirmation Failure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29200" y="4038600"/>
            <a:ext cx="2202145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Silently discards HLP-A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線コネクタ 18"/>
          <p:cNvCxnSpPr>
            <a:stCxn id="1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(dot11HLPWaitTime, HLP-A)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41" name="直線矢印コネクタ 40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3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 Authentication, HLP from 3rd party NOT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after dot11HLPWaitTime, the AP forwards it as a Data Frame.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4" name="直線コネクタ 33"/>
          <p:cNvCxnSpPr>
            <a:stCxn id="33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 rot="10800000">
            <a:off x="1829594" y="45712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(dot11HLPWaitTime, HLP-A)</a:t>
            </a:r>
            <a:endParaRPr kumimoji="1" lang="ja-JP" altLang="en-US" sz="1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38400" y="4267200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  <a:endParaRPr kumimoji="1" lang="ja-JP" altLang="en-US" sz="1600" dirty="0"/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53000" y="3505200"/>
            <a:ext cx="235192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 Key Confirmation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50" name="直線矢印コネクタ 49"/>
          <p:cNvCxnSpPr/>
          <p:nvPr/>
        </p:nvCxnSpPr>
        <p:spPr bwMode="auto">
          <a:xfrm rot="10800000">
            <a:off x="4953000" y="4800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096000" y="44958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53" name="直線矢印コネクタ 52"/>
          <p:cNvCxnSpPr/>
          <p:nvPr/>
        </p:nvCxnSpPr>
        <p:spPr bwMode="auto">
          <a:xfrm rot="5400000">
            <a:off x="4344194" y="4038600"/>
            <a:ext cx="1066006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正方形/長方形 53"/>
          <p:cNvSpPr/>
          <p:nvPr/>
        </p:nvSpPr>
        <p:spPr>
          <a:xfrm rot="16200000">
            <a:off x="3997354" y="39274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55" name="直線矢印コネクタ 54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57" name="直線矢印コネクタ 56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cxnSp>
        <p:nvCxnSpPr>
          <p:cNvPr id="62" name="直線矢印コネクタ 61"/>
          <p:cNvCxnSpPr/>
          <p:nvPr/>
        </p:nvCxnSpPr>
        <p:spPr bwMode="auto">
          <a:xfrm rot="10800000">
            <a:off x="1828800" y="5029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514600" y="4724400"/>
            <a:ext cx="2013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 as Data Frame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draft should NOT define any IP specific protocols.</a:t>
            </a:r>
          </a:p>
          <a:p>
            <a:pPr lvl="1"/>
            <a:r>
              <a:rPr lang="en-US" altLang="ja-JP" dirty="0" smtClean="0"/>
              <a:t>Because it’s IETF business.</a:t>
            </a:r>
          </a:p>
          <a:p>
            <a:pPr lvl="1"/>
            <a:r>
              <a:rPr lang="en-US" altLang="ja-JP" dirty="0" smtClean="0"/>
              <a:t>It may cause consistency issues in the future.</a:t>
            </a:r>
          </a:p>
          <a:p>
            <a:r>
              <a:rPr lang="en-US" altLang="ja-JP" dirty="0" smtClean="0"/>
              <a:t>But we should inform expected usage.</a:t>
            </a:r>
          </a:p>
          <a:p>
            <a:r>
              <a:rPr lang="en-US" altLang="ja-JP" dirty="0" smtClean="0"/>
              <a:t>So some examples are shown in Annex part.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17</a:t>
            </a:fld>
            <a:endParaRPr lang="en-US" altLang="ja-JP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Usage for DHCPv4 with RCO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18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33600" y="2514600"/>
            <a:ext cx="24363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</a:p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</a:p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 flipV="1">
            <a:off x="4953000" y="3505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181600" y="3200400"/>
            <a:ext cx="24363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cxnSp>
        <p:nvCxnSpPr>
          <p:cNvPr id="20" name="直線矢印コネクタ 19"/>
          <p:cNvCxnSpPr/>
          <p:nvPr/>
        </p:nvCxnSpPr>
        <p:spPr bwMode="auto">
          <a:xfrm rot="10800000">
            <a:off x="4953000" y="4267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486400" y="3962400"/>
            <a:ext cx="1824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Usage for DHCPv4 without RCO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2972197" y="4114403"/>
            <a:ext cx="3963194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-150018" y="4114006"/>
            <a:ext cx="3963988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8800" y="3886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33600" y="2514600"/>
            <a:ext cx="1865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</a:p>
          <a:p>
            <a:r>
              <a:rPr kumimoji="1" lang="en-US" altLang="ja-JP" sz="1600" dirty="0" smtClean="0"/>
              <a:t>DHCPDISCOVER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1406" y="3582194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</a:p>
          <a:p>
            <a:r>
              <a:rPr kumimoji="1" lang="en-US" altLang="ja-JP" sz="1600" dirty="0" smtClean="0"/>
              <a:t>DHCPOFFER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5792788" y="4114800"/>
            <a:ext cx="39624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 flipV="1">
            <a:off x="4953000" y="3124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181600" y="2819400"/>
            <a:ext cx="1762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DHCPDISCOVER</a:t>
            </a:r>
            <a:endParaRPr kumimoji="1" lang="ja-JP" altLang="en-US" sz="1600" dirty="0"/>
          </a:p>
        </p:txBody>
      </p:sp>
      <p:cxnSp>
        <p:nvCxnSpPr>
          <p:cNvPr id="20" name="直線矢印コネクタ 19"/>
          <p:cNvCxnSpPr/>
          <p:nvPr/>
        </p:nvCxnSpPr>
        <p:spPr bwMode="auto">
          <a:xfrm rot="10800000">
            <a:off x="4953000" y="3657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486400" y="3352800"/>
            <a:ext cx="13773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DHCPOFFER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flipV="1">
            <a:off x="1828800" y="4648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1828800" y="5715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2362200" y="4343400"/>
            <a:ext cx="16553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Data Frame</a:t>
            </a:r>
          </a:p>
          <a:p>
            <a:r>
              <a:rPr kumimoji="1" lang="en-US" altLang="ja-JP" sz="1600" dirty="0" smtClean="0"/>
              <a:t>DHCPREQUEST</a:t>
            </a:r>
            <a:endParaRPr kumimoji="1" lang="ja-JP" altLang="en-US" sz="1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438400" y="5410200"/>
            <a:ext cx="11474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Data Frame</a:t>
            </a:r>
          </a:p>
          <a:p>
            <a:r>
              <a:rPr kumimoji="1" lang="en-US" altLang="ja-JP" sz="1600" dirty="0" smtClean="0"/>
              <a:t>DHCPACK</a:t>
            </a:r>
            <a:endParaRPr kumimoji="1" lang="ja-JP" altLang="en-US" sz="1600" dirty="0"/>
          </a:p>
        </p:txBody>
      </p:sp>
      <p:cxnSp>
        <p:nvCxnSpPr>
          <p:cNvPr id="26" name="直線矢印コネクタ 25"/>
          <p:cNvCxnSpPr/>
          <p:nvPr/>
        </p:nvCxnSpPr>
        <p:spPr bwMode="auto">
          <a:xfrm flipV="1">
            <a:off x="4953000" y="4953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5486400" y="4648200"/>
            <a:ext cx="16553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DHCPREQUEST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5486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486400" y="5181600"/>
            <a:ext cx="1146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 a presentation material about 11-13/0040r4.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Example Usage for IPv6 Stateless Configuration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20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4191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438400" y="3886200"/>
            <a:ext cx="18658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(RS)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Response</a:t>
            </a:r>
          </a:p>
          <a:p>
            <a:pPr algn="ctr"/>
            <a:r>
              <a:rPr kumimoji="1" lang="en-US" altLang="ja-JP" sz="1600" dirty="0" smtClean="0"/>
              <a:t>(RA)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Router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4953000" y="2667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248400" y="23622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rot="10800000">
            <a:off x="4953000" y="2819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4953000" y="2971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8288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828800" y="3581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67000" y="2895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66206" y="3277394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 bwMode="auto">
          <a:xfrm rot="10800000" flipH="1">
            <a:off x="4953000" y="4343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248400" y="46482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RA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248400" y="4038600"/>
            <a:ext cx="4356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RS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Example Usage for ARP/NDP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21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4191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438400" y="3886200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Response</a:t>
            </a:r>
          </a:p>
          <a:p>
            <a:pPr algn="ctr"/>
            <a:r>
              <a:rPr kumimoji="1" lang="en-US" altLang="ja-JP" sz="1600" dirty="0" smtClean="0"/>
              <a:t>(Gratuitous ARP, NA)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086600" y="1447800"/>
            <a:ext cx="1295400" cy="7620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Node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(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e.g. gateway, DNS server)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 flipH="1">
            <a:off x="4953000" y="2438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019800" y="25908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NS/NA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rot="10800000">
            <a:off x="4953000" y="2590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4953000" y="3048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8288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828800" y="3581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67000" y="2895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66206" y="3277394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943600" y="2133600"/>
            <a:ext cx="5761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ARP</a:t>
            </a:r>
          </a:p>
        </p:txBody>
      </p:sp>
      <p:cxnSp>
        <p:nvCxnSpPr>
          <p:cNvPr id="34" name="直線矢印コネクタ 33"/>
          <p:cNvCxnSpPr/>
          <p:nvPr/>
        </p:nvCxnSpPr>
        <p:spPr bwMode="auto">
          <a:xfrm rot="10800000" flipH="1">
            <a:off x="4953000" y="2895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Benefits of the 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This proposal provides just container for higher layer. So it can be used by any higher layer protocols.</a:t>
            </a:r>
          </a:p>
          <a:p>
            <a:r>
              <a:rPr lang="en-US" altLang="ja-JP" dirty="0" smtClean="0"/>
              <a:t>This proposal can support roaming within a local network without IP address change.</a:t>
            </a:r>
          </a:p>
          <a:p>
            <a:r>
              <a:rPr lang="en-US" altLang="ja-JP" dirty="0" smtClean="0"/>
              <a:t>AP does not required to keep state of the </a:t>
            </a:r>
            <a:r>
              <a:rPr lang="en-US" altLang="ja-JP" dirty="0" err="1" smtClean="0"/>
              <a:t>STA’s</a:t>
            </a:r>
            <a:r>
              <a:rPr lang="en-US" altLang="ja-JP" dirty="0" smtClean="0"/>
              <a:t> IP address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Easy co-</a:t>
            </a:r>
            <a:r>
              <a:rPr lang="en-US" altLang="ja-JP" dirty="0" err="1" smtClean="0"/>
              <a:t>extence</a:t>
            </a:r>
            <a:r>
              <a:rPr lang="en-US" altLang="ja-JP" dirty="0" smtClean="0"/>
              <a:t> with non-FILS AP/</a:t>
            </a:r>
            <a:r>
              <a:rPr lang="en-US" altLang="ja-JP" dirty="0" err="1" smtClean="0"/>
              <a:t>STAs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It can be installed to existing network which uses DHCP without any changes in network.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22</a:t>
            </a:fld>
            <a:endParaRPr lang="en-US" altLang="ja-JP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 </a:t>
            </a:r>
            <a:r>
              <a:rPr lang="en-US" altLang="ja-JP" dirty="0" smtClean="0"/>
              <a:t>of AP local IP address pool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IP address of the STA will be changed by roaming.</a:t>
            </a:r>
          </a:p>
          <a:p>
            <a:pPr lvl="1"/>
            <a:r>
              <a:rPr lang="en-US" altLang="ja-JP" sz="1800" dirty="0" err="1" smtClean="0"/>
              <a:t>STAs</a:t>
            </a:r>
            <a:r>
              <a:rPr lang="en-US" altLang="ja-JP" sz="1800" dirty="0" smtClean="0"/>
              <a:t> will be disconnected by roaming.</a:t>
            </a:r>
          </a:p>
          <a:p>
            <a:r>
              <a:rPr lang="en-US" altLang="ja-JP" sz="2000" dirty="0" smtClean="0"/>
              <a:t>Separate IP address pools are required in AP and DHCP server for </a:t>
            </a:r>
            <a:r>
              <a:rPr lang="en-US" altLang="ja-JP" sz="2000" dirty="0" err="1" smtClean="0"/>
              <a:t>suppoting</a:t>
            </a:r>
            <a:r>
              <a:rPr lang="en-US" altLang="ja-JP" sz="2000" dirty="0" smtClean="0"/>
              <a:t> both FILS and non-FILS </a:t>
            </a:r>
            <a:r>
              <a:rPr lang="en-US" altLang="ja-JP" sz="2000" dirty="0" err="1" smtClean="0"/>
              <a:t>STAs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1800" dirty="0" smtClean="0"/>
              <a:t>We implemented, refer 11-13/0323r</a:t>
            </a:r>
          </a:p>
          <a:p>
            <a:r>
              <a:rPr lang="en-US" altLang="ja-JP" sz="2000" dirty="0" smtClean="0"/>
              <a:t>It’s bad idea to locate FILS specific IP address pool in AP.</a:t>
            </a:r>
          </a:p>
          <a:p>
            <a:pPr>
              <a:buNone/>
            </a:pPr>
            <a:endParaRPr lang="ja-JP" altLang="en-US" sz="20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23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5400" y="4495800"/>
            <a:ext cx="1029048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FILS STA</a:t>
            </a:r>
            <a:endParaRPr kumimoji="1" lang="ja-JP" altLang="en-US" sz="1600" dirty="0"/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2438400" y="46482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4114800" y="4495800"/>
            <a:ext cx="446957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AP</a:t>
            </a:r>
            <a:endParaRPr kumimoji="1" lang="ja-JP" altLang="en-US" sz="1600" dirty="0"/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4648200" y="46482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324600" y="4495800"/>
            <a:ext cx="1313180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Server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95400" y="5105400"/>
            <a:ext cx="1405152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non-FILS STA</a:t>
            </a:r>
            <a:endParaRPr kumimoji="1" lang="ja-JP" altLang="en-US" sz="1600" dirty="0"/>
          </a:p>
        </p:txBody>
      </p:sp>
      <p:cxnSp>
        <p:nvCxnSpPr>
          <p:cNvPr id="15" name="直線矢印コネクタ 14"/>
          <p:cNvCxnSpPr/>
          <p:nvPr/>
        </p:nvCxnSpPr>
        <p:spPr bwMode="auto">
          <a:xfrm flipV="1">
            <a:off x="2743200" y="4817477"/>
            <a:ext cx="1346428" cy="4403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円/楕円 16"/>
          <p:cNvSpPr/>
          <p:nvPr/>
        </p:nvSpPr>
        <p:spPr bwMode="auto">
          <a:xfrm>
            <a:off x="3581400" y="5105400"/>
            <a:ext cx="1600200" cy="609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IP address pool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</a:rPr>
              <a:t>for FILS </a:t>
            </a:r>
            <a:r>
              <a:rPr lang="en-US" altLang="ja-JP" dirty="0" err="1" smtClean="0">
                <a:solidFill>
                  <a:schemeClr val="tx1"/>
                </a:solidFill>
              </a:rPr>
              <a:t>STAs</a:t>
            </a:r>
            <a:endParaRPr kumimoji="0" lang="ja-JP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線コネクタ 18"/>
          <p:cNvCxnSpPr>
            <a:stCxn id="9" idx="2"/>
            <a:endCxn id="17" idx="0"/>
          </p:cNvCxnSpPr>
          <p:nvPr/>
        </p:nvCxnSpPr>
        <p:spPr bwMode="auto">
          <a:xfrm rot="16200000" flipH="1">
            <a:off x="4224366" y="4948266"/>
            <a:ext cx="271046" cy="4322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円/楕円 19"/>
          <p:cNvSpPr/>
          <p:nvPr/>
        </p:nvSpPr>
        <p:spPr bwMode="auto">
          <a:xfrm>
            <a:off x="6019800" y="5105400"/>
            <a:ext cx="1981200" cy="609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IP address pool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dirty="0" smtClean="0">
                <a:solidFill>
                  <a:schemeClr val="tx1"/>
                </a:solidFill>
              </a:rPr>
              <a:t>for non-FILS </a:t>
            </a:r>
            <a:r>
              <a:rPr lang="en-US" altLang="ja-JP" dirty="0" err="1" smtClean="0">
                <a:solidFill>
                  <a:schemeClr val="tx1"/>
                </a:solidFill>
              </a:rPr>
              <a:t>STAs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線コネクタ 20"/>
          <p:cNvCxnSpPr>
            <a:endCxn id="20" idx="0"/>
          </p:cNvCxnSpPr>
          <p:nvPr/>
        </p:nvCxnSpPr>
        <p:spPr bwMode="auto">
          <a:xfrm rot="16200000" flipH="1">
            <a:off x="6872316" y="4967316"/>
            <a:ext cx="271046" cy="5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Translation or Pass through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Translation</a:t>
            </a:r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pPr lvl="1"/>
            <a:r>
              <a:rPr lang="en-US" altLang="ja-JP" sz="1800" dirty="0" smtClean="0"/>
              <a:t>AP translates 11ai specific </a:t>
            </a:r>
            <a:r>
              <a:rPr lang="en-US" altLang="ja-JP" sz="1800" dirty="0" err="1" smtClean="0"/>
              <a:t>IEs</a:t>
            </a:r>
            <a:r>
              <a:rPr lang="en-US" altLang="ja-JP" sz="1800" dirty="0" smtClean="0"/>
              <a:t> from/to DHCP messages.</a:t>
            </a:r>
          </a:p>
          <a:p>
            <a:pPr lvl="1"/>
            <a:r>
              <a:rPr lang="en-US" altLang="ja-JP" sz="1800" dirty="0" smtClean="0"/>
              <a:t>AP must keep </a:t>
            </a:r>
            <a:r>
              <a:rPr lang="en-US" altLang="ja-JP" sz="1800" dirty="0" err="1" smtClean="0"/>
              <a:t>STAs</a:t>
            </a:r>
            <a:r>
              <a:rPr lang="en-US" altLang="ja-JP" sz="1800" dirty="0" smtClean="0"/>
              <a:t>’ DHCP state for DHCP renew.</a:t>
            </a:r>
          </a:p>
          <a:p>
            <a:r>
              <a:rPr lang="en-US" altLang="ja-JP" sz="2000" dirty="0" smtClean="0"/>
              <a:t>Pass through</a:t>
            </a:r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pPr lvl="1"/>
            <a:r>
              <a:rPr lang="en-US" altLang="ja-JP" sz="1800" dirty="0" smtClean="0"/>
              <a:t>AP </a:t>
            </a:r>
            <a:r>
              <a:rPr lang="en-US" altLang="ja-JP" sz="1800" dirty="0" err="1" smtClean="0"/>
              <a:t>decapsulates</a:t>
            </a:r>
            <a:r>
              <a:rPr lang="en-US" altLang="ja-JP" sz="1800" dirty="0" smtClean="0"/>
              <a:t>/encapsulates DHCP messages from/to HLP container.</a:t>
            </a:r>
          </a:p>
          <a:p>
            <a:pPr lvl="1"/>
            <a:r>
              <a:rPr lang="en-US" altLang="ja-JP" sz="1800" dirty="0" smtClean="0"/>
              <a:t>AP does not care DHCP state.</a:t>
            </a:r>
          </a:p>
          <a:p>
            <a:pPr lvl="1"/>
            <a:r>
              <a:rPr lang="en-US" altLang="ja-JP" sz="1800" dirty="0" smtClean="0"/>
              <a:t>DHCP renew is done by Data Frame as existing .11 network.</a:t>
            </a: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24</a:t>
            </a:fld>
            <a:endParaRPr lang="en-US" altLang="ja-JP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4000" y="2514600"/>
            <a:ext cx="55586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STA</a:t>
            </a:r>
            <a:endParaRPr kumimoji="1" lang="ja-JP" altLang="en-US" sz="1600" dirty="0"/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2133600" y="26670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3810000" y="2514600"/>
            <a:ext cx="446957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AP</a:t>
            </a:r>
            <a:endParaRPr kumimoji="1" lang="ja-JP" altLang="en-US" sz="1600" dirty="0"/>
          </a:p>
        </p:txBody>
      </p:sp>
      <p:cxnSp>
        <p:nvCxnSpPr>
          <p:cNvPr id="13" name="直線矢印コネクタ 12"/>
          <p:cNvCxnSpPr/>
          <p:nvPr/>
        </p:nvCxnSpPr>
        <p:spPr bwMode="auto">
          <a:xfrm>
            <a:off x="4343400" y="26670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6019800" y="2514600"/>
            <a:ext cx="1313180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Server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86000" y="2667000"/>
            <a:ext cx="1498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11ai Specific IE</a:t>
            </a:r>
            <a:endParaRPr kumimoji="1" lang="ja-JP" altLang="en-US" sz="16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419600" y="2667000"/>
            <a:ext cx="1550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messages</a:t>
            </a:r>
            <a:endParaRPr kumimoji="1" lang="ja-JP" altLang="en-US" sz="16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24000" y="4191000"/>
            <a:ext cx="555861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STA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>
            <a:off x="2133600" y="43434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>
            <a:off x="3810000" y="4191000"/>
            <a:ext cx="446957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AP</a:t>
            </a:r>
            <a:endParaRPr kumimoji="1" lang="ja-JP" altLang="en-US" sz="1600" dirty="0"/>
          </a:p>
        </p:txBody>
      </p:sp>
      <p:cxnSp>
        <p:nvCxnSpPr>
          <p:cNvPr id="24" name="直線矢印コネクタ 23"/>
          <p:cNvCxnSpPr/>
          <p:nvPr/>
        </p:nvCxnSpPr>
        <p:spPr bwMode="auto">
          <a:xfrm>
            <a:off x="4343400" y="4343400"/>
            <a:ext cx="1600200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6019800" y="4191000"/>
            <a:ext cx="1313180" cy="3385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Server</a:t>
            </a:r>
            <a:endParaRPr kumimoji="1" lang="ja-JP" altLang="en-US" sz="1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133600" y="4343400"/>
            <a:ext cx="15901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messages</a:t>
            </a:r>
          </a:p>
          <a:p>
            <a:r>
              <a:rPr kumimoji="1" lang="en-US" altLang="ja-JP" sz="1600" dirty="0" smtClean="0"/>
              <a:t>in HLP container</a:t>
            </a:r>
            <a:endParaRPr kumimoji="1" lang="ja-JP" altLang="en-US" sz="1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19600" y="4343400"/>
            <a:ext cx="1550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messages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Roaming Between FILS </a:t>
            </a:r>
            <a:r>
              <a:rPr lang="en-US" altLang="ja-JP" sz="2400" dirty="0" err="1" smtClean="0"/>
              <a:t>APs</a:t>
            </a:r>
            <a:r>
              <a:rPr lang="en-US" altLang="ja-JP" sz="2400" dirty="0" smtClean="0"/>
              <a:t> by Pass through model</a:t>
            </a:r>
            <a:endParaRPr lang="ja-JP" altLang="en-US" sz="24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685800" y="46482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 FILS AP1 with FILS and 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 FILS AP2, the STA can keep IP address according to DHCP and no need to request IP address as in existing IEEE802.11 network.</a:t>
            </a:r>
            <a:endParaRPr lang="en-US" altLang="ja-JP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Following DHCP renew is done by Data Frames as existing network.</a:t>
            </a:r>
            <a:endParaRPr lang="en-US" altLang="ja-JP" sz="1800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25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74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AP1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008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AP2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935794" y="1945195"/>
            <a:ext cx="1066800" cy="22056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107495" y="1979105"/>
            <a:ext cx="1066800" cy="21377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Roaming Between FILS </a:t>
            </a:r>
            <a:r>
              <a:rPr lang="en-US" altLang="ja-JP" sz="2400" dirty="0" err="1" smtClean="0"/>
              <a:t>APs</a:t>
            </a:r>
            <a:r>
              <a:rPr lang="en-US" altLang="ja-JP" sz="2400" dirty="0" smtClean="0"/>
              <a:t> by Translation model</a:t>
            </a:r>
            <a:endParaRPr lang="ja-JP" altLang="en-US" sz="24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 FILS AP1 with FILS and 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 FILS </a:t>
            </a:r>
            <a:r>
              <a:rPr lang="en-US" altLang="ja-JP" sz="1800" dirty="0" smtClean="0"/>
              <a:t>AP2</a:t>
            </a:r>
            <a:r>
              <a:rPr lang="en-US" altLang="ja-JP" sz="1800" dirty="0" smtClean="0"/>
              <a:t>,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altLang="ja-JP" sz="1600" dirty="0" smtClean="0"/>
              <a:t>The </a:t>
            </a:r>
            <a:r>
              <a:rPr lang="en-US" altLang="ja-JP" sz="1600" dirty="0" smtClean="0"/>
              <a:t>STA</a:t>
            </a:r>
            <a:r>
              <a:rPr lang="en-US" altLang="ja-JP" sz="1600" dirty="0" smtClean="0"/>
              <a:t> requests </a:t>
            </a:r>
            <a:r>
              <a:rPr lang="en-US" altLang="ja-JP" sz="1600" dirty="0" smtClean="0"/>
              <a:t>IP address</a:t>
            </a:r>
            <a:r>
              <a:rPr lang="en-US" altLang="ja-JP" sz="1600" dirty="0" smtClean="0"/>
              <a:t> to AP2.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altLang="ja-JP" sz="1600" dirty="0" smtClean="0"/>
              <a:t>Or AP1 </a:t>
            </a:r>
            <a:r>
              <a:rPr lang="en-US" altLang="ja-JP" sz="1600" dirty="0" err="1" smtClean="0"/>
              <a:t>tranfers</a:t>
            </a:r>
            <a:r>
              <a:rPr lang="en-US" altLang="ja-JP" sz="1600" dirty="0" smtClean="0"/>
              <a:t> DHCP state to AP2. How to do it?</a:t>
            </a:r>
            <a:endParaRPr lang="ja-JP" altLang="en-US" sz="16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26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74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AP1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008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AP2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935794" y="1945195"/>
            <a:ext cx="1066800" cy="22056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107495" y="1979105"/>
            <a:ext cx="1066800" cy="21377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矢印 18"/>
          <p:cNvSpPr/>
          <p:nvPr/>
        </p:nvSpPr>
        <p:spPr bwMode="auto">
          <a:xfrm>
            <a:off x="3048000" y="3429000"/>
            <a:ext cx="3124200" cy="484632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971800" y="3200400"/>
            <a:ext cx="3078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How to transfer DHCP state?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Roaming</a:t>
            </a:r>
            <a:r>
              <a:rPr lang="en-US" altLang="ja-JP" sz="2000" dirty="0" smtClean="0"/>
              <a:t> from </a:t>
            </a:r>
            <a:r>
              <a:rPr lang="en-US" altLang="ja-JP" sz="2000" dirty="0" smtClean="0"/>
              <a:t>FILS AP</a:t>
            </a:r>
            <a:r>
              <a:rPr lang="en-US" altLang="ja-JP" sz="2000" dirty="0" smtClean="0"/>
              <a:t> to </a:t>
            </a:r>
            <a:r>
              <a:rPr lang="en-US" altLang="ja-JP" sz="2000" dirty="0" smtClean="0"/>
              <a:t>non-FILS </a:t>
            </a:r>
            <a:r>
              <a:rPr lang="en-US" altLang="ja-JP" sz="2000" dirty="0" smtClean="0"/>
              <a:t>AP by Pass through Model</a:t>
            </a:r>
            <a:endParaRPr lang="ja-JP" altLang="en-US" sz="20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762000" y="46482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 FILS AP with FILS and 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 non-FILS AP, the STA can keep IP address according to DHCP and no need to request IP address as in existing IEEE802.11 </a:t>
            </a:r>
            <a:r>
              <a:rPr lang="en-US" altLang="ja-JP" sz="1800" dirty="0" smtClean="0"/>
              <a:t>network.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Following DHCP renew is done by Data Frames as existing network.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1800" dirty="0" smtClean="0"/>
          </a:p>
          <a:p>
            <a:pPr marL="457200" indent="-457200">
              <a:buFont typeface="+mj-lt"/>
              <a:buAutoNum type="arabicPeriod"/>
            </a:pP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27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74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00800" y="3581400"/>
            <a:ext cx="1028647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non-FILS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935794" y="1945195"/>
            <a:ext cx="1066800" cy="22056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210167" y="1876443"/>
            <a:ext cx="1066800" cy="2343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Roaming</a:t>
            </a:r>
            <a:r>
              <a:rPr lang="en-US" altLang="ja-JP" sz="2000" dirty="0" smtClean="0"/>
              <a:t> from </a:t>
            </a:r>
            <a:r>
              <a:rPr lang="en-US" altLang="ja-JP" sz="2000" dirty="0" smtClean="0"/>
              <a:t>FILS AP</a:t>
            </a:r>
            <a:r>
              <a:rPr lang="en-US" altLang="ja-JP" sz="2000" dirty="0" smtClean="0"/>
              <a:t> to </a:t>
            </a:r>
            <a:r>
              <a:rPr lang="en-US" altLang="ja-JP" sz="2000" dirty="0" smtClean="0"/>
              <a:t>non-FILS </a:t>
            </a:r>
            <a:r>
              <a:rPr lang="en-US" altLang="ja-JP" sz="2000" dirty="0" smtClean="0"/>
              <a:t>AP by Translation Model</a:t>
            </a:r>
            <a:endParaRPr lang="ja-JP" altLang="en-US" sz="20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762000" y="46482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 FILS AP with FILS and 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 non-FILS AP</a:t>
            </a:r>
            <a:r>
              <a:rPr lang="en-US" altLang="ja-JP" sz="1800" dirty="0" smtClean="0"/>
              <a:t>,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altLang="ja-JP" sz="1600" dirty="0" smtClean="0"/>
              <a:t>The STA requests </a:t>
            </a:r>
            <a:r>
              <a:rPr lang="en-US" altLang="ja-JP" sz="1600" dirty="0" smtClean="0"/>
              <a:t>IP address</a:t>
            </a:r>
            <a:r>
              <a:rPr lang="en-US" altLang="ja-JP" sz="1600" dirty="0" smtClean="0"/>
              <a:t> by DHCP.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altLang="ja-JP" sz="1600" dirty="0" smtClean="0"/>
              <a:t>Or </a:t>
            </a:r>
            <a:r>
              <a:rPr lang="en-US" altLang="ja-JP" sz="1600" dirty="0" err="1" smtClean="0"/>
              <a:t>ome</a:t>
            </a:r>
            <a:r>
              <a:rPr lang="en-US" altLang="ja-JP" sz="1600" dirty="0" smtClean="0"/>
              <a:t> tricky implementations are required in </a:t>
            </a:r>
            <a:r>
              <a:rPr lang="en-US" altLang="ja-JP" sz="1600" dirty="0" err="1" smtClean="0"/>
              <a:t>APs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STAs</a:t>
            </a:r>
            <a:r>
              <a:rPr lang="en-US" altLang="ja-JP" sz="1600" dirty="0" smtClean="0"/>
              <a:t> and DHCP servers.</a:t>
            </a:r>
            <a:endParaRPr lang="en-US" altLang="ja-JP" sz="1800" dirty="0" smtClean="0"/>
          </a:p>
          <a:p>
            <a:pPr marL="457200" indent="-457200">
              <a:buFont typeface="+mj-lt"/>
              <a:buAutoNum type="arabicPeriod"/>
            </a:pP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28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74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00800" y="3581400"/>
            <a:ext cx="1028647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non-FILS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935794" y="1945195"/>
            <a:ext cx="1066800" cy="22056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210167" y="1876443"/>
            <a:ext cx="1066800" cy="23431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Roaming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fron</a:t>
            </a:r>
            <a:r>
              <a:rPr lang="en-US" altLang="ja-JP" sz="2000" dirty="0" smtClean="0"/>
              <a:t> non-FILS </a:t>
            </a:r>
            <a:r>
              <a:rPr lang="en-US" altLang="ja-JP" sz="2000" dirty="0" smtClean="0"/>
              <a:t>AP</a:t>
            </a:r>
            <a:r>
              <a:rPr lang="en-US" altLang="ja-JP" sz="2000" dirty="0" smtClean="0"/>
              <a:t> to FILS AP by Pass through Model</a:t>
            </a:r>
            <a:endParaRPr lang="ja-JP" altLang="en-US" sz="20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762000" y="46482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</a:t>
            </a:r>
            <a:r>
              <a:rPr lang="en-US" altLang="ja-JP" sz="1800" dirty="0" smtClean="0"/>
              <a:t> non-FILS </a:t>
            </a:r>
            <a:r>
              <a:rPr lang="en-US" altLang="ja-JP" sz="1800" dirty="0" smtClean="0"/>
              <a:t>AP</a:t>
            </a:r>
            <a:r>
              <a:rPr lang="en-US" altLang="ja-JP" sz="1800" dirty="0" smtClean="0"/>
              <a:t> and </a:t>
            </a:r>
            <a:r>
              <a:rPr lang="en-US" altLang="ja-JP" sz="1800" dirty="0" smtClean="0"/>
              <a:t>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</a:t>
            </a:r>
            <a:r>
              <a:rPr lang="en-US" altLang="ja-JP" sz="1800" dirty="0" smtClean="0"/>
              <a:t> FILS </a:t>
            </a:r>
            <a:r>
              <a:rPr lang="en-US" altLang="ja-JP" sz="1800" dirty="0" smtClean="0"/>
              <a:t>AP, the STA can keep IP address according to DHCP and no need to request IP address as in existing IEEE802.11 </a:t>
            </a:r>
            <a:r>
              <a:rPr lang="en-US" altLang="ja-JP" sz="1800" dirty="0" smtClean="0"/>
              <a:t>network.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Following DHCP renew is done by Data Frames as existing network.</a:t>
            </a:r>
          </a:p>
          <a:p>
            <a:pPr marL="457200" indent="-457200">
              <a:buFont typeface="+mj-lt"/>
              <a:buAutoNum type="arabicPeriod"/>
            </a:pPr>
            <a:endParaRPr lang="en-US" altLang="ja-JP" sz="1800" dirty="0" smtClean="0"/>
          </a:p>
          <a:p>
            <a:pPr marL="457200" indent="-457200">
              <a:buFont typeface="+mj-lt"/>
              <a:buAutoNum type="arabicPeriod"/>
            </a:pP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29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00200" y="3581400"/>
            <a:ext cx="1028647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non-FILS</a:t>
            </a:r>
            <a:endParaRPr kumimoji="1" lang="en-US" altLang="ja-JP" sz="1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770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  <a:endParaRPr kumimoji="1" lang="en-US" altLang="ja-JP" sz="1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581264" y="2047864"/>
            <a:ext cx="1066796" cy="20002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183701" y="1979111"/>
            <a:ext cx="1066800" cy="21377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Roaming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fron</a:t>
            </a:r>
            <a:r>
              <a:rPr lang="en-US" altLang="ja-JP" sz="2000" dirty="0" smtClean="0"/>
              <a:t> non-FILS </a:t>
            </a:r>
            <a:r>
              <a:rPr lang="en-US" altLang="ja-JP" sz="2000" dirty="0" smtClean="0"/>
              <a:t>AP</a:t>
            </a:r>
            <a:r>
              <a:rPr lang="en-US" altLang="ja-JP" sz="2000" dirty="0" smtClean="0"/>
              <a:t> to FILS AP by Translation Model</a:t>
            </a:r>
            <a:endParaRPr lang="ja-JP" altLang="en-US" sz="2000" dirty="0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idx="1"/>
          </p:nvPr>
        </p:nvSpPr>
        <p:spPr>
          <a:xfrm>
            <a:off x="762000" y="4648200"/>
            <a:ext cx="7772400" cy="137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FILS STA connects to</a:t>
            </a:r>
            <a:r>
              <a:rPr lang="en-US" altLang="ja-JP" sz="1800" dirty="0" smtClean="0"/>
              <a:t> non-FILS </a:t>
            </a:r>
            <a:r>
              <a:rPr lang="en-US" altLang="ja-JP" sz="1800" dirty="0" smtClean="0"/>
              <a:t>AP</a:t>
            </a:r>
            <a:r>
              <a:rPr lang="en-US" altLang="ja-JP" sz="1800" dirty="0" smtClean="0"/>
              <a:t> and </a:t>
            </a:r>
            <a:r>
              <a:rPr lang="en-US" altLang="ja-JP" sz="1800" dirty="0" smtClean="0"/>
              <a:t>gets IP address from the DHCP server.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1800" dirty="0" smtClean="0"/>
              <a:t>When the STA is moving to</a:t>
            </a:r>
            <a:r>
              <a:rPr lang="en-US" altLang="ja-JP" sz="1800" dirty="0" smtClean="0"/>
              <a:t> FILS </a:t>
            </a:r>
            <a:r>
              <a:rPr lang="en-US" altLang="ja-JP" sz="1800" dirty="0" smtClean="0"/>
              <a:t>AP, the </a:t>
            </a:r>
            <a:r>
              <a:rPr lang="en-US" altLang="ja-JP" sz="1800" dirty="0" smtClean="0"/>
              <a:t>STA,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1600" dirty="0" smtClean="0"/>
              <a:t>STA requests IP address by 11ai specific IE.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altLang="ja-JP" sz="1600" dirty="0" smtClean="0"/>
              <a:t>Or </a:t>
            </a:r>
            <a:r>
              <a:rPr lang="en-US" altLang="ja-JP" sz="1600" dirty="0" err="1" smtClean="0"/>
              <a:t>sycronize</a:t>
            </a:r>
            <a:r>
              <a:rPr lang="en-US" altLang="ja-JP" sz="1600" dirty="0" smtClean="0"/>
              <a:t> state between FILS AP and DHCP server.</a:t>
            </a:r>
          </a:p>
          <a:p>
            <a:pPr marL="457200" indent="-457200">
              <a:buFont typeface="+mj-lt"/>
              <a:buAutoNum type="arabicPeriod"/>
            </a:pP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30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00200" y="3581400"/>
            <a:ext cx="1028647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non-FILS</a:t>
            </a:r>
            <a:endParaRPr kumimoji="1" lang="en-US" altLang="ja-JP" sz="1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77000" y="3581400"/>
            <a:ext cx="617978" cy="584776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  <a:endParaRPr kumimoji="1" lang="en-US" altLang="ja-JP" sz="1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AP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29000" y="4038600"/>
            <a:ext cx="617978" cy="58477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162800" y="1752600"/>
            <a:ext cx="788998" cy="58477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DHCP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  <a:latin typeface="Arial"/>
                <a:cs typeface="Arial"/>
              </a:rPr>
              <a:t>Server</a:t>
            </a:r>
            <a:endParaRPr kumimoji="1" lang="ja-JP" alt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8" name="直線コネクタ 17"/>
          <p:cNvCxnSpPr>
            <a:stCxn id="8" idx="0"/>
          </p:cNvCxnSpPr>
          <p:nvPr/>
        </p:nvCxnSpPr>
        <p:spPr bwMode="auto">
          <a:xfrm rot="5400000" flipH="1" flipV="1">
            <a:off x="2581264" y="2047864"/>
            <a:ext cx="1066796" cy="20002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線コネクタ 19"/>
          <p:cNvCxnSpPr>
            <a:stCxn id="9" idx="0"/>
          </p:cNvCxnSpPr>
          <p:nvPr/>
        </p:nvCxnSpPr>
        <p:spPr bwMode="auto">
          <a:xfrm rot="16200000" flipV="1">
            <a:off x="5183701" y="1979111"/>
            <a:ext cx="1066800" cy="21377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直線コネクタ 21"/>
          <p:cNvCxnSpPr>
            <a:stCxn id="16" idx="1"/>
          </p:cNvCxnSpPr>
          <p:nvPr/>
        </p:nvCxnSpPr>
        <p:spPr bwMode="auto">
          <a:xfrm rot="10800000" flipV="1">
            <a:off x="4572000" y="2044988"/>
            <a:ext cx="2590800" cy="469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円/楕円 6"/>
          <p:cNvSpPr/>
          <p:nvPr/>
        </p:nvSpPr>
        <p:spPr bwMode="auto">
          <a:xfrm>
            <a:off x="1981200" y="1828800"/>
            <a:ext cx="5105400" cy="1371600"/>
          </a:xfrm>
          <a:prstGeom prst="ellips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Local Network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稲妻 22"/>
          <p:cNvSpPr/>
          <p:nvPr/>
        </p:nvSpPr>
        <p:spPr bwMode="auto">
          <a:xfrm>
            <a:off x="2667000" y="38862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右矢印 23"/>
          <p:cNvSpPr/>
          <p:nvPr/>
        </p:nvSpPr>
        <p:spPr bwMode="auto">
          <a:xfrm>
            <a:off x="4114800" y="4114800"/>
            <a:ext cx="1143000" cy="484632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34000" y="4038600"/>
            <a:ext cx="617978" cy="58477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  <a:tileRect/>
          </a:gradFill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FILS</a:t>
            </a:r>
          </a:p>
          <a:p>
            <a:r>
              <a:rPr kumimoji="1" lang="en-US" altLang="ja-JP" sz="1600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STA</a:t>
            </a:r>
            <a:endParaRPr kumimoji="1" lang="ja-JP" altLang="en-US" sz="1600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6" name="稲妻 25"/>
          <p:cNvSpPr/>
          <p:nvPr/>
        </p:nvSpPr>
        <p:spPr bwMode="auto">
          <a:xfrm flipH="1">
            <a:off x="5791200" y="3733800"/>
            <a:ext cx="685800" cy="533400"/>
          </a:xfrm>
          <a:prstGeom prst="lightningBolt">
            <a:avLst/>
          </a:prstGeom>
          <a:solidFill>
            <a:srgbClr val="FFFA46"/>
          </a:solidFill>
          <a:ln w="12700" cap="flat" cmpd="sng" algn="ctr">
            <a:solidFill>
              <a:schemeClr val="tx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左右矢印 20"/>
          <p:cNvSpPr/>
          <p:nvPr/>
        </p:nvSpPr>
        <p:spPr bwMode="auto">
          <a:xfrm rot="17456705">
            <a:off x="6845998" y="2774402"/>
            <a:ext cx="1216152" cy="484632"/>
          </a:xfrm>
          <a:prstGeom prst="leftRigh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310345" y="3505200"/>
            <a:ext cx="18336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How to </a:t>
            </a:r>
            <a:r>
              <a:rPr kumimoji="1" lang="en-US" altLang="ja-JP" sz="1600" b="1" dirty="0" err="1" smtClean="0">
                <a:solidFill>
                  <a:srgbClr val="FF0000"/>
                </a:solidFill>
              </a:rPr>
              <a:t>syncronize</a:t>
            </a:r>
            <a:endParaRPr kumimoji="1" lang="en-US" altLang="ja-JP" sz="1600" b="1" dirty="0" smtClean="0">
              <a:solidFill>
                <a:srgbClr val="FF0000"/>
              </a:solidFill>
            </a:endParaRPr>
          </a:p>
          <a:p>
            <a:r>
              <a:rPr kumimoji="1" lang="en-US" altLang="ja-JP" sz="1600" b="1" dirty="0" smtClean="0">
                <a:solidFill>
                  <a:srgbClr val="FF0000"/>
                </a:solidFill>
              </a:rPr>
              <a:t>state?</a:t>
            </a:r>
            <a:endParaRPr kumimoji="1" lang="ja-JP" alt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Implementation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Pass through</a:t>
            </a:r>
          </a:p>
          <a:p>
            <a:pPr lvl="1"/>
            <a:r>
              <a:rPr lang="en-US" altLang="ja-JP" dirty="0" smtClean="0"/>
              <a:t>Always use DHCP client for IP layer configuration.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Translation</a:t>
            </a:r>
          </a:p>
          <a:p>
            <a:pPr lvl="1"/>
            <a:r>
              <a:rPr lang="en-US" altLang="ja-JP" dirty="0" smtClean="0"/>
              <a:t>Switch FILS IP address configuration and DHCP for supporting both FILS and non-FILS AP.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31</a:t>
            </a:fld>
            <a:endParaRPr lang="en-US" altLang="ja-JP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 &amp; Comments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Which HLS mechanism to be supported by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Both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11-13/0040r4	Generic HLP container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11-13/0267r0	802.11ai specific IP address assignment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Neither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Result: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33</a:t>
            </a:fld>
            <a:endParaRPr lang="en-US" altLang="ja-JP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include the text in 11-13/</a:t>
            </a:r>
            <a:r>
              <a:rPr lang="en-US" altLang="ja-JP" dirty="0" smtClean="0"/>
              <a:t>0040r4 </a:t>
            </a:r>
            <a:r>
              <a:rPr lang="en-US" altLang="ja-JP" dirty="0" smtClean="0"/>
              <a:t>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</a:t>
            </a:r>
          </a:p>
          <a:p>
            <a:r>
              <a:rPr lang="en-US" altLang="ja-JP" dirty="0" smtClean="0"/>
              <a:t>Second: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(Y/N/A):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Backup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F7C4031-7F9F-544A-AF6E-872DBF3FC968}" type="slidenum">
              <a:rPr lang="en-US" altLang="ja-JP" smtClean="0"/>
              <a:pPr/>
              <a:t>35</a:t>
            </a:fld>
            <a:endParaRPr lang="en-US" altLang="ja-JP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Aggressive Implementation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 specification of this proposal does not prohibit the aggressive implementation shown in next slides.</a:t>
            </a:r>
          </a:p>
          <a:p>
            <a:r>
              <a:rPr lang="en-US" altLang="ja-JP" dirty="0" smtClean="0"/>
              <a:t>But we do not recommend such implementation because DHCP is fast enough.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36</a:t>
            </a:fld>
            <a:endParaRPr lang="en-US" altLang="ja-JP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400" dirty="0" smtClean="0"/>
              <a:t>Aggressive AP Implementation for DHCPv4 with RCO</a:t>
            </a:r>
            <a:endParaRPr lang="ja-JP" altLang="en-US" sz="24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37</a:t>
            </a:fld>
            <a:endParaRPr lang="en-US" altLang="ja-JP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915988" y="15986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039394" y="15994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線コネクタ 23"/>
          <p:cNvCxnSpPr>
            <a:stCxn id="23" idx="2"/>
          </p:cNvCxnSpPr>
          <p:nvPr/>
        </p:nvCxnSpPr>
        <p:spPr bwMode="auto">
          <a:xfrm rot="5400000">
            <a:off x="2476500" y="3999706"/>
            <a:ext cx="3886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 bwMode="auto">
          <a:xfrm rot="5400000">
            <a:off x="-646906" y="3998118"/>
            <a:ext cx="3887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 bwMode="auto">
          <a:xfrm flipV="1">
            <a:off x="1295400" y="4343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 bwMode="auto">
          <a:xfrm rot="10800000">
            <a:off x="1295400" y="5181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447800" y="4038600"/>
            <a:ext cx="282952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</a:t>
            </a:r>
          </a:p>
          <a:p>
            <a:pPr algn="ctr"/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(v4)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50125" y="4877594"/>
            <a:ext cx="3147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Response</a:t>
            </a:r>
          </a:p>
          <a:p>
            <a:pPr algn="ctr"/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(v4)</a:t>
            </a:r>
          </a:p>
          <a:p>
            <a:pPr algn="ctr"/>
            <a:r>
              <a:rPr kumimoji="1" lang="en-US" altLang="ja-JP" sz="1600" dirty="0" smtClean="0"/>
              <a:t>Gratuitous proxy ARP of the Router</a:t>
            </a: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6553200" y="1600200"/>
            <a:ext cx="9906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DHCPv4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直線矢印コネクタ 30"/>
          <p:cNvCxnSpPr/>
          <p:nvPr/>
        </p:nvCxnSpPr>
        <p:spPr bwMode="auto">
          <a:xfrm rot="10800000" flipH="1">
            <a:off x="4419600" y="24384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953000" y="2133600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ARP</a:t>
            </a:r>
            <a:endParaRPr kumimoji="1" lang="ja-JP" altLang="en-US" sz="1600" dirty="0"/>
          </a:p>
        </p:txBody>
      </p:sp>
      <p:cxnSp>
        <p:nvCxnSpPr>
          <p:cNvPr id="33" name="直線矢印コネクタ 32"/>
          <p:cNvCxnSpPr/>
          <p:nvPr/>
        </p:nvCxnSpPr>
        <p:spPr bwMode="auto">
          <a:xfrm rot="10800000">
            <a:off x="4419600" y="25908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 bwMode="auto">
          <a:xfrm flipV="1">
            <a:off x="12954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rot="10800000">
            <a:off x="1295400" y="3657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133600" y="2514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132806" y="3353594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562600" y="16002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Router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0" name="直線コネクタ 39"/>
          <p:cNvCxnSpPr/>
          <p:nvPr/>
        </p:nvCxnSpPr>
        <p:spPr bwMode="auto">
          <a:xfrm rot="5400000">
            <a:off x="5601494" y="2399506"/>
            <a:ext cx="6858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 bwMode="auto">
          <a:xfrm flipV="1">
            <a:off x="4419600" y="3048000"/>
            <a:ext cx="2667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4648200" y="2743200"/>
            <a:ext cx="2385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 smtClean="0"/>
              <a:t>DHCPDISCOVERw</a:t>
            </a:r>
            <a:r>
              <a:rPr kumimoji="1" lang="en-US" altLang="ja-JP" sz="1600" dirty="0" smtClean="0"/>
              <a:t>/RCO</a:t>
            </a:r>
          </a:p>
        </p:txBody>
      </p:sp>
      <p:cxnSp>
        <p:nvCxnSpPr>
          <p:cNvPr id="45" name="直線コネクタ 44"/>
          <p:cNvCxnSpPr/>
          <p:nvPr/>
        </p:nvCxnSpPr>
        <p:spPr bwMode="auto">
          <a:xfrm rot="5400000">
            <a:off x="5525294" y="36187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 bwMode="auto">
          <a:xfrm rot="10800000">
            <a:off x="4419600" y="5029200"/>
            <a:ext cx="2667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876800" y="4724400"/>
            <a:ext cx="1824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7924800" y="16002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2" name="直線コネクタ 51"/>
          <p:cNvCxnSpPr/>
          <p:nvPr/>
        </p:nvCxnSpPr>
        <p:spPr bwMode="auto">
          <a:xfrm rot="5400000">
            <a:off x="7354094" y="3009106"/>
            <a:ext cx="1905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 bwMode="auto">
          <a:xfrm flipV="1">
            <a:off x="4419600" y="3200400"/>
            <a:ext cx="3886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 bwMode="auto">
          <a:xfrm rot="10800000">
            <a:off x="4419600" y="3505200"/>
            <a:ext cx="3886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5257800" y="32004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61" name="角丸四角形吹き出し 60"/>
          <p:cNvSpPr/>
          <p:nvPr/>
        </p:nvSpPr>
        <p:spPr bwMode="auto">
          <a:xfrm>
            <a:off x="7239000" y="3886200"/>
            <a:ext cx="1752600" cy="1295400"/>
          </a:xfrm>
          <a:prstGeom prst="wedgeRoundRectCallout">
            <a:avLst>
              <a:gd name="adj1" fmla="val -97704"/>
              <a:gd name="adj2" fmla="val -113738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1. AP can know the </a:t>
            </a:r>
            <a:r>
              <a:rPr kumimoji="0" lang="en-US" altLang="ja-JP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STA’s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MAC address. So the AP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can issue DHCPDISCOVER message here for reduce the wait time.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角丸四角形吹き出し 61"/>
          <p:cNvSpPr/>
          <p:nvPr/>
        </p:nvSpPr>
        <p:spPr bwMode="auto">
          <a:xfrm>
            <a:off x="4953000" y="3581400"/>
            <a:ext cx="1905000" cy="914400"/>
          </a:xfrm>
          <a:prstGeom prst="wedgeRoundRectCallout">
            <a:avLst>
              <a:gd name="adj1" fmla="val -77037"/>
              <a:gd name="adj2" fmla="val 44595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2. AP confirms that the STA </a:t>
            </a:r>
            <a:r>
              <a:rPr lang="en-US" altLang="ja-JP" dirty="0" smtClean="0">
                <a:solidFill>
                  <a:schemeClr val="tx1"/>
                </a:solidFill>
                <a:latin typeface="Times New Roman" charset="0"/>
              </a:rPr>
              <a:t>requests DHCPDISCOVER to forward.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4953000" y="5181600"/>
            <a:ext cx="2743200" cy="1219200"/>
          </a:xfrm>
          <a:prstGeom prst="wedgeRoundRectCallout">
            <a:avLst>
              <a:gd name="adj1" fmla="val -68241"/>
              <a:gd name="adj2" fmla="val -54711"/>
              <a:gd name="adj3" fmla="val 16667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3. AP inspected DHCPDISCOVER in 2.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So the AP assumes DHCPACK will come and can </a:t>
            </a:r>
            <a:r>
              <a:rPr kumimoji="0" lang="en-US" altLang="ja-JP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trasmit</a:t>
            </a:r>
            <a:r>
              <a:rPr kumimoji="0" lang="en-US" altLang="ja-JP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Association Response immediately after receiving DHCPACK.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discussed about higher layer setup. Such as,</a:t>
            </a:r>
          </a:p>
          <a:p>
            <a:pPr lvl="1"/>
            <a:r>
              <a:rPr lang="en-US" altLang="ja-JP" dirty="0" smtClean="0"/>
              <a:t>11-11/977r6</a:t>
            </a:r>
          </a:p>
          <a:p>
            <a:pPr lvl="1"/>
            <a:r>
              <a:rPr lang="en-US" altLang="ja-JP" dirty="0" smtClean="0"/>
              <a:t>11-11/1047r5</a:t>
            </a:r>
          </a:p>
          <a:p>
            <a:pPr lvl="1"/>
            <a:r>
              <a:rPr lang="en-US" altLang="ja-JP" dirty="0" smtClean="0"/>
              <a:t>11-11/1108r1</a:t>
            </a:r>
          </a:p>
          <a:p>
            <a:pPr lvl="1"/>
            <a:r>
              <a:rPr lang="en-US" altLang="ja-JP" dirty="0" smtClean="0"/>
              <a:t>11-11/1167r0</a:t>
            </a:r>
          </a:p>
          <a:p>
            <a:r>
              <a:rPr lang="en-US" altLang="ja-JP" dirty="0" smtClean="0"/>
              <a:t>In these discussions, I proposed DHCP proxy protocol but some issues are found through the discussion.</a:t>
            </a:r>
          </a:p>
          <a:p>
            <a:pPr lvl="1"/>
            <a:r>
              <a:rPr lang="en-US" altLang="ja-JP" dirty="0" smtClean="0"/>
              <a:t>Delayed server response</a:t>
            </a:r>
          </a:p>
          <a:p>
            <a:pPr lvl="2"/>
            <a:r>
              <a:rPr lang="en-US" altLang="ja-JP" dirty="0" smtClean="0"/>
              <a:t>Require to define new management frames</a:t>
            </a:r>
          </a:p>
          <a:p>
            <a:pPr lvl="1"/>
            <a:r>
              <a:rPr lang="en-US" altLang="ja-JP" dirty="0" smtClean="0"/>
              <a:t>Roaming between FILS and non-FILS </a:t>
            </a:r>
            <a:r>
              <a:rPr lang="en-US" altLang="ja-JP" dirty="0" err="1" smtClean="0"/>
              <a:t>APs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Generic Container for higher layer is better.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Concept</a:t>
            </a:r>
            <a:endParaRPr lang="ja-JP" altLang="en-US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to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after successful key confirmation.</a:t>
            </a:r>
          </a:p>
          <a:p>
            <a:r>
              <a:rPr lang="en-US" altLang="ja-JP" sz="1600" dirty="0" smtClean="0"/>
              <a:t>The AP forwards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to non-AP STA.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5104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070225" y="3200400"/>
            <a:ext cx="2657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Request (HLP-A)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4800600"/>
            <a:ext cx="2772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(HLP-B)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3505200"/>
            <a:ext cx="2313454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Successful Key Confirmation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4343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27" name="直線矢印コネクタ 26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474882" y="1981200"/>
            <a:ext cx="1848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</p:txBody>
      </p:sp>
      <p:cxnSp>
        <p:nvCxnSpPr>
          <p:cNvPr id="30" name="直線矢印コネクタ 29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697148" y="2514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53000" y="2819400"/>
            <a:ext cx="130035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Key Derivation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3400" y="3048000"/>
            <a:ext cx="130035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Key Derivation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 bwMode="auto">
          <a:xfrm>
            <a:off x="609600" y="1905000"/>
            <a:ext cx="6781800" cy="10668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How to fragment large higher layer packet?</a:t>
            </a:r>
          </a:p>
          <a:p>
            <a:r>
              <a:rPr lang="en-US" altLang="ja-JP" dirty="0" smtClean="0"/>
              <a:t>How to protect the higher layer packets?</a:t>
            </a:r>
          </a:p>
          <a:p>
            <a:endParaRPr lang="en-US" altLang="ja-JP" dirty="0" smtClean="0"/>
          </a:p>
          <a:p>
            <a:endParaRPr lang="en-US" altLang="ja-JP" u="sng" dirty="0" smtClean="0">
              <a:solidFill>
                <a:srgbClr val="800000"/>
              </a:solidFill>
            </a:endParaRPr>
          </a:p>
          <a:p>
            <a:endParaRPr lang="en-US" altLang="ja-JP" u="sng" dirty="0" smtClean="0">
              <a:solidFill>
                <a:srgbClr val="800000"/>
              </a:solidFill>
            </a:endParaRPr>
          </a:p>
          <a:p>
            <a:endParaRPr lang="en-US" altLang="ja-JP" u="sng" dirty="0" smtClean="0">
              <a:solidFill>
                <a:srgbClr val="800000"/>
              </a:solidFill>
            </a:endParaRPr>
          </a:p>
          <a:p>
            <a:r>
              <a:rPr lang="en-US" altLang="ja-JP" u="sng" dirty="0" smtClean="0">
                <a:solidFill>
                  <a:srgbClr val="800000"/>
                </a:solidFill>
              </a:rPr>
              <a:t>How long to wait the response from the servers?</a:t>
            </a:r>
          </a:p>
          <a:p>
            <a:pPr>
              <a:buNone/>
            </a:pPr>
            <a:endParaRPr lang="ja-JP" altLang="en-US" u="sng" dirty="0">
              <a:solidFill>
                <a:srgbClr val="800000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33600" y="3048000"/>
            <a:ext cx="4186137" cy="36933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b="1" dirty="0" smtClean="0"/>
              <a:t>These will be solved by Rene’s proposal.</a:t>
            </a:r>
            <a:endParaRPr kumimoji="1" lang="ja-JP" altLang="en-US" sz="1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Higher Layer Packets (</a:t>
            </a:r>
            <a:r>
              <a:rPr lang="en-US" altLang="ja-JP" sz="2000" dirty="0" err="1" smtClean="0"/>
              <a:t>HLPs</a:t>
            </a:r>
            <a:r>
              <a:rPr lang="en-US" altLang="ja-JP" sz="2000" dirty="0" smtClean="0"/>
              <a:t>) are piggy-backed in Association Request/Response as </a:t>
            </a:r>
            <a:r>
              <a:rPr lang="en-US" altLang="ja-JP" sz="2000" dirty="0" err="1" smtClean="0"/>
              <a:t>IE(s</a:t>
            </a:r>
            <a:r>
              <a:rPr lang="en-US" altLang="ja-JP" sz="2000" dirty="0" smtClean="0"/>
              <a:t>).</a:t>
            </a:r>
          </a:p>
          <a:p>
            <a:pPr lvl="1"/>
            <a:r>
              <a:rPr lang="en-US" altLang="ja-JP" sz="1800" dirty="0" smtClean="0"/>
              <a:t>They can be protected.</a:t>
            </a:r>
          </a:p>
          <a:p>
            <a:r>
              <a:rPr lang="en-US" altLang="ja-JP" sz="2000" dirty="0" smtClean="0"/>
              <a:t>Define 3 new attributes.</a:t>
            </a:r>
          </a:p>
          <a:p>
            <a:pPr lvl="1"/>
            <a:r>
              <a:rPr lang="en-US" altLang="ja-JP" sz="1800" dirty="0" smtClean="0"/>
              <a:t>dot11HLPTransportDuringAssoc</a:t>
            </a:r>
          </a:p>
          <a:p>
            <a:pPr lvl="1"/>
            <a:r>
              <a:rPr lang="en-US" altLang="ja-JP" sz="1800" dirty="0" smtClean="0"/>
              <a:t>dot11HLPMaxWaitTime</a:t>
            </a:r>
          </a:p>
          <a:p>
            <a:pPr lvl="1"/>
            <a:r>
              <a:rPr lang="en-US" altLang="ja-JP" sz="1800" dirty="0" smtClean="0"/>
              <a:t>dot11HLPWaitTime</a:t>
            </a:r>
          </a:p>
          <a:p>
            <a:r>
              <a:rPr lang="en-US" altLang="ja-JP" sz="2000" dirty="0" smtClean="0"/>
              <a:t>Define 2 new </a:t>
            </a:r>
            <a:r>
              <a:rPr lang="en-US" altLang="ja-JP" sz="2000" dirty="0" err="1" smtClean="0"/>
              <a:t>IEs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1800" dirty="0" smtClean="0"/>
              <a:t>HLP Max Wait Time IE</a:t>
            </a:r>
          </a:p>
          <a:p>
            <a:pPr lvl="1"/>
            <a:r>
              <a:rPr lang="en-US" altLang="ja-JP" sz="1800" dirty="0" smtClean="0"/>
              <a:t>HLP Wait Time IE</a:t>
            </a:r>
          </a:p>
          <a:p>
            <a:r>
              <a:rPr lang="en-US" altLang="ja-JP" sz="2200" dirty="0" smtClean="0"/>
              <a:t>Define 1 new element for Secure </a:t>
            </a:r>
            <a:r>
              <a:rPr lang="en-US" altLang="ja-JP" sz="2200" dirty="0" smtClean="0"/>
              <a:t>Container (it may proposed by Rene)</a:t>
            </a:r>
          </a:p>
          <a:p>
            <a:pPr lvl="1"/>
            <a:r>
              <a:rPr lang="en-US" altLang="ja-JP" sz="1800" dirty="0" smtClean="0"/>
              <a:t>HLP Container IE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Attributes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dot11HLPTransportDuringAssocActivated</a:t>
            </a:r>
          </a:p>
          <a:p>
            <a:pPr lvl="1"/>
            <a:r>
              <a:rPr lang="en-US" altLang="ja-JP" sz="1800" dirty="0" smtClean="0"/>
              <a:t>Truth Value</a:t>
            </a:r>
          </a:p>
          <a:p>
            <a:r>
              <a:rPr lang="en-US" altLang="ja-JP" sz="2000" dirty="0" smtClean="0"/>
              <a:t>dot11HLPMaxWaitTime</a:t>
            </a:r>
          </a:p>
          <a:p>
            <a:pPr lvl="1"/>
            <a:r>
              <a:rPr lang="en-US" altLang="ja-JP" sz="1800" dirty="0" smtClean="0"/>
              <a:t>Integer (millisecond)</a:t>
            </a:r>
          </a:p>
          <a:p>
            <a:pPr lvl="1"/>
            <a:r>
              <a:rPr lang="en-US" altLang="ja-JP" sz="1800" dirty="0" smtClean="0"/>
              <a:t>This attribute indicates the maximum time that the AP allows to wait the HLP after the AP receives Association Request.</a:t>
            </a:r>
          </a:p>
          <a:p>
            <a:r>
              <a:rPr lang="en-US" altLang="ja-JP" sz="2000" dirty="0" smtClean="0"/>
              <a:t>dot11HLPWaitTime</a:t>
            </a:r>
          </a:p>
          <a:p>
            <a:pPr lvl="1"/>
            <a:r>
              <a:rPr lang="en-US" altLang="ja-JP" sz="1800" dirty="0" smtClean="0"/>
              <a:t>Integer (millisecond)</a:t>
            </a:r>
          </a:p>
          <a:p>
            <a:pPr lvl="1"/>
            <a:r>
              <a:rPr lang="en-US" altLang="ja-JP" sz="1800" dirty="0" smtClean="0"/>
              <a:t>This attribute indicates the time that the non-AP STA requests to wait the HLP after the AP receives Association Request.</a:t>
            </a:r>
          </a:p>
          <a:p>
            <a:pPr lvl="1"/>
            <a:r>
              <a:rPr lang="en-US" altLang="ja-JP" sz="1800" dirty="0" smtClean="0"/>
              <a:t>dot11HLPWaitTime &lt;= dot11HLPMaxWaitTime</a:t>
            </a:r>
          </a:p>
          <a:p>
            <a:pPr lvl="1"/>
            <a:r>
              <a:rPr lang="en-US" altLang="ja-JP" sz="1800" dirty="0" smtClean="0"/>
              <a:t>dot11HLPWaitTime &lt; dot11AssociationResponseTimeOut</a:t>
            </a: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HLP Max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Max 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Beacon and Probe Response.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0290" name="Word 文書" r:id="rId3" imgW="5778500" imgH="698500" progId="Word.Document.8">
              <p:link updateAutomatic="1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63966</TotalTime>
  <Words>2811</Words>
  <Application>Microsoft Macintosh PowerPoint</Application>
  <PresentationFormat>画面に合わせる (4:3)</PresentationFormat>
  <Paragraphs>548</Paragraphs>
  <Slides>37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3</vt:i4>
      </vt:variant>
      <vt:variant>
        <vt:lpstr>スライド タイトル</vt:lpstr>
      </vt:variant>
      <vt:variant>
        <vt:i4>37</vt:i4>
      </vt:variant>
    </vt:vector>
  </HeadingPairs>
  <TitlesOfParts>
    <vt:vector size="41" baseType="lpstr">
      <vt:lpstr>802-11-Submission</vt:lpstr>
      <vt:lpstr>Macintosh HD:Users:hmorioka:Documents:IEEE802:TGai:11-13-0040-01-00ai-higher-layer-packet-container-proposal-text.doc!OLE_LINK3</vt:lpstr>
      <vt:lpstr>Macintosh HD:Users:hmorioka:Documents:IEEE802:TGai:11-13-0040-01-00ai-higher-layer-packet-container-proposal-text.doc!OLE_LINK3</vt:lpstr>
      <vt:lpstr>Macintosh HD:Users:hmorioka:Documents:IEEE802:TGai:11-13-0040-04-00ai-higher-layer-packet-container-proposal-text.doc!OLE_LINK1</vt:lpstr>
      <vt:lpstr>Higher Layer Packet Container Proposal Presentation</vt:lpstr>
      <vt:lpstr>Abstract</vt:lpstr>
      <vt:lpstr>Conformance w/ Tgai PAR &amp; 5C </vt:lpstr>
      <vt:lpstr>Background</vt:lpstr>
      <vt:lpstr>Concept</vt:lpstr>
      <vt:lpstr>Issues</vt:lpstr>
      <vt:lpstr>Proposal</vt:lpstr>
      <vt:lpstr>Attributes</vt:lpstr>
      <vt:lpstr>HLP Max Wait Time IE</vt:lpstr>
      <vt:lpstr>HLP Wait Time IE</vt:lpstr>
      <vt:lpstr>HLP Container element</vt:lpstr>
      <vt:lpstr>HLP Wait Time Negotiation</vt:lpstr>
      <vt:lpstr>Why “HLP Max Wait Time” and “HLP Wait Time” are required?</vt:lpstr>
      <vt:lpstr>Forward Sequence 1 (Successful Key Confirmation, HLP from 3rd party in time)</vt:lpstr>
      <vt:lpstr>Forward Sequence 2 (Key Confirmation Failure)</vt:lpstr>
      <vt:lpstr>Forward Sequence 3 (Successful Authentication, HLP from 3rd party NOT in time)</vt:lpstr>
      <vt:lpstr>Examples</vt:lpstr>
      <vt:lpstr>Example Usage for DHCPv4 with RCO</vt:lpstr>
      <vt:lpstr>Example Usage for DHCPv4 without RCO</vt:lpstr>
      <vt:lpstr>Example Usage for IPv6 Stateless Configuration</vt:lpstr>
      <vt:lpstr>Example Usage for ARP/NDP</vt:lpstr>
      <vt:lpstr>Benefits of the Proposal</vt:lpstr>
      <vt:lpstr>Issues of AP local IP address pool</vt:lpstr>
      <vt:lpstr>Translation or Pass through</vt:lpstr>
      <vt:lpstr>Roaming Between FILS APs by Pass through model</vt:lpstr>
      <vt:lpstr>Roaming Between FILS APs by Translation model</vt:lpstr>
      <vt:lpstr>Roaming from FILS AP to non-FILS AP by Pass through Model</vt:lpstr>
      <vt:lpstr>Roaming from FILS AP to non-FILS AP by Translation Model</vt:lpstr>
      <vt:lpstr>Roaming fron non-FILS AP to FILS AP by Pass through Model</vt:lpstr>
      <vt:lpstr>Roaming fron non-FILS AP to FILS AP by Translation Model</vt:lpstr>
      <vt:lpstr>Implementation</vt:lpstr>
      <vt:lpstr>Questions &amp; Comments</vt:lpstr>
      <vt:lpstr>Straw Poll</vt:lpstr>
      <vt:lpstr>Motion</vt:lpstr>
      <vt:lpstr>Backup</vt:lpstr>
      <vt:lpstr>Aggressive Implementation</vt:lpstr>
      <vt:lpstr>Aggressive AP Implementation for DHCPv4 with RCO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158</cp:revision>
  <cp:lastPrinted>1998-02-10T13:28:06Z</cp:lastPrinted>
  <dcterms:created xsi:type="dcterms:W3CDTF">2013-03-18T12:09:42Z</dcterms:created>
  <dcterms:modified xsi:type="dcterms:W3CDTF">2013-03-18T16:10:51Z</dcterms:modified>
  <cp:category/>
</cp:coreProperties>
</file>