
<file path=[Content_Types].xml><?xml version="1.0" encoding="utf-8"?>
<Types xmlns="http://schemas.openxmlformats.org/package/2006/content-types">
  <Override PartName="/ppt/slides/slide18.xml" ContentType="application/vnd.openxmlformats-officedocument.presentationml.slide+xml"/>
  <Default Extension="pict" ContentType="image/pict"/>
  <Override PartName="/ppt/slides/slide9.xml" ContentType="application/vnd.openxmlformats-officedocument.presentationml.slide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Default Extension="rels" ContentType="application/vnd.openxmlformats-package.relationships+xml"/>
  <Override PartName="/ppt/slides/slide10.xml" ContentType="application/vnd.openxmlformats-officedocument.presentationml.slide+xml"/>
  <Override PartName="/ppt/slideLayouts/slideLayout5.xml" ContentType="application/vnd.openxmlformats-officedocument.presentationml.slideLayout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6.xml" ContentType="application/vnd.openxmlformats-officedocument.presentationml.slide+xml"/>
  <Override PartName="/ppt/handoutMasters/handoutMaster1.xml" ContentType="application/vnd.openxmlformats-officedocument.presentationml.handoutMaster+xml"/>
  <Default Extension="jpeg" ContentType="image/jpeg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22.xml" ContentType="application/vnd.openxmlformats-officedocument.presentationml.slide+xml"/>
  <Override PartName="/ppt/slides/slide30.xml" ContentType="application/vnd.openxmlformats-officedocument.presentationml.slide+xml"/>
  <Default Extension="xml" ContentType="application/xml"/>
  <Override PartName="/ppt/slides/slide19.xml" ContentType="application/vnd.openxmlformats-officedocument.presentationml.slide+xml"/>
  <Override PartName="/ppt/tableStyles.xml" ContentType="application/vnd.openxmlformats-officedocument.presentationml.tableStyles+xml"/>
  <Override PartName="/ppt/slides/slide15.xml" ContentType="application/vnd.openxmlformats-officedocument.presentationml.slide+xml"/>
  <Override PartName="/ppt/notesSlides/notesSlide1.xml" ContentType="application/vnd.openxmlformats-officedocument.presentationml.notesSlide+xml"/>
  <Override PartName="/ppt/slides/slide6.xml" ContentType="application/vnd.openxmlformats-officedocument.presentationml.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7.xml" ContentType="application/vnd.openxmlformats-officedocument.presentationml.slide+xml"/>
  <Override PartName="/ppt/slides/slide2.xml" ContentType="application/vnd.openxmlformats-officedocument.presentationml.slide+xml"/>
  <Override PartName="/ppt/theme/theme3.xml" ContentType="application/vnd.openxmlformats-officedocument.theme+xml"/>
  <Override PartName="/ppt/slideLayouts/slideLayout2.xml" ContentType="application/vnd.openxmlformats-officedocument.presentationml.slideLayout+xml"/>
  <Override PartName="/ppt/slides/slide23.xml" ContentType="application/vnd.openxmlformats-officedocument.presentationml.slide+xml"/>
  <Override PartName="/ppt/slides/slide16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7.xml" ContentType="application/vnd.openxmlformats-officedocument.presentationml.slide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Default Extension="vml" ContentType="application/vnd.openxmlformats-officedocument.vmlDrawing"/>
  <Override PartName="/ppt/slides/slide3.xml" ContentType="application/vnd.openxmlformats-officedocument.presentationml.slide+xml"/>
  <Override PartName="/ppt/slides/slide28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24.xml" ContentType="application/vnd.openxmlformats-officedocument.presentationml.slide+xml"/>
  <Override PartName="/ppt/slides/slide20.xml" ContentType="application/vnd.openxmlformats-officedocument.presentationml.slide+xml"/>
  <Override PartName="/ppt/slides/slide1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slides/slide29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5.xml" ContentType="application/vnd.openxmlformats-officedocument.presentationml.slide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s/slide2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 autoCompressPictures="0">
  <p:sldMasterIdLst>
    <p:sldMasterId id="2147483648" r:id="rId1"/>
  </p:sldMasterIdLst>
  <p:notesMasterIdLst>
    <p:notesMasterId r:id="rId32"/>
  </p:notesMasterIdLst>
  <p:handoutMasterIdLst>
    <p:handoutMasterId r:id="rId33"/>
  </p:handoutMasterIdLst>
  <p:sldIdLst>
    <p:sldId id="269" r:id="rId2"/>
    <p:sldId id="257" r:id="rId3"/>
    <p:sldId id="281" r:id="rId4"/>
    <p:sldId id="366" r:id="rId5"/>
    <p:sldId id="368" r:id="rId6"/>
    <p:sldId id="367" r:id="rId7"/>
    <p:sldId id="348" r:id="rId8"/>
    <p:sldId id="358" r:id="rId9"/>
    <p:sldId id="359" r:id="rId10"/>
    <p:sldId id="360" r:id="rId11"/>
    <p:sldId id="349" r:id="rId12"/>
    <p:sldId id="369" r:id="rId13"/>
    <p:sldId id="370" r:id="rId14"/>
    <p:sldId id="354" r:id="rId15"/>
    <p:sldId id="355" r:id="rId16"/>
    <p:sldId id="356" r:id="rId17"/>
    <p:sldId id="371" r:id="rId18"/>
    <p:sldId id="357" r:id="rId19"/>
    <p:sldId id="372" r:id="rId20"/>
    <p:sldId id="362" r:id="rId21"/>
    <p:sldId id="373" r:id="rId22"/>
    <p:sldId id="374" r:id="rId23"/>
    <p:sldId id="377" r:id="rId24"/>
    <p:sldId id="378" r:id="rId25"/>
    <p:sldId id="379" r:id="rId26"/>
    <p:sldId id="273" r:id="rId27"/>
    <p:sldId id="347" r:id="rId28"/>
    <p:sldId id="380" r:id="rId29"/>
    <p:sldId id="375" r:id="rId30"/>
    <p:sldId id="376" r:id="rId31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C2D5EC"/>
    <a:srgbClr val="ECBBCA"/>
    <a:srgbClr val="FF717A"/>
    <a:srgbClr val="7394FF"/>
    <a:srgbClr val="FFA264"/>
    <a:srgbClr val="FFFA4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112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notesMaster" Target="notesMasters/notesMaster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handoutMaster" Target="handoutMasters/handoutMaster1.xml"/><Relationship Id="rId34" Type="http://schemas.openxmlformats.org/officeDocument/2006/relationships/printerSettings" Target="printerSettings/printerSettings1.bin"/><Relationship Id="rId35" Type="http://schemas.openxmlformats.org/officeDocument/2006/relationships/presProps" Target="presProps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theme" Target="theme/theme1.xml"/><Relationship Id="rId38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ict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ict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ict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altLang="ja-JP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altLang="ja-JP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 altLang="ja-JP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 altLang="ja-JP"/>
              <a:t>Page </a:t>
            </a:r>
            <a:fld id="{02D56815-9000-E546-ABA4-FF40A1E5446D}" type="slidenum">
              <a:rPr lang="en-US" altLang="ja-JP"/>
              <a:pPr/>
              <a:t>‹#›</a:t>
            </a:fld>
            <a:endParaRPr lang="en-US" altLang="ja-JP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defTabSz="933450"/>
            <a:r>
              <a:rPr lang="en-US" altLang="ja-JP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altLang="ja-JP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altLang="ja-JP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 altLang="ja-JP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 altLang="ja-JP"/>
              <a:t>Page </a:t>
            </a:r>
            <a:fld id="{86ADF5D0-7AFF-7A41-A694-BD30783C5616}" type="slidenum">
              <a:rPr lang="en-US" altLang="ja-JP"/>
              <a:pPr/>
              <a:t>‹#›</a:t>
            </a:fld>
            <a:endParaRPr lang="en-US" altLang="ja-JP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altLang="ja-JP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altLang="ja-JP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altLang="ja-JP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altLang="ja-JP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altLang="ja-JP"/>
              <a:t>Page </a:t>
            </a:r>
            <a:fld id="{2567CC49-5FB3-9D44-B729-C2E1E7C4A16E}" type="slidenum">
              <a:rPr lang="en-US" altLang="ja-JP"/>
              <a:pPr/>
              <a:t>1</a:t>
            </a:fld>
            <a:endParaRPr lang="en-US" altLang="ja-JP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altLang="ja-JP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altLang="ja-JP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altLang="ja-JP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altLang="ja-JP"/>
              <a:t>Page </a:t>
            </a:r>
            <a:fld id="{6567C5DF-C3DE-C24B-9BE3-A6190AB5C754}" type="slidenum">
              <a:rPr lang="en-US" altLang="ja-JP"/>
              <a:pPr/>
              <a:t>2</a:t>
            </a:fld>
            <a:endParaRPr lang="en-US" altLang="ja-JP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March 2013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EF7C4031-7F9F-544A-AF6E-872DBF3FC968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March 2013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EA8EBFC3-83FD-624D-90EA-D2F00581A9A0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縦書きタイトル/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March 2013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B5CF9B97-0B25-C940-B4EB-5D64D908E888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March 2013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DE08B891-CD86-EC4E-B145-C6AA955FEF88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セクション ヘッダ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March 2013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30339AA7-76CC-4D46-84DC-68529080A8CC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March 2013</a:t>
            </a:r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4EFB3166-3E2F-404D-9E80-00D47478CA6F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March 2013</a:t>
            </a:r>
            <a:endParaRPr lang="en-US" altLang="ja-JP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C17D460B-C6A1-C84D-B999-2E80A795E54B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March 2013</a:t>
            </a:r>
            <a:endParaRPr lang="en-US" altLang="ja-JP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E7E38082-2016-8848-8E61-3A6B04B6B23C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March 2013</a:t>
            </a:r>
            <a:endParaRPr lang="en-US" altLang="ja-JP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89C77ADA-7A51-2149-B3EC-4AAA2C6684C0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March 2013</a:t>
            </a:r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1C8CBFC3-90F4-C940-834C-FA2815788A76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タイトルと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March 2013</a:t>
            </a:r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E375BEEA-B635-4A44-872C-CD3C94360F76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5534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ja-JP" smtClean="0"/>
              <a:t>March 2013</a:t>
            </a:r>
            <a:endParaRPr lang="en-US" altLang="ja-JP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785830" y="6475413"/>
            <a:ext cx="75809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altLang="ja-JP" smtClean="0"/>
              <a:t>Hitoshi Morioka, Allied Telesis R&amp;D Center</a:t>
            </a:r>
            <a:endParaRPr lang="en-US" altLang="ja-JP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 altLang="ja-JP"/>
              <a:t>Slide </a:t>
            </a:r>
            <a:fld id="{2CDE9618-F3A2-1648-A765-0B12C9EF180D}" type="slidenum">
              <a:rPr lang="en-US" altLang="ja-JP"/>
              <a:pPr/>
              <a:t>‹#›</a:t>
            </a:fld>
            <a:endParaRPr lang="en-US" altLang="ja-JP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624115" y="332601"/>
            <a:ext cx="282138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prstTxWarp prst="textNoShape">
              <a:avLst/>
            </a:prstTxWarp>
            <a:spAutoFit/>
          </a:bodyPr>
          <a:lstStyle/>
          <a:p>
            <a:pPr marL="457200" lvl="4" algn="r"/>
            <a:r>
              <a:rPr lang="en-US" altLang="ja-JP" sz="1800" b="1" dirty="0"/>
              <a:t>doc.: IEEE 802.11</a:t>
            </a:r>
            <a:r>
              <a:rPr lang="en-US" altLang="ja-JP" sz="1800" b="1" dirty="0" smtClean="0"/>
              <a:t>-13/</a:t>
            </a:r>
            <a:r>
              <a:rPr lang="en-US" altLang="ja-JP" sz="1800" b="1" dirty="0" smtClean="0"/>
              <a:t>0041r3</a:t>
            </a:r>
            <a:endParaRPr lang="en-US" altLang="ja-JP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altLang="ja-JP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Relationship Id="rId3" Type="http://schemas.openxmlformats.org/officeDocument/2006/relationships/oleObject" Target="Macintosh%20HD:Users:hmorioka:Documents:IEEE802:TGai:11-13-0040-01-00ai-higher-layer-packet-container-proposal-text.doc!OLE_LINK3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2.xml"/><Relationship Id="rId3" Type="http://schemas.openxmlformats.org/officeDocument/2006/relationships/oleObject" Target="Macintosh%20HD:Users:hmorioka:Documents:IEEE802:TGai:11-13-0040-04-00ai-higher-layer-packet-container-proposal-text.doc!OLE_LINK1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Relationship Id="rId3" Type="http://schemas.openxmlformats.org/officeDocument/2006/relationships/oleObject" Target="Macintosh%20HD:Users:hmorioka:Documents:IEEE802:TGai:11-13-0040-01-00ai-higher-layer-packet-container-proposal-text.doc!OLE_LINK3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表 9"/>
          <p:cNvGraphicFramePr>
            <a:graphicFrameLocks noGrp="1"/>
          </p:cNvGraphicFramePr>
          <p:nvPr/>
        </p:nvGraphicFramePr>
        <p:xfrm>
          <a:off x="609600" y="2362200"/>
          <a:ext cx="7924800" cy="18338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84960"/>
                <a:gridCol w="1463040"/>
                <a:gridCol w="1752600"/>
                <a:gridCol w="1371600"/>
                <a:gridCol w="1752600"/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600" b="1" dirty="0" smtClean="0"/>
                        <a:t>Name</a:t>
                      </a:r>
                      <a:endParaRPr kumimoji="1" lang="ja-JP" alt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b="1" dirty="0" smtClean="0"/>
                        <a:t>Affiliations</a:t>
                      </a:r>
                      <a:endParaRPr kumimoji="1" lang="ja-JP" alt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b="1" dirty="0" smtClean="0"/>
                        <a:t>Address</a:t>
                      </a:r>
                      <a:endParaRPr kumimoji="1" lang="ja-JP" alt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b="1" dirty="0" smtClean="0"/>
                        <a:t>Phone</a:t>
                      </a:r>
                      <a:endParaRPr kumimoji="1" lang="ja-JP" alt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b="1" dirty="0" smtClean="0"/>
                        <a:t>email</a:t>
                      </a:r>
                      <a:endParaRPr kumimoji="1" lang="ja-JP" altLang="en-US" sz="16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Hitoshi MORIOKA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Allied Telesis R&amp;D Center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2-14-38</a:t>
                      </a:r>
                      <a:r>
                        <a:rPr kumimoji="1" lang="en-US" altLang="ja-JP" sz="1200" baseline="0" dirty="0" smtClean="0"/>
                        <a:t> </a:t>
                      </a:r>
                      <a:r>
                        <a:rPr kumimoji="1" lang="en-US" altLang="ja-JP" sz="1200" baseline="0" dirty="0" err="1" smtClean="0"/>
                        <a:t>Tenjin</a:t>
                      </a:r>
                      <a:r>
                        <a:rPr kumimoji="1" lang="en-US" altLang="ja-JP" sz="1200" baseline="0" dirty="0" smtClean="0"/>
                        <a:t>, Chuo-</a:t>
                      </a:r>
                      <a:r>
                        <a:rPr kumimoji="1" lang="en-US" altLang="ja-JP" sz="1200" baseline="0" dirty="0" err="1" smtClean="0"/>
                        <a:t>ku</a:t>
                      </a:r>
                      <a:r>
                        <a:rPr kumimoji="1" lang="en-US" altLang="ja-JP" sz="1200" baseline="0" dirty="0" smtClean="0"/>
                        <a:t>, Fukuoka 810-0001 JAPAN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+81-92-771-7630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050" dirty="0" err="1" smtClean="0"/>
                        <a:t>hmorioka@root-hq.com</a:t>
                      </a:r>
                      <a:endParaRPr kumimoji="1" lang="ja-JP" altLang="en-US" sz="105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Hiroki Nakano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Trans New Technology, Inc.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ja-JP" sz="1200" dirty="0" smtClean="0"/>
                        <a:t>Sumitomo </a:t>
                      </a:r>
                      <a:r>
                        <a:rPr lang="en-US" altLang="ja-JP" sz="1200" dirty="0" err="1" smtClean="0"/>
                        <a:t>Seimei</a:t>
                      </a:r>
                      <a:r>
                        <a:rPr lang="en-US" altLang="ja-JP" sz="1200" dirty="0" smtClean="0"/>
                        <a:t> Kyoto Bldg. 8F, 62 </a:t>
                      </a:r>
                      <a:r>
                        <a:rPr lang="en-US" altLang="ja-JP" sz="1200" dirty="0" err="1" smtClean="0"/>
                        <a:t>Tukiboko-cho</a:t>
                      </a:r>
                      <a:r>
                        <a:rPr lang="en-US" altLang="ja-JP" sz="1200" dirty="0" smtClean="0"/>
                        <a:t>, Shimogyo, Kyoto 600-8492 JAPAN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ja-JP" sz="1200" dirty="0" smtClean="0"/>
                        <a:t>+81-75-213-1200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050" dirty="0" err="1" smtClean="0"/>
                        <a:t>cas@trans-nt.com</a:t>
                      </a:r>
                      <a:endParaRPr kumimoji="1" lang="ja-JP" altLang="en-US" sz="105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March 2013</a:t>
            </a:r>
            <a:endParaRPr lang="en-US" altLang="ja-JP"/>
          </a:p>
        </p:txBody>
      </p:sp>
      <p:sp>
        <p:nvSpPr>
          <p:cNvPr id="7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8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/>
              <a:t>Slide </a:t>
            </a:r>
            <a:fld id="{EF31C4CD-D4D1-184B-BDA5-0562A02D1EBE}" type="slidenum">
              <a:rPr lang="en-US" altLang="ja-JP"/>
              <a:pPr/>
              <a:t>1</a:t>
            </a:fld>
            <a:endParaRPr lang="en-US" altLang="ja-JP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ja-JP" sz="2400" dirty="0" smtClean="0"/>
              <a:t>Higher Layer Packet Container Proposal Presentation</a:t>
            </a:r>
            <a:endParaRPr lang="en-US" altLang="ja-JP" sz="2400" dirty="0"/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altLang="ja-JP" sz="2000" dirty="0"/>
              <a:t>Date:</a:t>
            </a:r>
            <a:r>
              <a:rPr lang="en-US" altLang="ja-JP" sz="2000" b="0" dirty="0" smtClean="0"/>
              <a:t> 2013-</a:t>
            </a:r>
            <a:r>
              <a:rPr lang="en-US" altLang="ja-JP" sz="2000" b="0" dirty="0" smtClean="0"/>
              <a:t>03-08</a:t>
            </a:r>
            <a:endParaRPr lang="en-US" altLang="ja-JP" sz="2000" b="0" dirty="0"/>
          </a:p>
        </p:txBody>
      </p:sp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</a:pPr>
            <a:r>
              <a:rPr lang="en-US" altLang="ja-JP" sz="2000" b="1"/>
              <a:t>Authors:</a:t>
            </a:r>
            <a:endParaRPr lang="en-US" altLang="ja-JP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HLP Wait Time IE</a:t>
            </a:r>
            <a:endParaRPr lang="ja-JP" altLang="en-US" dirty="0"/>
          </a:p>
        </p:txBody>
      </p:sp>
      <p:sp>
        <p:nvSpPr>
          <p:cNvPr id="12" name="コンテンツ プレースホルダ 11"/>
          <p:cNvSpPr>
            <a:spLocks noGrp="1"/>
          </p:cNvSpPr>
          <p:nvPr>
            <p:ph idx="1"/>
          </p:nvPr>
        </p:nvSpPr>
        <p:spPr>
          <a:xfrm>
            <a:off x="685800" y="3962400"/>
            <a:ext cx="7772400" cy="2133600"/>
          </a:xfrm>
        </p:spPr>
        <p:txBody>
          <a:bodyPr/>
          <a:lstStyle/>
          <a:p>
            <a:r>
              <a:rPr lang="en-US" altLang="ja-JP" dirty="0" smtClean="0"/>
              <a:t>Wait time in unit of </a:t>
            </a:r>
            <a:r>
              <a:rPr lang="en-US" altLang="ja-JP" dirty="0" err="1" smtClean="0"/>
              <a:t>millisecnd</a:t>
            </a:r>
            <a:r>
              <a:rPr lang="en-US" altLang="ja-JP" dirty="0" smtClean="0"/>
              <a:t>.</a:t>
            </a:r>
          </a:p>
          <a:p>
            <a:r>
              <a:rPr lang="en-US" altLang="ja-JP" dirty="0" smtClean="0"/>
              <a:t>Transmitted in Association Request.</a:t>
            </a:r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March 2013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DE08B891-CD86-EC4E-B145-C6AA955FEF88}" type="slidenum">
              <a:rPr lang="en-US" altLang="ja-JP" smtClean="0"/>
              <a:pPr/>
              <a:t>10</a:t>
            </a:fld>
            <a:endParaRPr lang="en-US" altLang="ja-JP"/>
          </a:p>
        </p:txBody>
      </p:sp>
      <p:graphicFrame>
        <p:nvGraphicFramePr>
          <p:cNvPr id="140290" name="Object 2"/>
          <p:cNvGraphicFramePr>
            <a:graphicFrameLocks noChangeAspect="1"/>
          </p:cNvGraphicFramePr>
          <p:nvPr/>
        </p:nvGraphicFramePr>
        <p:xfrm>
          <a:off x="304800" y="2895600"/>
          <a:ext cx="7564582" cy="914400"/>
        </p:xfrm>
        <a:graphic>
          <a:graphicData uri="http://schemas.openxmlformats.org/presentationml/2006/ole">
            <p:oleObj spid="_x0000_s142338" name="Word 文書" r:id="rId3" imgW="5778500" imgH="698500" progId="Word.Document.8">
              <p:link updateAutomatic="1"/>
            </p:oleObj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HLP Container</a:t>
            </a:r>
            <a:r>
              <a:rPr lang="en-US" altLang="ja-JP" dirty="0" smtClean="0"/>
              <a:t> element</a:t>
            </a:r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March 2013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DE08B891-CD86-EC4E-B145-C6AA955FEF88}" type="slidenum">
              <a:rPr lang="en-US" altLang="ja-JP" smtClean="0"/>
              <a:pPr/>
              <a:t>11</a:t>
            </a:fld>
            <a:endParaRPr lang="en-US" altLang="ja-JP"/>
          </a:p>
        </p:txBody>
      </p:sp>
      <p:sp>
        <p:nvSpPr>
          <p:cNvPr id="10" name="コンテンツ プレースホルダ 9"/>
          <p:cNvSpPr>
            <a:spLocks noGrp="1"/>
          </p:cNvSpPr>
          <p:nvPr>
            <p:ph idx="1"/>
          </p:nvPr>
        </p:nvSpPr>
        <p:spPr>
          <a:xfrm>
            <a:off x="685800" y="4495800"/>
            <a:ext cx="7772400" cy="457200"/>
          </a:xfrm>
        </p:spPr>
        <p:txBody>
          <a:bodyPr/>
          <a:lstStyle/>
          <a:p>
            <a:r>
              <a:rPr lang="en-US" altLang="ja-JP" dirty="0" smtClean="0"/>
              <a:t>This element is capsulated in Secure Container.</a:t>
            </a:r>
            <a:endParaRPr lang="ja-JP" altLang="en-US" dirty="0"/>
          </a:p>
        </p:txBody>
      </p:sp>
      <p:graphicFrame>
        <p:nvGraphicFramePr>
          <p:cNvPr id="119817" name="Object 9"/>
          <p:cNvGraphicFramePr>
            <a:graphicFrameLocks noChangeAspect="1"/>
          </p:cNvGraphicFramePr>
          <p:nvPr/>
        </p:nvGraphicFramePr>
        <p:xfrm>
          <a:off x="789214" y="2286000"/>
          <a:ext cx="7075715" cy="1524000"/>
        </p:xfrm>
        <a:graphic>
          <a:graphicData uri="http://schemas.openxmlformats.org/presentationml/2006/ole">
            <p:oleObj spid="_x0000_s119817" name="Word 文書" r:id="rId3" imgW="5778500" imgH="1244600" progId="Word.Document.12">
              <p:link updateAutomatic="1"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mtClean="0"/>
              <a:t>Why “HLP Max Wait Time” and “HLP Wait Time” are required?</a:t>
            </a:r>
            <a:endParaRPr lang="ja-JP" altLang="en-US" dirty="0"/>
          </a:p>
        </p:txBody>
      </p:sp>
      <p:sp>
        <p:nvSpPr>
          <p:cNvPr id="7" name="コンテンツ プレースホルダ 28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r>
              <a:rPr lang="en-US" altLang="ja-JP" sz="1800" dirty="0" smtClean="0"/>
              <a:t>AP</a:t>
            </a:r>
          </a:p>
          <a:p>
            <a:pPr lvl="1"/>
            <a:r>
              <a:rPr lang="en-US" altLang="ja-JP" sz="1600" dirty="0" smtClean="0"/>
              <a:t>AP may not care about the contents of HLP.</a:t>
            </a:r>
          </a:p>
          <a:p>
            <a:pPr lvl="1"/>
            <a:r>
              <a:rPr lang="en-US" altLang="ja-JP" sz="1600" dirty="0" smtClean="0"/>
              <a:t>AP does not know how long to wait the response from 3rd party.</a:t>
            </a:r>
            <a:br>
              <a:rPr lang="en-US" altLang="ja-JP" sz="1600" dirty="0" smtClean="0"/>
            </a:br>
            <a:r>
              <a:rPr lang="en-US" altLang="ja-JP" sz="1600" dirty="0" smtClean="0"/>
              <a:t>(AP does not know even whether a response will come or not.)</a:t>
            </a:r>
          </a:p>
          <a:p>
            <a:pPr lvl="1"/>
            <a:r>
              <a:rPr lang="en-US" altLang="ja-JP" sz="1600" dirty="0" smtClean="0"/>
              <a:t>AP does not know the attribute dot11AssociationResponse </a:t>
            </a:r>
            <a:r>
              <a:rPr lang="en-US" altLang="ja-JP" sz="1600" dirty="0" err="1" smtClean="0"/>
              <a:t>TimeOut</a:t>
            </a:r>
            <a:r>
              <a:rPr lang="en-US" altLang="ja-JP" sz="1600" dirty="0" smtClean="0"/>
              <a:t> of the STA. But AP must transmit Assoc. Resp. by </a:t>
            </a:r>
            <a:r>
              <a:rPr lang="en-US" altLang="ja-JP" sz="1600" dirty="0" err="1" smtClean="0"/>
              <a:t>STA’s</a:t>
            </a:r>
            <a:r>
              <a:rPr lang="en-US" altLang="ja-JP" sz="1600" dirty="0" smtClean="0"/>
              <a:t> dot11AssociationResponseTimeOut.</a:t>
            </a:r>
          </a:p>
          <a:p>
            <a:pPr lvl="1"/>
            <a:r>
              <a:rPr lang="en-US" altLang="ja-JP" sz="1600" dirty="0" smtClean="0"/>
              <a:t>AP may hold the state of association process. It may use memory. So AP may want to restrict HLP wait time.</a:t>
            </a:r>
          </a:p>
          <a:p>
            <a:r>
              <a:rPr lang="en-US" altLang="ja-JP" sz="1800" dirty="0" smtClean="0"/>
              <a:t>STA</a:t>
            </a:r>
          </a:p>
          <a:p>
            <a:pPr lvl="1"/>
            <a:r>
              <a:rPr lang="en-US" altLang="ja-JP" sz="1600" dirty="0" smtClean="0"/>
              <a:t>STA knows its own dot11AssociationResponseTimeOut.</a:t>
            </a:r>
          </a:p>
          <a:p>
            <a:pPr lvl="1"/>
            <a:r>
              <a:rPr lang="en-US" altLang="ja-JP" sz="1600" dirty="0" smtClean="0"/>
              <a:t>STA </a:t>
            </a:r>
            <a:r>
              <a:rPr lang="en-US" altLang="ja-JP" sz="1600" dirty="0" smtClean="0"/>
              <a:t>knows the contents of HLP and expects wait time</a:t>
            </a:r>
            <a:r>
              <a:rPr lang="en-US" altLang="ja-JP" sz="1600" dirty="0" smtClean="0"/>
              <a:t>.</a:t>
            </a:r>
          </a:p>
          <a:p>
            <a:pPr lvl="1"/>
            <a:r>
              <a:rPr lang="en-US" altLang="ja-JP" sz="1600" dirty="0" smtClean="0"/>
              <a:t>STA may want to associate fast without HLP piggy-backing.</a:t>
            </a:r>
          </a:p>
          <a:p>
            <a:r>
              <a:rPr lang="en-US" altLang="ja-JP" sz="2000" dirty="0" smtClean="0"/>
              <a:t>So HLP wait time negotiation is required.</a:t>
            </a:r>
            <a:endParaRPr lang="en-US" altLang="ja-JP" sz="2000" dirty="0" smtClean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March 2013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DE08B891-CD86-EC4E-B145-C6AA955FEF88}" type="slidenum">
              <a:rPr lang="en-US" altLang="ja-JP" smtClean="0"/>
              <a:pPr/>
              <a:t>12</a:t>
            </a:fld>
            <a:endParaRPr lang="en-US" altLang="ja-JP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HLP Wait Time Negotiation</a:t>
            </a:r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March 2013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DE08B891-CD86-EC4E-B145-C6AA955FEF88}" type="slidenum">
              <a:rPr lang="en-US" altLang="ja-JP" smtClean="0"/>
              <a:pPr/>
              <a:t>13</a:t>
            </a:fld>
            <a:endParaRPr lang="en-US" altLang="ja-JP"/>
          </a:p>
        </p:txBody>
      </p:sp>
      <p:sp>
        <p:nvSpPr>
          <p:cNvPr id="7" name="コンテンツ プレースホルダ 28"/>
          <p:cNvSpPr>
            <a:spLocks noGrp="1"/>
          </p:cNvSpPr>
          <p:nvPr>
            <p:ph sz="half" idx="4294967295"/>
          </p:nvPr>
        </p:nvSpPr>
        <p:spPr>
          <a:xfrm>
            <a:off x="5181600" y="1600200"/>
            <a:ext cx="3601237" cy="4525963"/>
          </a:xfrm>
          <a:prstGeom prst="rect">
            <a:avLst/>
          </a:prstGeom>
        </p:spPr>
        <p:txBody>
          <a:bodyPr>
            <a:normAutofit fontScale="70000" lnSpcReduction="2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altLang="ja-JP" dirty="0" smtClean="0"/>
              <a:t>AP transmits HLP Max Wait Time in Beacon and Probe Response.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ja-JP" dirty="0" smtClean="0"/>
              <a:t>STA selects the value of HLP Wait Time that is less than dot11AssociationResponseTimeOut and less than or equal to the received HLP Max Wait Time.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ja-JP" dirty="0" smtClean="0"/>
              <a:t>STA transmits HLP Wait Time to AP by Association Request.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ja-JP" dirty="0" smtClean="0"/>
              <a:t>AP waits the duration of HLP Wait Time to receive HLP from 3</a:t>
            </a:r>
            <a:r>
              <a:rPr lang="en-US" altLang="ja-JP" baseline="30000" dirty="0" smtClean="0"/>
              <a:t>rd</a:t>
            </a:r>
            <a:r>
              <a:rPr lang="en-US" altLang="ja-JP" dirty="0" smtClean="0"/>
              <a:t> party.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ja-JP" dirty="0" smtClean="0"/>
              <a:t>If </a:t>
            </a:r>
            <a:r>
              <a:rPr lang="en-US" altLang="ja-JP" dirty="0" err="1" smtClean="0"/>
              <a:t>HLP(s</a:t>
            </a:r>
            <a:r>
              <a:rPr lang="en-US" altLang="ja-JP" dirty="0" smtClean="0"/>
              <a:t>) comes in time, AP forwards it to STA by Association Response.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ja-JP" dirty="0" smtClean="0"/>
              <a:t>If </a:t>
            </a:r>
            <a:r>
              <a:rPr lang="en-US" altLang="ja-JP" dirty="0" err="1" smtClean="0"/>
              <a:t>HLP(s</a:t>
            </a:r>
            <a:r>
              <a:rPr lang="en-US" altLang="ja-JP" dirty="0" smtClean="0"/>
              <a:t>) does not come in time, AP forwards it to STA by data frame.</a:t>
            </a:r>
            <a:endParaRPr lang="ja-JP" altLang="en-US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787400" y="1689100"/>
            <a:ext cx="509462" cy="30777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400" dirty="0" smtClean="0"/>
              <a:t>STA</a:t>
            </a:r>
            <a:endParaRPr kumimoji="1" lang="ja-JP" altLang="en-US" sz="1400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2453938" y="1689100"/>
            <a:ext cx="426995" cy="30777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400" dirty="0" smtClean="0"/>
              <a:t>AP</a:t>
            </a:r>
            <a:endParaRPr kumimoji="1" lang="ja-JP" altLang="en-US" sz="1400" dirty="0"/>
          </a:p>
        </p:txBody>
      </p:sp>
      <p:cxnSp>
        <p:nvCxnSpPr>
          <p:cNvPr id="10" name="直線コネクタ 9"/>
          <p:cNvCxnSpPr>
            <a:stCxn id="8" idx="2"/>
          </p:cNvCxnSpPr>
          <p:nvPr/>
        </p:nvCxnSpPr>
        <p:spPr>
          <a:xfrm rot="16200000" flipH="1">
            <a:off x="-874446" y="3913453"/>
            <a:ext cx="3845123" cy="1196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直線コネクタ 10"/>
          <p:cNvCxnSpPr>
            <a:stCxn id="9" idx="2"/>
          </p:cNvCxnSpPr>
          <p:nvPr/>
        </p:nvCxnSpPr>
        <p:spPr>
          <a:xfrm rot="16200000" flipH="1">
            <a:off x="747494" y="3916818"/>
            <a:ext cx="3845125" cy="524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テキスト ボックス 11"/>
          <p:cNvSpPr txBox="1"/>
          <p:nvPr/>
        </p:nvSpPr>
        <p:spPr>
          <a:xfrm>
            <a:off x="3733800" y="1676400"/>
            <a:ext cx="1367006" cy="46166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dirty="0" smtClean="0"/>
              <a:t>3</a:t>
            </a:r>
            <a:r>
              <a:rPr kumimoji="1" lang="en-US" altLang="ja-JP" baseline="30000" dirty="0" smtClean="0"/>
              <a:t>rd</a:t>
            </a:r>
            <a:r>
              <a:rPr kumimoji="1" lang="en-US" altLang="ja-JP" dirty="0" smtClean="0"/>
              <a:t> party</a:t>
            </a:r>
          </a:p>
          <a:p>
            <a:r>
              <a:rPr lang="en-US" altLang="ja-JP" dirty="0" smtClean="0"/>
              <a:t>(e.g. </a:t>
            </a:r>
            <a:r>
              <a:rPr lang="en-US" altLang="ja-JP" dirty="0" smtClean="0"/>
              <a:t>DHCP </a:t>
            </a:r>
            <a:r>
              <a:rPr kumimoji="1" lang="en-US" altLang="ja-JP" dirty="0" smtClean="0"/>
              <a:t>server</a:t>
            </a:r>
            <a:r>
              <a:rPr kumimoji="1" lang="en-US" altLang="ja-JP" dirty="0" smtClean="0"/>
              <a:t>)</a:t>
            </a:r>
            <a:endParaRPr kumimoji="1" lang="ja-JP" altLang="en-US" dirty="0"/>
          </a:p>
        </p:txBody>
      </p:sp>
      <p:cxnSp>
        <p:nvCxnSpPr>
          <p:cNvPr id="13" name="直線コネクタ 12"/>
          <p:cNvCxnSpPr/>
          <p:nvPr/>
        </p:nvCxnSpPr>
        <p:spPr>
          <a:xfrm rot="5400000" flipH="1" flipV="1">
            <a:off x="2592034" y="3962839"/>
            <a:ext cx="3656722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直線矢印コネクタ 13"/>
          <p:cNvCxnSpPr/>
          <p:nvPr/>
        </p:nvCxnSpPr>
        <p:spPr>
          <a:xfrm>
            <a:off x="1046445" y="3035300"/>
            <a:ext cx="1626233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テキスト ボックス 14"/>
          <p:cNvSpPr txBox="1"/>
          <p:nvPr/>
        </p:nvSpPr>
        <p:spPr>
          <a:xfrm>
            <a:off x="1066800" y="2743200"/>
            <a:ext cx="1367344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 smtClean="0"/>
              <a:t>3. Assoc</a:t>
            </a:r>
            <a:r>
              <a:rPr kumimoji="1" lang="en-US" altLang="ja-JP" sz="1400" dirty="0" smtClean="0"/>
              <a:t>. Req.</a:t>
            </a:r>
          </a:p>
          <a:p>
            <a:r>
              <a:rPr lang="en-US" altLang="ja-JP" sz="1400" dirty="0" smtClean="0"/>
              <a:t>(HLP Wait </a:t>
            </a:r>
            <a:r>
              <a:rPr lang="en-US" altLang="ja-JP" sz="1400" dirty="0" smtClean="0"/>
              <a:t>Time</a:t>
            </a:r>
          </a:p>
          <a:p>
            <a:r>
              <a:rPr lang="en-US" altLang="ja-JP" sz="1400" dirty="0" smtClean="0"/>
              <a:t> HLP-A</a:t>
            </a:r>
            <a:r>
              <a:rPr lang="en-US" altLang="ja-JP" sz="1400" dirty="0" smtClean="0"/>
              <a:t>)</a:t>
            </a:r>
            <a:endParaRPr kumimoji="1" lang="ja-JP" altLang="en-US" sz="1400" dirty="0"/>
          </a:p>
        </p:txBody>
      </p:sp>
      <p:cxnSp>
        <p:nvCxnSpPr>
          <p:cNvPr id="16" name="直線矢印コネクタ 15"/>
          <p:cNvCxnSpPr/>
          <p:nvPr/>
        </p:nvCxnSpPr>
        <p:spPr>
          <a:xfrm>
            <a:off x="2672676" y="3358465"/>
            <a:ext cx="1746924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直線矢印コネクタ 16"/>
          <p:cNvCxnSpPr/>
          <p:nvPr/>
        </p:nvCxnSpPr>
        <p:spPr>
          <a:xfrm rot="10800000">
            <a:off x="2672678" y="3810000"/>
            <a:ext cx="1746922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直線矢印コネクタ 17"/>
          <p:cNvCxnSpPr/>
          <p:nvPr/>
        </p:nvCxnSpPr>
        <p:spPr>
          <a:xfrm rot="10800000">
            <a:off x="1014714" y="4229100"/>
            <a:ext cx="1657964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右中かっこ 18"/>
          <p:cNvSpPr/>
          <p:nvPr/>
        </p:nvSpPr>
        <p:spPr>
          <a:xfrm>
            <a:off x="2746166" y="3035300"/>
            <a:ext cx="145250" cy="1195388"/>
          </a:xfrm>
          <a:prstGeom prst="rightBrace">
            <a:avLst/>
          </a:prstGeom>
          <a:ln w="317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0" name="直線矢印コネクタ 19"/>
          <p:cNvCxnSpPr/>
          <p:nvPr/>
        </p:nvCxnSpPr>
        <p:spPr>
          <a:xfrm rot="16200000" flipV="1">
            <a:off x="2715708" y="3820608"/>
            <a:ext cx="825500" cy="47408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テキスト ボックス 20"/>
          <p:cNvSpPr txBox="1"/>
          <p:nvPr/>
        </p:nvSpPr>
        <p:spPr>
          <a:xfrm>
            <a:off x="2746165" y="4470400"/>
            <a:ext cx="148709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 smtClean="0"/>
              <a:t>4. HLP </a:t>
            </a:r>
            <a:r>
              <a:rPr kumimoji="1" lang="en-US" altLang="ja-JP" sz="1400" dirty="0" smtClean="0"/>
              <a:t>Wait Time</a:t>
            </a:r>
            <a:endParaRPr kumimoji="1" lang="ja-JP" altLang="en-US" sz="1400" dirty="0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1143000" y="3962400"/>
            <a:ext cx="128686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 smtClean="0"/>
              <a:t>5. Assoc</a:t>
            </a:r>
            <a:r>
              <a:rPr kumimoji="1" lang="en-US" altLang="ja-JP" sz="1400" dirty="0" smtClean="0"/>
              <a:t>. Resp</a:t>
            </a:r>
            <a:r>
              <a:rPr kumimoji="1" lang="en-US" altLang="ja-JP" sz="1400" dirty="0" smtClean="0"/>
              <a:t>.</a:t>
            </a:r>
          </a:p>
          <a:p>
            <a:r>
              <a:rPr kumimoji="1" lang="en-US" altLang="ja-JP" sz="1400" dirty="0" smtClean="0"/>
              <a:t>(HLP-B)</a:t>
            </a:r>
            <a:endParaRPr kumimoji="1" lang="ja-JP" altLang="en-US" sz="1400" dirty="0"/>
          </a:p>
        </p:txBody>
      </p:sp>
      <p:cxnSp>
        <p:nvCxnSpPr>
          <p:cNvPr id="31" name="直線矢印コネクタ 30"/>
          <p:cNvCxnSpPr/>
          <p:nvPr/>
        </p:nvCxnSpPr>
        <p:spPr>
          <a:xfrm rot="10800000">
            <a:off x="990600" y="2362200"/>
            <a:ext cx="1657964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テキスト ボックス 31"/>
          <p:cNvSpPr txBox="1"/>
          <p:nvPr/>
        </p:nvSpPr>
        <p:spPr>
          <a:xfrm>
            <a:off x="1066800" y="2057400"/>
            <a:ext cx="182013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 smtClean="0"/>
              <a:t>1. Beacon/Probe Resp.</a:t>
            </a:r>
          </a:p>
          <a:p>
            <a:r>
              <a:rPr lang="en-US" altLang="ja-JP" sz="1400" dirty="0" smtClean="0"/>
              <a:t>(HLP</a:t>
            </a:r>
            <a:r>
              <a:rPr lang="en-US" altLang="ja-JP" sz="1400" dirty="0" smtClean="0"/>
              <a:t> Max Wait </a:t>
            </a:r>
            <a:r>
              <a:rPr lang="en-US" altLang="ja-JP" sz="1400" dirty="0" smtClean="0"/>
              <a:t>Time)</a:t>
            </a:r>
            <a:endParaRPr kumimoji="1" lang="ja-JP" altLang="en-US" sz="1400" dirty="0"/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152400" y="2362200"/>
            <a:ext cx="893343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 smtClean="0"/>
              <a:t>2. Select</a:t>
            </a:r>
          </a:p>
          <a:p>
            <a:r>
              <a:rPr kumimoji="1" lang="en-US" altLang="ja-JP" sz="1400" dirty="0" smtClean="0"/>
              <a:t>HLP Wait</a:t>
            </a:r>
          </a:p>
          <a:p>
            <a:r>
              <a:rPr kumimoji="1" lang="en-US" altLang="ja-JP" sz="1400" dirty="0" smtClean="0"/>
              <a:t>Time</a:t>
            </a:r>
            <a:endParaRPr kumimoji="1" lang="ja-JP" altLang="en-US" sz="1400" dirty="0"/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3124200" y="3048000"/>
            <a:ext cx="71328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 smtClean="0"/>
              <a:t>HLP-A</a:t>
            </a:r>
            <a:endParaRPr kumimoji="1" lang="ja-JP" altLang="en-US" sz="1400" dirty="0"/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3200400" y="3505200"/>
            <a:ext cx="70337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 smtClean="0"/>
              <a:t>HLP-B</a:t>
            </a:r>
            <a:endParaRPr kumimoji="1" lang="ja-JP" altLang="en-US" sz="1400" dirty="0"/>
          </a:p>
        </p:txBody>
      </p:sp>
      <p:cxnSp>
        <p:nvCxnSpPr>
          <p:cNvPr id="27" name="直線矢印コネクタ 26"/>
          <p:cNvCxnSpPr/>
          <p:nvPr/>
        </p:nvCxnSpPr>
        <p:spPr>
          <a:xfrm rot="10800000">
            <a:off x="2667000" y="5105400"/>
            <a:ext cx="1746922" cy="1588"/>
          </a:xfrm>
          <a:prstGeom prst="straightConnector1">
            <a:avLst/>
          </a:prstGeom>
          <a:ln w="25400" cap="flat" cmpd="sng" algn="ctr">
            <a:solidFill>
              <a:schemeClr val="accent1"/>
            </a:solidFill>
            <a:prstDash val="dash"/>
            <a:round/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テキスト ボックス 27"/>
          <p:cNvSpPr txBox="1"/>
          <p:nvPr/>
        </p:nvSpPr>
        <p:spPr>
          <a:xfrm>
            <a:off x="3124200" y="4800600"/>
            <a:ext cx="7631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 smtClean="0"/>
              <a:t>HLP-B’</a:t>
            </a:r>
            <a:endParaRPr kumimoji="1" lang="ja-JP" altLang="en-US" sz="1400" dirty="0"/>
          </a:p>
        </p:txBody>
      </p:sp>
      <p:cxnSp>
        <p:nvCxnSpPr>
          <p:cNvPr id="29" name="直線矢印コネクタ 28"/>
          <p:cNvCxnSpPr/>
          <p:nvPr/>
        </p:nvCxnSpPr>
        <p:spPr>
          <a:xfrm rot="10800000">
            <a:off x="1066800" y="5181600"/>
            <a:ext cx="1594522" cy="1588"/>
          </a:xfrm>
          <a:prstGeom prst="straightConnector1">
            <a:avLst/>
          </a:prstGeom>
          <a:ln w="25400" cap="flat" cmpd="sng" algn="ctr">
            <a:solidFill>
              <a:schemeClr val="accent1"/>
            </a:solidFill>
            <a:prstDash val="dash"/>
            <a:round/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テキスト ボックス 29"/>
          <p:cNvSpPr txBox="1"/>
          <p:nvPr/>
        </p:nvSpPr>
        <p:spPr>
          <a:xfrm>
            <a:off x="1295400" y="4876800"/>
            <a:ext cx="120665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 smtClean="0"/>
              <a:t>6. Data Frame</a:t>
            </a:r>
          </a:p>
          <a:p>
            <a:r>
              <a:rPr kumimoji="1" lang="en-US" altLang="ja-JP" sz="1400" dirty="0" smtClean="0"/>
              <a:t>(</a:t>
            </a:r>
            <a:r>
              <a:rPr kumimoji="1" lang="en-US" altLang="ja-JP" sz="1400" dirty="0" smtClean="0"/>
              <a:t>HLP-B’)</a:t>
            </a:r>
            <a:endParaRPr kumimoji="1" lang="ja-JP" altLang="en-US" sz="14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z="2000" dirty="0" smtClean="0"/>
              <a:t>Forward Sequence 1</a:t>
            </a:r>
            <a:br>
              <a:rPr lang="en-US" altLang="ja-JP" sz="2000" dirty="0" smtClean="0"/>
            </a:br>
            <a:r>
              <a:rPr lang="en-US" altLang="ja-JP" sz="2000" dirty="0" smtClean="0"/>
              <a:t>(Successful Key Confirmation, HLP from 3rd party in time)</a:t>
            </a:r>
            <a:endParaRPr lang="ja-JP" altLang="en-US" sz="2000" dirty="0"/>
          </a:p>
        </p:txBody>
      </p:sp>
      <p:sp>
        <p:nvSpPr>
          <p:cNvPr id="51" name="コンテンツ プレースホルダ 50"/>
          <p:cNvSpPr>
            <a:spLocks noGrp="1"/>
          </p:cNvSpPr>
          <p:nvPr>
            <p:ph idx="1"/>
          </p:nvPr>
        </p:nvSpPr>
        <p:spPr>
          <a:xfrm>
            <a:off x="685800" y="5334000"/>
            <a:ext cx="7772400" cy="762000"/>
          </a:xfrm>
        </p:spPr>
        <p:txBody>
          <a:bodyPr/>
          <a:lstStyle/>
          <a:p>
            <a:r>
              <a:rPr lang="en-US" altLang="ja-JP" sz="1600" dirty="0" smtClean="0"/>
              <a:t>The AP forwards HLP-A from non-AP STA after successful authentication.</a:t>
            </a:r>
          </a:p>
          <a:p>
            <a:r>
              <a:rPr lang="en-US" altLang="ja-JP" sz="1600" dirty="0" smtClean="0"/>
              <a:t>If the AP receives HLP-B from 3</a:t>
            </a:r>
            <a:r>
              <a:rPr lang="en-US" altLang="ja-JP" sz="1600" baseline="30000" dirty="0" smtClean="0"/>
              <a:t>rd</a:t>
            </a:r>
            <a:r>
              <a:rPr lang="en-US" altLang="ja-JP" sz="1600" dirty="0" smtClean="0"/>
              <a:t> Party in dot11HLPWaitTime, the AP forwards it in Association Response.</a:t>
            </a:r>
            <a:endParaRPr lang="ja-JP" altLang="en-US" sz="1600" dirty="0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March 2013</a:t>
            </a:r>
            <a:endParaRPr lang="en-US" altLang="ja-JP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E7E38082-2016-8848-8E61-3A6B04B6B23C}" type="slidenum">
              <a:rPr lang="en-US" altLang="ja-JP" smtClean="0"/>
              <a:pPr/>
              <a:t>14</a:t>
            </a:fld>
            <a:endParaRPr lang="en-US" altLang="ja-JP"/>
          </a:p>
        </p:txBody>
      </p:sp>
      <p:sp>
        <p:nvSpPr>
          <p:cNvPr id="7" name="正方形/長方形 6"/>
          <p:cNvSpPr/>
          <p:nvPr/>
        </p:nvSpPr>
        <p:spPr bwMode="auto">
          <a:xfrm>
            <a:off x="1449388" y="1674812"/>
            <a:ext cx="762000" cy="4572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STA</a:t>
            </a:r>
            <a:endParaRPr kumimoji="0" lang="ja-JP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8" name="正方形/長方形 7"/>
          <p:cNvSpPr/>
          <p:nvPr/>
        </p:nvSpPr>
        <p:spPr bwMode="auto">
          <a:xfrm>
            <a:off x="4572794" y="1675606"/>
            <a:ext cx="762000" cy="4572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AP</a:t>
            </a:r>
            <a:endParaRPr kumimoji="0" lang="ja-JP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9" name="直線コネクタ 8"/>
          <p:cNvCxnSpPr>
            <a:stCxn id="8" idx="2"/>
          </p:cNvCxnSpPr>
          <p:nvPr/>
        </p:nvCxnSpPr>
        <p:spPr bwMode="auto">
          <a:xfrm rot="5400000">
            <a:off x="3390900" y="3694906"/>
            <a:ext cx="3124994" cy="794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0" name="直線コネクタ 9"/>
          <p:cNvCxnSpPr/>
          <p:nvPr/>
        </p:nvCxnSpPr>
        <p:spPr bwMode="auto">
          <a:xfrm rot="5400000">
            <a:off x="267494" y="3693318"/>
            <a:ext cx="3125788" cy="3176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45" name="直線矢印コネクタ 44"/>
          <p:cNvCxnSpPr/>
          <p:nvPr/>
        </p:nvCxnSpPr>
        <p:spPr bwMode="auto">
          <a:xfrm flipV="1">
            <a:off x="1828800" y="3505200"/>
            <a:ext cx="3124200" cy="1588"/>
          </a:xfrm>
          <a:prstGeom prst="straightConnector1">
            <a:avLst/>
          </a:prstGeom>
          <a:ln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46" name="直線矢印コネクタ 45"/>
          <p:cNvCxnSpPr/>
          <p:nvPr/>
        </p:nvCxnSpPr>
        <p:spPr bwMode="auto">
          <a:xfrm rot="10800000">
            <a:off x="1829594" y="5104606"/>
            <a:ext cx="3124200" cy="1588"/>
          </a:xfrm>
          <a:prstGeom prst="straightConnector1">
            <a:avLst/>
          </a:prstGeom>
          <a:ln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31" name="テキスト ボックス 30"/>
          <p:cNvSpPr txBox="1"/>
          <p:nvPr/>
        </p:nvSpPr>
        <p:spPr>
          <a:xfrm>
            <a:off x="2057400" y="3200400"/>
            <a:ext cx="2683547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600" dirty="0" smtClean="0"/>
              <a:t>Association Request</a:t>
            </a:r>
          </a:p>
          <a:p>
            <a:pPr algn="ctr"/>
            <a:r>
              <a:rPr kumimoji="1" lang="en-US" altLang="ja-JP" sz="1600" dirty="0" smtClean="0"/>
              <a:t>(dot11HLPWaitTime, HLP-A)</a:t>
            </a:r>
            <a:endParaRPr kumimoji="1" lang="ja-JP" altLang="en-US" sz="1600" dirty="0"/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2057400" y="4800600"/>
            <a:ext cx="277201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/>
              <a:t>Association Response (HLP-B)</a:t>
            </a:r>
            <a:endParaRPr kumimoji="1" lang="ja-JP" altLang="en-US" sz="1600" dirty="0"/>
          </a:p>
        </p:txBody>
      </p:sp>
      <p:sp>
        <p:nvSpPr>
          <p:cNvPr id="22" name="正方形/長方形 21"/>
          <p:cNvSpPr/>
          <p:nvPr/>
        </p:nvSpPr>
        <p:spPr bwMode="auto">
          <a:xfrm>
            <a:off x="7391400" y="1676400"/>
            <a:ext cx="762000" cy="4572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1600" dirty="0" smtClean="0">
                <a:solidFill>
                  <a:schemeClr val="tx1"/>
                </a:solidFill>
                <a:latin typeface="Times New Roman" charset="0"/>
              </a:rPr>
              <a:t>3</a:t>
            </a:r>
            <a:r>
              <a:rPr lang="en-US" altLang="ja-JP" sz="1600" baseline="30000" dirty="0" smtClean="0">
                <a:solidFill>
                  <a:schemeClr val="tx1"/>
                </a:solidFill>
                <a:latin typeface="Times New Roman" charset="0"/>
              </a:rPr>
              <a:t>rd</a:t>
            </a:r>
            <a:r>
              <a:rPr lang="en-US" altLang="ja-JP" sz="1600" dirty="0" smtClean="0">
                <a:solidFill>
                  <a:schemeClr val="tx1"/>
                </a:solidFill>
                <a:latin typeface="Times New Roman" charset="0"/>
              </a:rPr>
              <a:t> Party</a:t>
            </a:r>
            <a:endParaRPr kumimoji="0" lang="ja-JP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4953000" y="3505200"/>
            <a:ext cx="2313454" cy="307777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400" dirty="0" smtClean="0">
                <a:solidFill>
                  <a:schemeClr val="bg1"/>
                </a:solidFill>
              </a:rPr>
              <a:t>Successful Key Confirmation</a:t>
            </a:r>
            <a:endParaRPr kumimoji="1" lang="ja-JP" altLang="en-US" sz="1400" dirty="0">
              <a:solidFill>
                <a:schemeClr val="bg1"/>
              </a:solidFill>
            </a:endParaRPr>
          </a:p>
        </p:txBody>
      </p:sp>
      <p:cxnSp>
        <p:nvCxnSpPr>
          <p:cNvPr id="24" name="直線コネクタ 23"/>
          <p:cNvCxnSpPr/>
          <p:nvPr/>
        </p:nvCxnSpPr>
        <p:spPr bwMode="auto">
          <a:xfrm rot="5400000">
            <a:off x="6211094" y="3694906"/>
            <a:ext cx="3124200" cy="1588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5" name="直線矢印コネクタ 24"/>
          <p:cNvCxnSpPr/>
          <p:nvPr/>
        </p:nvCxnSpPr>
        <p:spPr bwMode="auto">
          <a:xfrm flipV="1">
            <a:off x="4953000" y="4114800"/>
            <a:ext cx="2819400" cy="1588"/>
          </a:xfrm>
          <a:prstGeom prst="straightConnector1">
            <a:avLst/>
          </a:prstGeom>
          <a:ln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26" name="テキスト ボックス 25"/>
          <p:cNvSpPr txBox="1"/>
          <p:nvPr/>
        </p:nvSpPr>
        <p:spPr>
          <a:xfrm>
            <a:off x="6096000" y="3810000"/>
            <a:ext cx="78879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/>
              <a:t>HLP-A</a:t>
            </a:r>
            <a:endParaRPr kumimoji="1" lang="ja-JP" altLang="en-US" sz="1600" dirty="0"/>
          </a:p>
        </p:txBody>
      </p:sp>
      <p:cxnSp>
        <p:nvCxnSpPr>
          <p:cNvPr id="28" name="直線矢印コネクタ 27"/>
          <p:cNvCxnSpPr/>
          <p:nvPr/>
        </p:nvCxnSpPr>
        <p:spPr bwMode="auto">
          <a:xfrm rot="10800000">
            <a:off x="4953000" y="4648200"/>
            <a:ext cx="2819400" cy="1588"/>
          </a:xfrm>
          <a:prstGeom prst="straightConnector1">
            <a:avLst/>
          </a:prstGeom>
          <a:ln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38" name="テキスト ボックス 37"/>
          <p:cNvSpPr txBox="1"/>
          <p:nvPr/>
        </p:nvSpPr>
        <p:spPr>
          <a:xfrm>
            <a:off x="6096000" y="4343400"/>
            <a:ext cx="7774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/>
              <a:t>HLP-B</a:t>
            </a:r>
            <a:endParaRPr kumimoji="1" lang="ja-JP" altLang="en-US" sz="1600" dirty="0"/>
          </a:p>
        </p:txBody>
      </p:sp>
      <p:cxnSp>
        <p:nvCxnSpPr>
          <p:cNvPr id="40" name="直線矢印コネクタ 39"/>
          <p:cNvCxnSpPr/>
          <p:nvPr/>
        </p:nvCxnSpPr>
        <p:spPr bwMode="auto">
          <a:xfrm rot="5400000">
            <a:off x="4075906" y="4305300"/>
            <a:ext cx="1600994" cy="79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41" name="正方形/長方形 40"/>
          <p:cNvSpPr/>
          <p:nvPr/>
        </p:nvSpPr>
        <p:spPr>
          <a:xfrm rot="16200000">
            <a:off x="3997354" y="4156046"/>
            <a:ext cx="142629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dot11HLPWaitTime</a:t>
            </a:r>
            <a:r>
              <a:rPr lang="ja-JP" altLang="en-US" dirty="0" smtClean="0"/>
              <a:t> </a:t>
            </a:r>
            <a:endParaRPr lang="ja-JP" altLang="en-US" dirty="0"/>
          </a:p>
        </p:txBody>
      </p:sp>
      <p:cxnSp>
        <p:nvCxnSpPr>
          <p:cNvPr id="27" name="直線矢印コネクタ 26"/>
          <p:cNvCxnSpPr/>
          <p:nvPr/>
        </p:nvCxnSpPr>
        <p:spPr bwMode="auto">
          <a:xfrm rot="10800000">
            <a:off x="1828800" y="2286000"/>
            <a:ext cx="3124200" cy="1588"/>
          </a:xfrm>
          <a:prstGeom prst="straightConnector1">
            <a:avLst/>
          </a:prstGeom>
          <a:ln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29" name="テキスト ボックス 28"/>
          <p:cNvSpPr txBox="1"/>
          <p:nvPr/>
        </p:nvSpPr>
        <p:spPr>
          <a:xfrm>
            <a:off x="2222710" y="1981200"/>
            <a:ext cx="2352928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600" dirty="0" smtClean="0"/>
              <a:t>Beacon/Probe Resp.</a:t>
            </a:r>
          </a:p>
          <a:p>
            <a:pPr algn="ctr"/>
            <a:r>
              <a:rPr kumimoji="1" lang="en-US" altLang="ja-JP" sz="1600" dirty="0" smtClean="0"/>
              <a:t>(dot11HLPMaxWaitTime)</a:t>
            </a:r>
            <a:endParaRPr kumimoji="1" lang="ja-JP" altLang="en-US" sz="1600" dirty="0"/>
          </a:p>
        </p:txBody>
      </p:sp>
      <p:cxnSp>
        <p:nvCxnSpPr>
          <p:cNvPr id="30" name="直線矢印コネクタ 29"/>
          <p:cNvCxnSpPr/>
          <p:nvPr/>
        </p:nvCxnSpPr>
        <p:spPr bwMode="auto">
          <a:xfrm flipV="1">
            <a:off x="1828800" y="2895600"/>
            <a:ext cx="3124200" cy="1588"/>
          </a:xfrm>
          <a:prstGeom prst="straightConnector1">
            <a:avLst/>
          </a:prstGeom>
          <a:ln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33" name="直線矢印コネクタ 32"/>
          <p:cNvCxnSpPr/>
          <p:nvPr/>
        </p:nvCxnSpPr>
        <p:spPr bwMode="auto">
          <a:xfrm rot="10800000">
            <a:off x="1828800" y="3048000"/>
            <a:ext cx="3124200" cy="1588"/>
          </a:xfrm>
          <a:prstGeom prst="straightConnector1">
            <a:avLst/>
          </a:prstGeom>
          <a:ln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34" name="テキスト ボックス 33"/>
          <p:cNvSpPr txBox="1"/>
          <p:nvPr/>
        </p:nvSpPr>
        <p:spPr>
          <a:xfrm>
            <a:off x="2697148" y="2590800"/>
            <a:ext cx="14040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600" dirty="0" smtClean="0"/>
              <a:t>Authentication</a:t>
            </a:r>
            <a:endParaRPr kumimoji="1" lang="ja-JP" alt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z="2800" dirty="0" smtClean="0"/>
              <a:t>Forward Sequence 2</a:t>
            </a:r>
            <a:br>
              <a:rPr lang="en-US" altLang="ja-JP" sz="2800" dirty="0" smtClean="0"/>
            </a:br>
            <a:r>
              <a:rPr lang="en-US" altLang="ja-JP" sz="2800" dirty="0" smtClean="0"/>
              <a:t>(Key Confirmation </a:t>
            </a:r>
            <a:r>
              <a:rPr lang="en-US" altLang="ja-JP" sz="2800" dirty="0" smtClean="0"/>
              <a:t>Failure)</a:t>
            </a:r>
            <a:endParaRPr lang="ja-JP" altLang="en-US" sz="2800" dirty="0"/>
          </a:p>
        </p:txBody>
      </p:sp>
      <p:sp>
        <p:nvSpPr>
          <p:cNvPr id="51" name="コンテンツ プレースホルダ 50"/>
          <p:cNvSpPr>
            <a:spLocks noGrp="1"/>
          </p:cNvSpPr>
          <p:nvPr>
            <p:ph idx="1"/>
          </p:nvPr>
        </p:nvSpPr>
        <p:spPr>
          <a:xfrm>
            <a:off x="685800" y="5334000"/>
            <a:ext cx="7772400" cy="762000"/>
          </a:xfrm>
        </p:spPr>
        <p:txBody>
          <a:bodyPr/>
          <a:lstStyle/>
          <a:p>
            <a:r>
              <a:rPr lang="en-US" altLang="ja-JP" sz="1600" dirty="0" smtClean="0"/>
              <a:t>The AP silently discards HLP-A after authentication failure.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March 2013</a:t>
            </a:r>
            <a:endParaRPr lang="en-US" altLang="ja-JP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E7E38082-2016-8848-8E61-3A6B04B6B23C}" type="slidenum">
              <a:rPr lang="en-US" altLang="ja-JP" smtClean="0"/>
              <a:pPr/>
              <a:t>15</a:t>
            </a:fld>
            <a:endParaRPr lang="en-US" altLang="ja-JP"/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5029200" y="3505200"/>
            <a:ext cx="2049459" cy="307777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400" dirty="0" smtClean="0">
                <a:solidFill>
                  <a:schemeClr val="bg1"/>
                </a:solidFill>
              </a:rPr>
              <a:t>Key Confirmation Failure</a:t>
            </a:r>
            <a:endParaRPr kumimoji="1" lang="ja-JP" altLang="en-US" sz="1400" dirty="0">
              <a:solidFill>
                <a:schemeClr val="bg1"/>
              </a:solidFill>
            </a:endParaRP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5029200" y="4038600"/>
            <a:ext cx="2202145" cy="338554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600" dirty="0" smtClean="0"/>
              <a:t>Silently discards HLP-A</a:t>
            </a:r>
            <a:endParaRPr kumimoji="1" lang="ja-JP" altLang="en-US" sz="1600" dirty="0"/>
          </a:p>
        </p:txBody>
      </p:sp>
      <p:sp>
        <p:nvSpPr>
          <p:cNvPr id="17" name="正方形/長方形 16"/>
          <p:cNvSpPr/>
          <p:nvPr/>
        </p:nvSpPr>
        <p:spPr bwMode="auto">
          <a:xfrm>
            <a:off x="1449388" y="1674812"/>
            <a:ext cx="762000" cy="4572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STA</a:t>
            </a:r>
            <a:endParaRPr kumimoji="0" lang="ja-JP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8" name="正方形/長方形 17"/>
          <p:cNvSpPr/>
          <p:nvPr/>
        </p:nvSpPr>
        <p:spPr bwMode="auto">
          <a:xfrm>
            <a:off x="4572794" y="1675606"/>
            <a:ext cx="762000" cy="4572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AP</a:t>
            </a:r>
            <a:endParaRPr kumimoji="0" lang="ja-JP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19" name="直線コネクタ 18"/>
          <p:cNvCxnSpPr>
            <a:stCxn id="18" idx="2"/>
          </p:cNvCxnSpPr>
          <p:nvPr/>
        </p:nvCxnSpPr>
        <p:spPr bwMode="auto">
          <a:xfrm rot="5400000">
            <a:off x="3390900" y="3694906"/>
            <a:ext cx="3124994" cy="794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0" name="直線コネクタ 19"/>
          <p:cNvCxnSpPr/>
          <p:nvPr/>
        </p:nvCxnSpPr>
        <p:spPr bwMode="auto">
          <a:xfrm rot="5400000">
            <a:off x="267494" y="3693318"/>
            <a:ext cx="3125788" cy="3176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1" name="直線矢印コネクタ 20"/>
          <p:cNvCxnSpPr/>
          <p:nvPr/>
        </p:nvCxnSpPr>
        <p:spPr bwMode="auto">
          <a:xfrm flipV="1">
            <a:off x="1828800" y="3505200"/>
            <a:ext cx="3124200" cy="1588"/>
          </a:xfrm>
          <a:prstGeom prst="straightConnector1">
            <a:avLst/>
          </a:prstGeom>
          <a:ln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26" name="テキスト ボックス 25"/>
          <p:cNvSpPr txBox="1"/>
          <p:nvPr/>
        </p:nvSpPr>
        <p:spPr>
          <a:xfrm>
            <a:off x="2057400" y="3200400"/>
            <a:ext cx="2683547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600" dirty="0" smtClean="0"/>
              <a:t>Association Request</a:t>
            </a:r>
          </a:p>
          <a:p>
            <a:pPr algn="ctr"/>
            <a:r>
              <a:rPr kumimoji="1" lang="en-US" altLang="ja-JP" sz="1600" dirty="0" smtClean="0"/>
              <a:t>(dot11HLPWaitTime, HLP-A)</a:t>
            </a:r>
            <a:endParaRPr kumimoji="1" lang="ja-JP" altLang="en-US" sz="1600" dirty="0"/>
          </a:p>
        </p:txBody>
      </p:sp>
      <p:sp>
        <p:nvSpPr>
          <p:cNvPr id="29" name="正方形/長方形 28"/>
          <p:cNvSpPr/>
          <p:nvPr/>
        </p:nvSpPr>
        <p:spPr bwMode="auto">
          <a:xfrm>
            <a:off x="7391400" y="1676400"/>
            <a:ext cx="762000" cy="4572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1600" dirty="0" smtClean="0">
                <a:solidFill>
                  <a:schemeClr val="tx1"/>
                </a:solidFill>
                <a:latin typeface="Times New Roman" charset="0"/>
              </a:rPr>
              <a:t>3</a:t>
            </a:r>
            <a:r>
              <a:rPr lang="en-US" altLang="ja-JP" sz="1600" baseline="30000" dirty="0" smtClean="0">
                <a:solidFill>
                  <a:schemeClr val="tx1"/>
                </a:solidFill>
                <a:latin typeface="Times New Roman" charset="0"/>
              </a:rPr>
              <a:t>rd</a:t>
            </a:r>
            <a:r>
              <a:rPr lang="en-US" altLang="ja-JP" sz="1600" dirty="0" smtClean="0">
                <a:solidFill>
                  <a:schemeClr val="tx1"/>
                </a:solidFill>
                <a:latin typeface="Times New Roman" charset="0"/>
              </a:rPr>
              <a:t> Party</a:t>
            </a:r>
            <a:endParaRPr kumimoji="0" lang="ja-JP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32" name="直線コネクタ 31"/>
          <p:cNvCxnSpPr/>
          <p:nvPr/>
        </p:nvCxnSpPr>
        <p:spPr bwMode="auto">
          <a:xfrm rot="5400000">
            <a:off x="6211094" y="3694906"/>
            <a:ext cx="3124200" cy="1588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39" name="直線矢印コネクタ 38"/>
          <p:cNvCxnSpPr/>
          <p:nvPr/>
        </p:nvCxnSpPr>
        <p:spPr bwMode="auto">
          <a:xfrm rot="10800000">
            <a:off x="1828800" y="2286000"/>
            <a:ext cx="3124200" cy="1588"/>
          </a:xfrm>
          <a:prstGeom prst="straightConnector1">
            <a:avLst/>
          </a:prstGeom>
          <a:ln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40" name="テキスト ボックス 39"/>
          <p:cNvSpPr txBox="1"/>
          <p:nvPr/>
        </p:nvSpPr>
        <p:spPr>
          <a:xfrm>
            <a:off x="2222710" y="1981200"/>
            <a:ext cx="2352928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600" dirty="0" smtClean="0"/>
              <a:t>Beacon/Probe Resp.</a:t>
            </a:r>
          </a:p>
          <a:p>
            <a:pPr algn="ctr"/>
            <a:r>
              <a:rPr kumimoji="1" lang="en-US" altLang="ja-JP" sz="1600" dirty="0" smtClean="0"/>
              <a:t>(dot11HLPMaxWaitTime)</a:t>
            </a:r>
            <a:endParaRPr kumimoji="1" lang="ja-JP" altLang="en-US" sz="1600" dirty="0"/>
          </a:p>
        </p:txBody>
      </p:sp>
      <p:cxnSp>
        <p:nvCxnSpPr>
          <p:cNvPr id="41" name="直線矢印コネクタ 40"/>
          <p:cNvCxnSpPr/>
          <p:nvPr/>
        </p:nvCxnSpPr>
        <p:spPr bwMode="auto">
          <a:xfrm flipV="1">
            <a:off x="1828800" y="2895600"/>
            <a:ext cx="3124200" cy="1588"/>
          </a:xfrm>
          <a:prstGeom prst="straightConnector1">
            <a:avLst/>
          </a:prstGeom>
          <a:ln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42" name="直線矢印コネクタ 41"/>
          <p:cNvCxnSpPr/>
          <p:nvPr/>
        </p:nvCxnSpPr>
        <p:spPr bwMode="auto">
          <a:xfrm rot="10800000">
            <a:off x="1828800" y="3048000"/>
            <a:ext cx="3124200" cy="1588"/>
          </a:xfrm>
          <a:prstGeom prst="straightConnector1">
            <a:avLst/>
          </a:prstGeom>
          <a:ln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43" name="テキスト ボックス 42"/>
          <p:cNvSpPr txBox="1"/>
          <p:nvPr/>
        </p:nvSpPr>
        <p:spPr>
          <a:xfrm>
            <a:off x="2697148" y="2590800"/>
            <a:ext cx="14040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600" dirty="0" smtClean="0"/>
              <a:t>Authentication</a:t>
            </a:r>
            <a:endParaRPr kumimoji="1" lang="ja-JP" alt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z="2000" dirty="0" smtClean="0"/>
              <a:t>Forward Sequence 3</a:t>
            </a:r>
            <a:br>
              <a:rPr lang="en-US" altLang="ja-JP" sz="2000" dirty="0" smtClean="0"/>
            </a:br>
            <a:r>
              <a:rPr lang="en-US" altLang="ja-JP" sz="2000" dirty="0" smtClean="0"/>
              <a:t>(Successful Authentication, HLP from 3rd party NOT in time)</a:t>
            </a:r>
            <a:endParaRPr lang="ja-JP" altLang="en-US" sz="2000" dirty="0"/>
          </a:p>
        </p:txBody>
      </p:sp>
      <p:sp>
        <p:nvSpPr>
          <p:cNvPr id="51" name="コンテンツ プレースホルダ 50"/>
          <p:cNvSpPr>
            <a:spLocks noGrp="1"/>
          </p:cNvSpPr>
          <p:nvPr>
            <p:ph idx="1"/>
          </p:nvPr>
        </p:nvSpPr>
        <p:spPr>
          <a:xfrm>
            <a:off x="685800" y="5334000"/>
            <a:ext cx="7772400" cy="762000"/>
          </a:xfrm>
        </p:spPr>
        <p:txBody>
          <a:bodyPr/>
          <a:lstStyle/>
          <a:p>
            <a:r>
              <a:rPr lang="en-US" altLang="ja-JP" sz="1600" dirty="0" smtClean="0"/>
              <a:t>The AP forwards HLP-A from non-AP STA after successful authentication.</a:t>
            </a:r>
          </a:p>
          <a:p>
            <a:r>
              <a:rPr lang="en-US" altLang="ja-JP" sz="1600" dirty="0" smtClean="0"/>
              <a:t>If the AP receives HLP-B from 3</a:t>
            </a:r>
            <a:r>
              <a:rPr lang="en-US" altLang="ja-JP" sz="1600" baseline="30000" dirty="0" smtClean="0"/>
              <a:t>rd</a:t>
            </a:r>
            <a:r>
              <a:rPr lang="en-US" altLang="ja-JP" sz="1600" dirty="0" smtClean="0"/>
              <a:t> Party after dot11HLPWaitTime, the AP forwards it as a Data Frame.</a:t>
            </a:r>
            <a:endParaRPr lang="ja-JP" altLang="en-US" sz="1600" dirty="0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March 2013</a:t>
            </a:r>
            <a:endParaRPr lang="en-US" altLang="ja-JP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E7E38082-2016-8848-8E61-3A6B04B6B23C}" type="slidenum">
              <a:rPr lang="en-US" altLang="ja-JP" smtClean="0"/>
              <a:pPr/>
              <a:t>16</a:t>
            </a:fld>
            <a:endParaRPr lang="en-US" altLang="ja-JP"/>
          </a:p>
        </p:txBody>
      </p:sp>
      <p:sp>
        <p:nvSpPr>
          <p:cNvPr id="27" name="正方形/長方形 26"/>
          <p:cNvSpPr/>
          <p:nvPr/>
        </p:nvSpPr>
        <p:spPr bwMode="auto">
          <a:xfrm>
            <a:off x="1449388" y="1674812"/>
            <a:ext cx="762000" cy="4572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STA</a:t>
            </a:r>
            <a:endParaRPr kumimoji="0" lang="ja-JP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33" name="正方形/長方形 32"/>
          <p:cNvSpPr/>
          <p:nvPr/>
        </p:nvSpPr>
        <p:spPr bwMode="auto">
          <a:xfrm>
            <a:off x="4572794" y="1675606"/>
            <a:ext cx="762000" cy="4572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AP</a:t>
            </a:r>
            <a:endParaRPr kumimoji="0" lang="ja-JP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34" name="直線コネクタ 33"/>
          <p:cNvCxnSpPr>
            <a:stCxn id="33" idx="2"/>
          </p:cNvCxnSpPr>
          <p:nvPr/>
        </p:nvCxnSpPr>
        <p:spPr bwMode="auto">
          <a:xfrm rot="5400000">
            <a:off x="3390900" y="3694906"/>
            <a:ext cx="3124994" cy="794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35" name="直線コネクタ 34"/>
          <p:cNvCxnSpPr/>
          <p:nvPr/>
        </p:nvCxnSpPr>
        <p:spPr bwMode="auto">
          <a:xfrm rot="5400000">
            <a:off x="267494" y="3693318"/>
            <a:ext cx="3125788" cy="3176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36" name="直線矢印コネクタ 35"/>
          <p:cNvCxnSpPr/>
          <p:nvPr/>
        </p:nvCxnSpPr>
        <p:spPr bwMode="auto">
          <a:xfrm flipV="1">
            <a:off x="1828800" y="3505200"/>
            <a:ext cx="3124200" cy="1588"/>
          </a:xfrm>
          <a:prstGeom prst="straightConnector1">
            <a:avLst/>
          </a:prstGeom>
          <a:ln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37" name="直線矢印コネクタ 36"/>
          <p:cNvCxnSpPr/>
          <p:nvPr/>
        </p:nvCxnSpPr>
        <p:spPr bwMode="auto">
          <a:xfrm rot="10800000">
            <a:off x="1829594" y="4571206"/>
            <a:ext cx="3124200" cy="1588"/>
          </a:xfrm>
          <a:prstGeom prst="straightConnector1">
            <a:avLst/>
          </a:prstGeom>
          <a:ln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39" name="テキスト ボックス 38"/>
          <p:cNvSpPr txBox="1"/>
          <p:nvPr/>
        </p:nvSpPr>
        <p:spPr>
          <a:xfrm>
            <a:off x="2057400" y="3200400"/>
            <a:ext cx="2683547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600" dirty="0" smtClean="0"/>
              <a:t>Association Request</a:t>
            </a:r>
          </a:p>
          <a:p>
            <a:pPr algn="ctr"/>
            <a:r>
              <a:rPr kumimoji="1" lang="en-US" altLang="ja-JP" sz="1600" dirty="0" smtClean="0"/>
              <a:t>(dot11HLPWaitTime, HLP-A)</a:t>
            </a:r>
            <a:endParaRPr kumimoji="1" lang="ja-JP" altLang="en-US" sz="1600" dirty="0"/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2438400" y="4267200"/>
            <a:ext cx="19912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/>
              <a:t>Association Response</a:t>
            </a:r>
            <a:endParaRPr kumimoji="1" lang="ja-JP" altLang="en-US" sz="1600" dirty="0"/>
          </a:p>
        </p:txBody>
      </p:sp>
      <p:sp>
        <p:nvSpPr>
          <p:cNvPr id="43" name="正方形/長方形 42"/>
          <p:cNvSpPr/>
          <p:nvPr/>
        </p:nvSpPr>
        <p:spPr bwMode="auto">
          <a:xfrm>
            <a:off x="7391400" y="1676400"/>
            <a:ext cx="762000" cy="4572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1600" dirty="0" smtClean="0">
                <a:solidFill>
                  <a:schemeClr val="tx1"/>
                </a:solidFill>
                <a:latin typeface="Times New Roman" charset="0"/>
              </a:rPr>
              <a:t>3</a:t>
            </a:r>
            <a:r>
              <a:rPr lang="en-US" altLang="ja-JP" sz="1600" baseline="30000" dirty="0" smtClean="0">
                <a:solidFill>
                  <a:schemeClr val="tx1"/>
                </a:solidFill>
                <a:latin typeface="Times New Roman" charset="0"/>
              </a:rPr>
              <a:t>rd</a:t>
            </a:r>
            <a:r>
              <a:rPr lang="en-US" altLang="ja-JP" sz="1600" dirty="0" smtClean="0">
                <a:solidFill>
                  <a:schemeClr val="tx1"/>
                </a:solidFill>
                <a:latin typeface="Times New Roman" charset="0"/>
              </a:rPr>
              <a:t> Party</a:t>
            </a:r>
            <a:endParaRPr kumimoji="0" lang="ja-JP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4953000" y="3505200"/>
            <a:ext cx="2351926" cy="307777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400" dirty="0" smtClean="0">
                <a:solidFill>
                  <a:schemeClr val="bg1"/>
                </a:solidFill>
              </a:rPr>
              <a:t>Successful Key Confirmation</a:t>
            </a:r>
            <a:endParaRPr kumimoji="1" lang="ja-JP" altLang="en-US" sz="1400" dirty="0">
              <a:solidFill>
                <a:schemeClr val="bg1"/>
              </a:solidFill>
            </a:endParaRPr>
          </a:p>
        </p:txBody>
      </p:sp>
      <p:cxnSp>
        <p:nvCxnSpPr>
          <p:cNvPr id="47" name="直線コネクタ 46"/>
          <p:cNvCxnSpPr/>
          <p:nvPr/>
        </p:nvCxnSpPr>
        <p:spPr bwMode="auto">
          <a:xfrm rot="5400000">
            <a:off x="6211094" y="3694906"/>
            <a:ext cx="3124200" cy="1588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48" name="直線矢印コネクタ 47"/>
          <p:cNvCxnSpPr/>
          <p:nvPr/>
        </p:nvCxnSpPr>
        <p:spPr bwMode="auto">
          <a:xfrm flipV="1">
            <a:off x="4953000" y="4114800"/>
            <a:ext cx="2819400" cy="1588"/>
          </a:xfrm>
          <a:prstGeom prst="straightConnector1">
            <a:avLst/>
          </a:prstGeom>
          <a:ln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49" name="テキスト ボックス 48"/>
          <p:cNvSpPr txBox="1"/>
          <p:nvPr/>
        </p:nvSpPr>
        <p:spPr>
          <a:xfrm>
            <a:off x="6096000" y="3810000"/>
            <a:ext cx="78879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/>
              <a:t>HLP-A</a:t>
            </a:r>
            <a:endParaRPr kumimoji="1" lang="ja-JP" altLang="en-US" sz="1600" dirty="0"/>
          </a:p>
        </p:txBody>
      </p:sp>
      <p:cxnSp>
        <p:nvCxnSpPr>
          <p:cNvPr id="50" name="直線矢印コネクタ 49"/>
          <p:cNvCxnSpPr/>
          <p:nvPr/>
        </p:nvCxnSpPr>
        <p:spPr bwMode="auto">
          <a:xfrm rot="10800000">
            <a:off x="4953000" y="4800600"/>
            <a:ext cx="2819400" cy="1588"/>
          </a:xfrm>
          <a:prstGeom prst="straightConnector1">
            <a:avLst/>
          </a:prstGeom>
          <a:ln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52" name="テキスト ボックス 51"/>
          <p:cNvSpPr txBox="1"/>
          <p:nvPr/>
        </p:nvSpPr>
        <p:spPr>
          <a:xfrm>
            <a:off x="6096000" y="4495800"/>
            <a:ext cx="7774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/>
              <a:t>HLP-B</a:t>
            </a:r>
            <a:endParaRPr kumimoji="1" lang="ja-JP" altLang="en-US" sz="1600" dirty="0"/>
          </a:p>
        </p:txBody>
      </p:sp>
      <p:cxnSp>
        <p:nvCxnSpPr>
          <p:cNvPr id="53" name="直線矢印コネクタ 52"/>
          <p:cNvCxnSpPr/>
          <p:nvPr/>
        </p:nvCxnSpPr>
        <p:spPr bwMode="auto">
          <a:xfrm rot="5400000">
            <a:off x="4344194" y="4038600"/>
            <a:ext cx="1066006" cy="79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54" name="正方形/長方形 53"/>
          <p:cNvSpPr/>
          <p:nvPr/>
        </p:nvSpPr>
        <p:spPr>
          <a:xfrm rot="16200000">
            <a:off x="3997354" y="3927446"/>
            <a:ext cx="142629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dot11HLPWaitTime</a:t>
            </a:r>
            <a:r>
              <a:rPr lang="ja-JP" altLang="en-US" dirty="0" smtClean="0"/>
              <a:t> </a:t>
            </a:r>
            <a:endParaRPr lang="ja-JP" altLang="en-US" dirty="0"/>
          </a:p>
        </p:txBody>
      </p:sp>
      <p:cxnSp>
        <p:nvCxnSpPr>
          <p:cNvPr id="55" name="直線矢印コネクタ 54"/>
          <p:cNvCxnSpPr/>
          <p:nvPr/>
        </p:nvCxnSpPr>
        <p:spPr bwMode="auto">
          <a:xfrm rot="10800000">
            <a:off x="1828800" y="2286000"/>
            <a:ext cx="3124200" cy="1588"/>
          </a:xfrm>
          <a:prstGeom prst="straightConnector1">
            <a:avLst/>
          </a:prstGeom>
          <a:ln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56" name="テキスト ボックス 55"/>
          <p:cNvSpPr txBox="1"/>
          <p:nvPr/>
        </p:nvSpPr>
        <p:spPr>
          <a:xfrm>
            <a:off x="2222710" y="1981200"/>
            <a:ext cx="2352928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600" dirty="0" smtClean="0"/>
              <a:t>Beacon/Probe Resp.</a:t>
            </a:r>
          </a:p>
          <a:p>
            <a:pPr algn="ctr"/>
            <a:r>
              <a:rPr kumimoji="1" lang="en-US" altLang="ja-JP" sz="1600" dirty="0" smtClean="0"/>
              <a:t>(dot11HLPMaxWaitTime)</a:t>
            </a:r>
            <a:endParaRPr kumimoji="1" lang="ja-JP" altLang="en-US" sz="1600" dirty="0"/>
          </a:p>
        </p:txBody>
      </p:sp>
      <p:cxnSp>
        <p:nvCxnSpPr>
          <p:cNvPr id="57" name="直線矢印コネクタ 56"/>
          <p:cNvCxnSpPr/>
          <p:nvPr/>
        </p:nvCxnSpPr>
        <p:spPr bwMode="auto">
          <a:xfrm flipV="1">
            <a:off x="1828800" y="2895600"/>
            <a:ext cx="3124200" cy="1588"/>
          </a:xfrm>
          <a:prstGeom prst="straightConnector1">
            <a:avLst/>
          </a:prstGeom>
          <a:ln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58" name="直線矢印コネクタ 57"/>
          <p:cNvCxnSpPr/>
          <p:nvPr/>
        </p:nvCxnSpPr>
        <p:spPr bwMode="auto">
          <a:xfrm rot="10800000">
            <a:off x="1828800" y="3048000"/>
            <a:ext cx="3124200" cy="1588"/>
          </a:xfrm>
          <a:prstGeom prst="straightConnector1">
            <a:avLst/>
          </a:prstGeom>
          <a:ln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59" name="テキスト ボックス 58"/>
          <p:cNvSpPr txBox="1"/>
          <p:nvPr/>
        </p:nvSpPr>
        <p:spPr>
          <a:xfrm>
            <a:off x="2697148" y="2590800"/>
            <a:ext cx="14040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600" dirty="0" smtClean="0"/>
              <a:t>Authentication</a:t>
            </a:r>
            <a:endParaRPr kumimoji="1" lang="ja-JP" altLang="en-US" sz="1600" dirty="0"/>
          </a:p>
        </p:txBody>
      </p:sp>
      <p:cxnSp>
        <p:nvCxnSpPr>
          <p:cNvPr id="62" name="直線矢印コネクタ 61"/>
          <p:cNvCxnSpPr/>
          <p:nvPr/>
        </p:nvCxnSpPr>
        <p:spPr bwMode="auto">
          <a:xfrm rot="10800000">
            <a:off x="1828800" y="5029200"/>
            <a:ext cx="3124200" cy="1588"/>
          </a:xfrm>
          <a:prstGeom prst="straightConnector1">
            <a:avLst/>
          </a:prstGeom>
          <a:ln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64" name="テキスト ボックス 63"/>
          <p:cNvSpPr txBox="1"/>
          <p:nvPr/>
        </p:nvSpPr>
        <p:spPr>
          <a:xfrm>
            <a:off x="2514600" y="4724400"/>
            <a:ext cx="20137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/>
              <a:t>HLP-B as Data Frame</a:t>
            </a:r>
            <a:endParaRPr kumimoji="1" lang="ja-JP" alt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Examples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err="1" smtClean="0"/>
              <a:t>TGai</a:t>
            </a:r>
            <a:r>
              <a:rPr lang="en-US" altLang="ja-JP" dirty="0" smtClean="0"/>
              <a:t> draft should NOT define any IP specific protocols.</a:t>
            </a:r>
          </a:p>
          <a:p>
            <a:pPr lvl="1"/>
            <a:r>
              <a:rPr lang="en-US" altLang="ja-JP" dirty="0" smtClean="0"/>
              <a:t>Because it’s IETF business.</a:t>
            </a:r>
          </a:p>
          <a:p>
            <a:pPr lvl="1"/>
            <a:r>
              <a:rPr lang="en-US" altLang="ja-JP" dirty="0" smtClean="0"/>
              <a:t>It may cause consistency issues in the future.</a:t>
            </a:r>
          </a:p>
          <a:p>
            <a:r>
              <a:rPr lang="en-US" altLang="ja-JP" dirty="0" smtClean="0"/>
              <a:t>But we should inform expected usage.</a:t>
            </a:r>
          </a:p>
          <a:p>
            <a:r>
              <a:rPr lang="en-US" altLang="ja-JP" dirty="0" smtClean="0"/>
              <a:t>So some examples are shown in Annex part.</a:t>
            </a:r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March 2013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DE08B891-CD86-EC4E-B145-C6AA955FEF88}" type="slidenum">
              <a:rPr lang="en-US" altLang="ja-JP" smtClean="0"/>
              <a:pPr/>
              <a:t>17</a:t>
            </a:fld>
            <a:endParaRPr lang="en-US" altLang="ja-JP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Example Usage for </a:t>
            </a:r>
            <a:r>
              <a:rPr lang="en-US" altLang="ja-JP" dirty="0" smtClean="0"/>
              <a:t>DHCPv4 with RCO</a:t>
            </a:r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March 2013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DE08B891-CD86-EC4E-B145-C6AA955FEF88}" type="slidenum">
              <a:rPr lang="en-US" altLang="ja-JP" smtClean="0"/>
              <a:pPr/>
              <a:t>18</a:t>
            </a:fld>
            <a:endParaRPr lang="en-US" altLang="ja-JP"/>
          </a:p>
        </p:txBody>
      </p:sp>
      <p:sp>
        <p:nvSpPr>
          <p:cNvPr id="7" name="正方形/長方形 6"/>
          <p:cNvSpPr/>
          <p:nvPr/>
        </p:nvSpPr>
        <p:spPr bwMode="auto">
          <a:xfrm>
            <a:off x="1449388" y="1674812"/>
            <a:ext cx="762000" cy="4572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STA</a:t>
            </a:r>
            <a:endParaRPr kumimoji="0" lang="ja-JP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8" name="正方形/長方形 7"/>
          <p:cNvSpPr/>
          <p:nvPr/>
        </p:nvSpPr>
        <p:spPr bwMode="auto">
          <a:xfrm>
            <a:off x="4572794" y="1675606"/>
            <a:ext cx="762000" cy="4572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AP</a:t>
            </a:r>
            <a:endParaRPr kumimoji="0" lang="ja-JP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9" name="直線コネクタ 8"/>
          <p:cNvCxnSpPr>
            <a:stCxn id="8" idx="2"/>
          </p:cNvCxnSpPr>
          <p:nvPr/>
        </p:nvCxnSpPr>
        <p:spPr bwMode="auto">
          <a:xfrm rot="5400000">
            <a:off x="3390900" y="3694906"/>
            <a:ext cx="3124994" cy="794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0" name="直線コネクタ 9"/>
          <p:cNvCxnSpPr/>
          <p:nvPr/>
        </p:nvCxnSpPr>
        <p:spPr bwMode="auto">
          <a:xfrm rot="5400000">
            <a:off x="267494" y="3693318"/>
            <a:ext cx="3125788" cy="3176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1" name="直線矢印コネクタ 10"/>
          <p:cNvCxnSpPr/>
          <p:nvPr/>
        </p:nvCxnSpPr>
        <p:spPr bwMode="auto">
          <a:xfrm flipV="1">
            <a:off x="1828800" y="2819400"/>
            <a:ext cx="3124200" cy="1588"/>
          </a:xfrm>
          <a:prstGeom prst="straightConnector1">
            <a:avLst/>
          </a:prstGeom>
          <a:ln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2" name="直線矢印コネクタ 11"/>
          <p:cNvCxnSpPr/>
          <p:nvPr/>
        </p:nvCxnSpPr>
        <p:spPr bwMode="auto">
          <a:xfrm rot="10800000">
            <a:off x="1829594" y="4723606"/>
            <a:ext cx="3124200" cy="1588"/>
          </a:xfrm>
          <a:prstGeom prst="straightConnector1">
            <a:avLst/>
          </a:prstGeom>
          <a:ln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13" name="テキスト ボックス 12"/>
          <p:cNvSpPr txBox="1"/>
          <p:nvPr/>
        </p:nvSpPr>
        <p:spPr>
          <a:xfrm>
            <a:off x="2133600" y="2514600"/>
            <a:ext cx="2436384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/>
              <a:t>Association Request</a:t>
            </a:r>
          </a:p>
          <a:p>
            <a:r>
              <a:rPr kumimoji="1" lang="en-US" altLang="ja-JP" sz="1600" dirty="0" smtClean="0"/>
              <a:t>DHCPDISCOVER </a:t>
            </a:r>
            <a:r>
              <a:rPr kumimoji="1" lang="en-US" altLang="ja-JP" sz="1600" dirty="0" err="1" smtClean="0"/>
              <a:t>w</a:t>
            </a:r>
            <a:r>
              <a:rPr kumimoji="1" lang="en-US" altLang="ja-JP" sz="1600" dirty="0" smtClean="0"/>
              <a:t>/RCO</a:t>
            </a:r>
            <a:endParaRPr kumimoji="1" lang="ja-JP" altLang="en-US" sz="1600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2362200" y="4419600"/>
            <a:ext cx="1991250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/>
              <a:t>Association Response</a:t>
            </a:r>
          </a:p>
          <a:p>
            <a:r>
              <a:rPr kumimoji="1" lang="en-US" altLang="ja-JP" sz="1600" dirty="0" smtClean="0"/>
              <a:t>DHCPACK </a:t>
            </a:r>
            <a:r>
              <a:rPr kumimoji="1" lang="en-US" altLang="ja-JP" sz="1600" dirty="0" err="1" smtClean="0"/>
              <a:t>w</a:t>
            </a:r>
            <a:r>
              <a:rPr kumimoji="1" lang="en-US" altLang="ja-JP" sz="1600" dirty="0" smtClean="0"/>
              <a:t>/RCO</a:t>
            </a:r>
            <a:endParaRPr kumimoji="1" lang="ja-JP" altLang="en-US" sz="1600" dirty="0"/>
          </a:p>
        </p:txBody>
      </p:sp>
      <p:sp>
        <p:nvSpPr>
          <p:cNvPr id="15" name="正方形/長方形 14"/>
          <p:cNvSpPr/>
          <p:nvPr/>
        </p:nvSpPr>
        <p:spPr bwMode="auto">
          <a:xfrm>
            <a:off x="7391400" y="1676400"/>
            <a:ext cx="762000" cy="4572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1600" dirty="0" smtClean="0">
                <a:solidFill>
                  <a:schemeClr val="tx1"/>
                </a:solidFill>
                <a:latin typeface="Times New Roman" charset="0"/>
              </a:rPr>
              <a:t>DHCP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Server</a:t>
            </a:r>
            <a:endParaRPr kumimoji="0" lang="ja-JP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17" name="直線コネクタ 16"/>
          <p:cNvCxnSpPr/>
          <p:nvPr/>
        </p:nvCxnSpPr>
        <p:spPr bwMode="auto">
          <a:xfrm rot="5400000">
            <a:off x="6211094" y="3694906"/>
            <a:ext cx="3124200" cy="1588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8" name="直線矢印コネクタ 17"/>
          <p:cNvCxnSpPr/>
          <p:nvPr/>
        </p:nvCxnSpPr>
        <p:spPr bwMode="auto">
          <a:xfrm flipV="1">
            <a:off x="4953000" y="3505200"/>
            <a:ext cx="2819400" cy="1588"/>
          </a:xfrm>
          <a:prstGeom prst="straightConnector1">
            <a:avLst/>
          </a:prstGeom>
          <a:ln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19" name="テキスト ボックス 18"/>
          <p:cNvSpPr txBox="1"/>
          <p:nvPr/>
        </p:nvSpPr>
        <p:spPr>
          <a:xfrm>
            <a:off x="5181600" y="3200400"/>
            <a:ext cx="243638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/>
              <a:t>DHCPDISCOVER </a:t>
            </a:r>
            <a:r>
              <a:rPr kumimoji="1" lang="en-US" altLang="ja-JP" sz="1600" dirty="0" err="1" smtClean="0"/>
              <a:t>w</a:t>
            </a:r>
            <a:r>
              <a:rPr kumimoji="1" lang="en-US" altLang="ja-JP" sz="1600" dirty="0" smtClean="0"/>
              <a:t>/RCO</a:t>
            </a:r>
            <a:endParaRPr kumimoji="1" lang="ja-JP" altLang="en-US" sz="1600" dirty="0"/>
          </a:p>
        </p:txBody>
      </p:sp>
      <p:cxnSp>
        <p:nvCxnSpPr>
          <p:cNvPr id="20" name="直線矢印コネクタ 19"/>
          <p:cNvCxnSpPr/>
          <p:nvPr/>
        </p:nvCxnSpPr>
        <p:spPr bwMode="auto">
          <a:xfrm rot="10800000">
            <a:off x="4953000" y="4267200"/>
            <a:ext cx="2819400" cy="1588"/>
          </a:xfrm>
          <a:prstGeom prst="straightConnector1">
            <a:avLst/>
          </a:prstGeom>
          <a:ln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21" name="テキスト ボックス 20"/>
          <p:cNvSpPr txBox="1"/>
          <p:nvPr/>
        </p:nvSpPr>
        <p:spPr>
          <a:xfrm>
            <a:off x="5486400" y="3962400"/>
            <a:ext cx="182473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/>
              <a:t>DHCPACK </a:t>
            </a:r>
            <a:r>
              <a:rPr kumimoji="1" lang="en-US" altLang="ja-JP" sz="1600" dirty="0" err="1" smtClean="0"/>
              <a:t>w</a:t>
            </a:r>
            <a:r>
              <a:rPr kumimoji="1" lang="en-US" altLang="ja-JP" sz="1600" dirty="0" smtClean="0"/>
              <a:t>/RCO</a:t>
            </a:r>
            <a:endParaRPr kumimoji="1" lang="ja-JP" altLang="en-US" sz="16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Example Usage for </a:t>
            </a:r>
            <a:r>
              <a:rPr lang="en-US" altLang="ja-JP" dirty="0" smtClean="0"/>
              <a:t>DHCPv4 without RCO</a:t>
            </a:r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March 2013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DE08B891-CD86-EC4E-B145-C6AA955FEF88}" type="slidenum">
              <a:rPr lang="en-US" altLang="ja-JP" smtClean="0"/>
              <a:pPr/>
              <a:t>19</a:t>
            </a:fld>
            <a:endParaRPr lang="en-US" altLang="ja-JP"/>
          </a:p>
        </p:txBody>
      </p:sp>
      <p:sp>
        <p:nvSpPr>
          <p:cNvPr id="7" name="正方形/長方形 6"/>
          <p:cNvSpPr/>
          <p:nvPr/>
        </p:nvSpPr>
        <p:spPr bwMode="auto">
          <a:xfrm>
            <a:off x="1449388" y="1674812"/>
            <a:ext cx="762000" cy="4572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STA</a:t>
            </a:r>
            <a:endParaRPr kumimoji="0" lang="ja-JP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8" name="正方形/長方形 7"/>
          <p:cNvSpPr/>
          <p:nvPr/>
        </p:nvSpPr>
        <p:spPr bwMode="auto">
          <a:xfrm>
            <a:off x="4572794" y="1675606"/>
            <a:ext cx="762000" cy="4572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AP</a:t>
            </a:r>
            <a:endParaRPr kumimoji="0" lang="ja-JP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9" name="直線コネクタ 8"/>
          <p:cNvCxnSpPr>
            <a:stCxn id="8" idx="2"/>
          </p:cNvCxnSpPr>
          <p:nvPr/>
        </p:nvCxnSpPr>
        <p:spPr bwMode="auto">
          <a:xfrm rot="5400000">
            <a:off x="2972197" y="4114403"/>
            <a:ext cx="3963194" cy="1588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0" name="直線コネクタ 9"/>
          <p:cNvCxnSpPr/>
          <p:nvPr/>
        </p:nvCxnSpPr>
        <p:spPr bwMode="auto">
          <a:xfrm rot="5400000">
            <a:off x="-150018" y="4114006"/>
            <a:ext cx="3963988" cy="1588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1" name="直線矢印コネクタ 10"/>
          <p:cNvCxnSpPr/>
          <p:nvPr/>
        </p:nvCxnSpPr>
        <p:spPr bwMode="auto">
          <a:xfrm flipV="1">
            <a:off x="1828800" y="2819400"/>
            <a:ext cx="3124200" cy="1588"/>
          </a:xfrm>
          <a:prstGeom prst="straightConnector1">
            <a:avLst/>
          </a:prstGeom>
          <a:ln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2" name="直線矢印コネクタ 11"/>
          <p:cNvCxnSpPr/>
          <p:nvPr/>
        </p:nvCxnSpPr>
        <p:spPr bwMode="auto">
          <a:xfrm rot="10800000">
            <a:off x="1828800" y="3886200"/>
            <a:ext cx="3124200" cy="1588"/>
          </a:xfrm>
          <a:prstGeom prst="straightConnector1">
            <a:avLst/>
          </a:prstGeom>
          <a:ln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13" name="テキスト ボックス 12"/>
          <p:cNvSpPr txBox="1"/>
          <p:nvPr/>
        </p:nvSpPr>
        <p:spPr>
          <a:xfrm>
            <a:off x="2133600" y="2514600"/>
            <a:ext cx="1865815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/>
              <a:t>Association Request</a:t>
            </a:r>
          </a:p>
          <a:p>
            <a:r>
              <a:rPr kumimoji="1" lang="en-US" altLang="ja-JP" sz="1600" dirty="0" smtClean="0"/>
              <a:t>DHCPDISCOVER</a:t>
            </a:r>
            <a:endParaRPr kumimoji="1" lang="ja-JP" altLang="en-US" sz="1600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2361406" y="3582194"/>
            <a:ext cx="1991250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/>
              <a:t>Association Response</a:t>
            </a:r>
          </a:p>
          <a:p>
            <a:r>
              <a:rPr kumimoji="1" lang="en-US" altLang="ja-JP" sz="1600" dirty="0" smtClean="0"/>
              <a:t>DHCPOFFER</a:t>
            </a:r>
            <a:endParaRPr kumimoji="1" lang="ja-JP" altLang="en-US" sz="1600" dirty="0"/>
          </a:p>
        </p:txBody>
      </p:sp>
      <p:sp>
        <p:nvSpPr>
          <p:cNvPr id="15" name="正方形/長方形 14"/>
          <p:cNvSpPr/>
          <p:nvPr/>
        </p:nvSpPr>
        <p:spPr bwMode="auto">
          <a:xfrm>
            <a:off x="7391400" y="1676400"/>
            <a:ext cx="762000" cy="4572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1600" dirty="0" smtClean="0">
                <a:solidFill>
                  <a:schemeClr val="tx1"/>
                </a:solidFill>
                <a:latin typeface="Times New Roman" charset="0"/>
              </a:rPr>
              <a:t>DHCP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Server</a:t>
            </a:r>
            <a:endParaRPr kumimoji="0" lang="ja-JP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17" name="直線コネクタ 16"/>
          <p:cNvCxnSpPr/>
          <p:nvPr/>
        </p:nvCxnSpPr>
        <p:spPr bwMode="auto">
          <a:xfrm rot="5400000">
            <a:off x="5792788" y="4114800"/>
            <a:ext cx="3962400" cy="1588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8" name="直線矢印コネクタ 17"/>
          <p:cNvCxnSpPr/>
          <p:nvPr/>
        </p:nvCxnSpPr>
        <p:spPr bwMode="auto">
          <a:xfrm flipV="1">
            <a:off x="4953000" y="3124200"/>
            <a:ext cx="2819400" cy="1588"/>
          </a:xfrm>
          <a:prstGeom prst="straightConnector1">
            <a:avLst/>
          </a:prstGeom>
          <a:ln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19" name="テキスト ボックス 18"/>
          <p:cNvSpPr txBox="1"/>
          <p:nvPr/>
        </p:nvSpPr>
        <p:spPr>
          <a:xfrm>
            <a:off x="5181600" y="2819400"/>
            <a:ext cx="176202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/>
              <a:t>DHCPDISCOVER</a:t>
            </a:r>
            <a:endParaRPr kumimoji="1" lang="ja-JP" altLang="en-US" sz="1600" dirty="0"/>
          </a:p>
        </p:txBody>
      </p:sp>
      <p:cxnSp>
        <p:nvCxnSpPr>
          <p:cNvPr id="20" name="直線矢印コネクタ 19"/>
          <p:cNvCxnSpPr/>
          <p:nvPr/>
        </p:nvCxnSpPr>
        <p:spPr bwMode="auto">
          <a:xfrm rot="10800000">
            <a:off x="4953000" y="3657600"/>
            <a:ext cx="2819400" cy="1588"/>
          </a:xfrm>
          <a:prstGeom prst="straightConnector1">
            <a:avLst/>
          </a:prstGeom>
          <a:ln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21" name="テキスト ボックス 20"/>
          <p:cNvSpPr txBox="1"/>
          <p:nvPr/>
        </p:nvSpPr>
        <p:spPr>
          <a:xfrm>
            <a:off x="5486400" y="3352800"/>
            <a:ext cx="137730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/>
              <a:t>DHCPOFFER</a:t>
            </a:r>
            <a:endParaRPr kumimoji="1" lang="ja-JP" altLang="en-US" sz="1600" dirty="0"/>
          </a:p>
        </p:txBody>
      </p:sp>
      <p:cxnSp>
        <p:nvCxnSpPr>
          <p:cNvPr id="22" name="直線矢印コネクタ 21"/>
          <p:cNvCxnSpPr/>
          <p:nvPr/>
        </p:nvCxnSpPr>
        <p:spPr bwMode="auto">
          <a:xfrm flipV="1">
            <a:off x="1828800" y="4648200"/>
            <a:ext cx="3124200" cy="1588"/>
          </a:xfrm>
          <a:prstGeom prst="straightConnector1">
            <a:avLst/>
          </a:prstGeom>
          <a:ln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3" name="直線矢印コネクタ 22"/>
          <p:cNvCxnSpPr/>
          <p:nvPr/>
        </p:nvCxnSpPr>
        <p:spPr bwMode="auto">
          <a:xfrm rot="10800000">
            <a:off x="1828800" y="5715000"/>
            <a:ext cx="3124200" cy="1588"/>
          </a:xfrm>
          <a:prstGeom prst="straightConnector1">
            <a:avLst/>
          </a:prstGeom>
          <a:ln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24" name="テキスト ボックス 23"/>
          <p:cNvSpPr txBox="1"/>
          <p:nvPr/>
        </p:nvSpPr>
        <p:spPr>
          <a:xfrm>
            <a:off x="2362200" y="4343400"/>
            <a:ext cx="1655321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/>
              <a:t>Data Frame</a:t>
            </a:r>
          </a:p>
          <a:p>
            <a:r>
              <a:rPr kumimoji="1" lang="en-US" altLang="ja-JP" sz="1600" dirty="0" smtClean="0"/>
              <a:t>DHCPREQUEST</a:t>
            </a:r>
            <a:endParaRPr kumimoji="1" lang="ja-JP" altLang="en-US" sz="1600" dirty="0"/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2438400" y="5410200"/>
            <a:ext cx="1147470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/>
              <a:t>Data Frame</a:t>
            </a:r>
          </a:p>
          <a:p>
            <a:r>
              <a:rPr kumimoji="1" lang="en-US" altLang="ja-JP" sz="1600" dirty="0" smtClean="0"/>
              <a:t>DHCPACK</a:t>
            </a:r>
            <a:endParaRPr kumimoji="1" lang="ja-JP" altLang="en-US" sz="1600" dirty="0"/>
          </a:p>
        </p:txBody>
      </p:sp>
      <p:cxnSp>
        <p:nvCxnSpPr>
          <p:cNvPr id="26" name="直線矢印コネクタ 25"/>
          <p:cNvCxnSpPr/>
          <p:nvPr/>
        </p:nvCxnSpPr>
        <p:spPr bwMode="auto">
          <a:xfrm flipV="1">
            <a:off x="4953000" y="4953000"/>
            <a:ext cx="2819400" cy="1588"/>
          </a:xfrm>
          <a:prstGeom prst="straightConnector1">
            <a:avLst/>
          </a:prstGeom>
          <a:ln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27" name="テキスト ボックス 26"/>
          <p:cNvSpPr txBox="1"/>
          <p:nvPr/>
        </p:nvSpPr>
        <p:spPr>
          <a:xfrm>
            <a:off x="5486400" y="4648200"/>
            <a:ext cx="165532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/>
              <a:t>DHCPREQUEST</a:t>
            </a:r>
            <a:endParaRPr kumimoji="1" lang="ja-JP" altLang="en-US" sz="1600" dirty="0"/>
          </a:p>
        </p:txBody>
      </p:sp>
      <p:cxnSp>
        <p:nvCxnSpPr>
          <p:cNvPr id="28" name="直線矢印コネクタ 27"/>
          <p:cNvCxnSpPr/>
          <p:nvPr/>
        </p:nvCxnSpPr>
        <p:spPr bwMode="auto">
          <a:xfrm rot="10800000">
            <a:off x="4953000" y="5486400"/>
            <a:ext cx="2819400" cy="1588"/>
          </a:xfrm>
          <a:prstGeom prst="straightConnector1">
            <a:avLst/>
          </a:prstGeom>
          <a:ln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29" name="テキスト ボックス 28"/>
          <p:cNvSpPr txBox="1"/>
          <p:nvPr/>
        </p:nvSpPr>
        <p:spPr>
          <a:xfrm>
            <a:off x="5486400" y="5181600"/>
            <a:ext cx="114636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/>
              <a:t>DHCPACK</a:t>
            </a:r>
            <a:endParaRPr kumimoji="1" lang="ja-JP" altLang="en-US" sz="1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March 2013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/>
              <a:t>Slide </a:t>
            </a:r>
            <a:fld id="{FFD51ED6-2E65-F848-96D6-987BCE485E79}" type="slidenum">
              <a:rPr lang="en-US" altLang="ja-JP"/>
              <a:pPr/>
              <a:t>2</a:t>
            </a:fld>
            <a:endParaRPr lang="en-US" altLang="ja-JP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ja-JP"/>
              <a:t>Abstract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buFontTx/>
              <a:buNone/>
            </a:pPr>
            <a:r>
              <a:rPr lang="en-US" altLang="ja-JP" dirty="0" smtClean="0"/>
              <a:t>This document is</a:t>
            </a:r>
            <a:r>
              <a:rPr lang="en-US" altLang="ja-JP" dirty="0" smtClean="0"/>
              <a:t> a presentation </a:t>
            </a:r>
            <a:r>
              <a:rPr lang="en-US" altLang="ja-JP" dirty="0" smtClean="0"/>
              <a:t>material about 11-13/</a:t>
            </a:r>
            <a:r>
              <a:rPr lang="en-US" altLang="ja-JP" dirty="0" smtClean="0"/>
              <a:t>0040r4.</a:t>
            </a:r>
            <a:endParaRPr lang="en-US" altLang="ja-JP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z="2800" dirty="0" smtClean="0"/>
              <a:t>Example Usage for IPv6 Stateless Configuration</a:t>
            </a:r>
            <a:endParaRPr lang="ja-JP" altLang="en-US" sz="2800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March 2013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DE08B891-CD86-EC4E-B145-C6AA955FEF88}" type="slidenum">
              <a:rPr lang="en-US" altLang="ja-JP" smtClean="0"/>
              <a:pPr/>
              <a:t>20</a:t>
            </a:fld>
            <a:endParaRPr lang="en-US" altLang="ja-JP"/>
          </a:p>
        </p:txBody>
      </p:sp>
      <p:sp>
        <p:nvSpPr>
          <p:cNvPr id="7" name="正方形/長方形 6"/>
          <p:cNvSpPr/>
          <p:nvPr/>
        </p:nvSpPr>
        <p:spPr bwMode="auto">
          <a:xfrm>
            <a:off x="1449388" y="1674812"/>
            <a:ext cx="762000" cy="4572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STA</a:t>
            </a:r>
            <a:endParaRPr kumimoji="0" lang="ja-JP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8" name="正方形/長方形 7"/>
          <p:cNvSpPr/>
          <p:nvPr/>
        </p:nvSpPr>
        <p:spPr bwMode="auto">
          <a:xfrm>
            <a:off x="4572794" y="1675606"/>
            <a:ext cx="762000" cy="4572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AP</a:t>
            </a:r>
            <a:endParaRPr kumimoji="0" lang="ja-JP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9" name="直線コネクタ 8"/>
          <p:cNvCxnSpPr>
            <a:stCxn id="8" idx="2"/>
          </p:cNvCxnSpPr>
          <p:nvPr/>
        </p:nvCxnSpPr>
        <p:spPr bwMode="auto">
          <a:xfrm rot="5400000">
            <a:off x="3390900" y="3694906"/>
            <a:ext cx="3124994" cy="794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0" name="直線コネクタ 9"/>
          <p:cNvCxnSpPr/>
          <p:nvPr/>
        </p:nvCxnSpPr>
        <p:spPr bwMode="auto">
          <a:xfrm rot="5400000">
            <a:off x="267494" y="3693318"/>
            <a:ext cx="3125788" cy="3176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1" name="直線矢印コネクタ 10"/>
          <p:cNvCxnSpPr/>
          <p:nvPr/>
        </p:nvCxnSpPr>
        <p:spPr bwMode="auto">
          <a:xfrm flipV="1">
            <a:off x="1828800" y="4191000"/>
            <a:ext cx="3124200" cy="1588"/>
          </a:xfrm>
          <a:prstGeom prst="straightConnector1">
            <a:avLst/>
          </a:prstGeom>
          <a:ln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2" name="直線矢印コネクタ 11"/>
          <p:cNvCxnSpPr/>
          <p:nvPr/>
        </p:nvCxnSpPr>
        <p:spPr bwMode="auto">
          <a:xfrm rot="10800000">
            <a:off x="1829594" y="4723606"/>
            <a:ext cx="3124200" cy="1588"/>
          </a:xfrm>
          <a:prstGeom prst="straightConnector1">
            <a:avLst/>
          </a:prstGeom>
          <a:ln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13" name="テキスト ボックス 12"/>
          <p:cNvSpPr txBox="1"/>
          <p:nvPr/>
        </p:nvSpPr>
        <p:spPr>
          <a:xfrm>
            <a:off x="2438400" y="3886200"/>
            <a:ext cx="1865815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600" dirty="0" smtClean="0"/>
              <a:t>Association </a:t>
            </a:r>
            <a:r>
              <a:rPr kumimoji="1" lang="en-US" altLang="ja-JP" sz="1600" dirty="0" smtClean="0"/>
              <a:t>Request</a:t>
            </a:r>
          </a:p>
          <a:p>
            <a:pPr algn="ctr"/>
            <a:r>
              <a:rPr kumimoji="1" lang="en-US" altLang="ja-JP" sz="1600" dirty="0" smtClean="0"/>
              <a:t>(RS)</a:t>
            </a:r>
            <a:endParaRPr kumimoji="1" lang="en-US" altLang="ja-JP" sz="1600" dirty="0" smtClean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2362200" y="4419600"/>
            <a:ext cx="1991250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600" dirty="0" smtClean="0"/>
              <a:t>Association Response</a:t>
            </a:r>
          </a:p>
          <a:p>
            <a:pPr algn="ctr"/>
            <a:r>
              <a:rPr kumimoji="1" lang="en-US" altLang="ja-JP" sz="1600" dirty="0" smtClean="0"/>
              <a:t>(RA)</a:t>
            </a:r>
          </a:p>
        </p:txBody>
      </p:sp>
      <p:sp>
        <p:nvSpPr>
          <p:cNvPr id="15" name="正方形/長方形 14"/>
          <p:cNvSpPr/>
          <p:nvPr/>
        </p:nvSpPr>
        <p:spPr bwMode="auto">
          <a:xfrm>
            <a:off x="7391400" y="1676400"/>
            <a:ext cx="762000" cy="4572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1600" dirty="0" smtClean="0">
                <a:solidFill>
                  <a:schemeClr val="tx1"/>
                </a:solidFill>
                <a:latin typeface="Times New Roman" charset="0"/>
              </a:rPr>
              <a:t>Router</a:t>
            </a:r>
            <a:endParaRPr kumimoji="0" lang="ja-JP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17" name="直線コネクタ 16"/>
          <p:cNvCxnSpPr/>
          <p:nvPr/>
        </p:nvCxnSpPr>
        <p:spPr bwMode="auto">
          <a:xfrm rot="5400000">
            <a:off x="6211094" y="3694906"/>
            <a:ext cx="3124200" cy="1588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0" name="直線矢印コネクタ 19"/>
          <p:cNvCxnSpPr/>
          <p:nvPr/>
        </p:nvCxnSpPr>
        <p:spPr bwMode="auto">
          <a:xfrm rot="10800000">
            <a:off x="4953000" y="2667000"/>
            <a:ext cx="2819400" cy="1588"/>
          </a:xfrm>
          <a:prstGeom prst="straightConnector1">
            <a:avLst/>
          </a:prstGeom>
          <a:ln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21" name="テキスト ボックス 20"/>
          <p:cNvSpPr txBox="1"/>
          <p:nvPr/>
        </p:nvSpPr>
        <p:spPr>
          <a:xfrm>
            <a:off x="6248400" y="2362200"/>
            <a:ext cx="46970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/>
              <a:t>RA</a:t>
            </a:r>
            <a:endParaRPr kumimoji="1" lang="ja-JP" altLang="en-US" sz="1600" dirty="0"/>
          </a:p>
        </p:txBody>
      </p:sp>
      <p:cxnSp>
        <p:nvCxnSpPr>
          <p:cNvPr id="22" name="直線矢印コネクタ 21"/>
          <p:cNvCxnSpPr/>
          <p:nvPr/>
        </p:nvCxnSpPr>
        <p:spPr bwMode="auto">
          <a:xfrm rot="10800000">
            <a:off x="4953000" y="2819400"/>
            <a:ext cx="2819400" cy="1588"/>
          </a:xfrm>
          <a:prstGeom prst="straightConnector1">
            <a:avLst/>
          </a:prstGeom>
          <a:ln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3" name="直線矢印コネクタ 22"/>
          <p:cNvCxnSpPr/>
          <p:nvPr/>
        </p:nvCxnSpPr>
        <p:spPr bwMode="auto">
          <a:xfrm rot="10800000">
            <a:off x="4953000" y="2971800"/>
            <a:ext cx="2819400" cy="1588"/>
          </a:xfrm>
          <a:prstGeom prst="straightConnector1">
            <a:avLst/>
          </a:prstGeom>
          <a:ln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4" name="直線矢印コネクタ 23"/>
          <p:cNvCxnSpPr/>
          <p:nvPr/>
        </p:nvCxnSpPr>
        <p:spPr bwMode="auto">
          <a:xfrm flipV="1">
            <a:off x="1828800" y="3200400"/>
            <a:ext cx="3124200" cy="1588"/>
          </a:xfrm>
          <a:prstGeom prst="straightConnector1">
            <a:avLst/>
          </a:prstGeom>
          <a:ln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5" name="直線矢印コネクタ 24"/>
          <p:cNvCxnSpPr/>
          <p:nvPr/>
        </p:nvCxnSpPr>
        <p:spPr bwMode="auto">
          <a:xfrm rot="10800000">
            <a:off x="1828800" y="3581400"/>
            <a:ext cx="3124200" cy="1588"/>
          </a:xfrm>
          <a:prstGeom prst="straightConnector1">
            <a:avLst/>
          </a:prstGeom>
          <a:ln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26" name="テキスト ボックス 25"/>
          <p:cNvSpPr txBox="1"/>
          <p:nvPr/>
        </p:nvSpPr>
        <p:spPr>
          <a:xfrm>
            <a:off x="2667000" y="2895600"/>
            <a:ext cx="14040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/>
              <a:t>Authentication</a:t>
            </a: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2666206" y="3277394"/>
            <a:ext cx="14040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600" dirty="0" smtClean="0"/>
              <a:t>Authentication</a:t>
            </a:r>
            <a:endParaRPr kumimoji="1" lang="en-US" altLang="ja-JP" sz="1600" dirty="0" smtClean="0"/>
          </a:p>
        </p:txBody>
      </p:sp>
      <p:cxnSp>
        <p:nvCxnSpPr>
          <p:cNvPr id="28" name="直線矢印コネクタ 27"/>
          <p:cNvCxnSpPr/>
          <p:nvPr/>
        </p:nvCxnSpPr>
        <p:spPr bwMode="auto">
          <a:xfrm rot="10800000">
            <a:off x="4953000" y="4648200"/>
            <a:ext cx="2819400" cy="1588"/>
          </a:xfrm>
          <a:prstGeom prst="straightConnector1">
            <a:avLst/>
          </a:prstGeom>
          <a:ln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9" name="直線矢印コネクタ 28"/>
          <p:cNvCxnSpPr/>
          <p:nvPr/>
        </p:nvCxnSpPr>
        <p:spPr bwMode="auto">
          <a:xfrm rot="10800000" flipH="1">
            <a:off x="4953000" y="4343400"/>
            <a:ext cx="2819400" cy="1588"/>
          </a:xfrm>
          <a:prstGeom prst="straightConnector1">
            <a:avLst/>
          </a:prstGeom>
          <a:ln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30" name="テキスト ボックス 29"/>
          <p:cNvSpPr txBox="1"/>
          <p:nvPr/>
        </p:nvSpPr>
        <p:spPr>
          <a:xfrm>
            <a:off x="6248400" y="4648200"/>
            <a:ext cx="46970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/>
              <a:t>RA</a:t>
            </a:r>
            <a:endParaRPr kumimoji="1" lang="ja-JP" altLang="en-US" sz="1600" dirty="0"/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6248400" y="4038600"/>
            <a:ext cx="4356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/>
              <a:t>RS</a:t>
            </a:r>
            <a:endParaRPr kumimoji="1" lang="ja-JP" altLang="en-US" sz="16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z="2800" dirty="0" smtClean="0"/>
              <a:t>Example Usage for</a:t>
            </a:r>
            <a:r>
              <a:rPr lang="en-US" altLang="ja-JP" sz="2800" dirty="0" smtClean="0"/>
              <a:t> ARP/NDP</a:t>
            </a:r>
            <a:endParaRPr lang="ja-JP" altLang="en-US" sz="2800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March 2013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DE08B891-CD86-EC4E-B145-C6AA955FEF88}" type="slidenum">
              <a:rPr lang="en-US" altLang="ja-JP" smtClean="0"/>
              <a:pPr/>
              <a:t>21</a:t>
            </a:fld>
            <a:endParaRPr lang="en-US" altLang="ja-JP"/>
          </a:p>
        </p:txBody>
      </p:sp>
      <p:sp>
        <p:nvSpPr>
          <p:cNvPr id="7" name="正方形/長方形 6"/>
          <p:cNvSpPr/>
          <p:nvPr/>
        </p:nvSpPr>
        <p:spPr bwMode="auto">
          <a:xfrm>
            <a:off x="1449388" y="1674812"/>
            <a:ext cx="762000" cy="4572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STA</a:t>
            </a:r>
            <a:endParaRPr kumimoji="0" lang="ja-JP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8" name="正方形/長方形 7"/>
          <p:cNvSpPr/>
          <p:nvPr/>
        </p:nvSpPr>
        <p:spPr bwMode="auto">
          <a:xfrm>
            <a:off x="4572794" y="1675606"/>
            <a:ext cx="762000" cy="4572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AP</a:t>
            </a:r>
            <a:endParaRPr kumimoji="0" lang="ja-JP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9" name="直線コネクタ 8"/>
          <p:cNvCxnSpPr>
            <a:stCxn id="8" idx="2"/>
          </p:cNvCxnSpPr>
          <p:nvPr/>
        </p:nvCxnSpPr>
        <p:spPr bwMode="auto">
          <a:xfrm rot="5400000">
            <a:off x="3390900" y="3694906"/>
            <a:ext cx="3124994" cy="794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0" name="直線コネクタ 9"/>
          <p:cNvCxnSpPr/>
          <p:nvPr/>
        </p:nvCxnSpPr>
        <p:spPr bwMode="auto">
          <a:xfrm rot="5400000">
            <a:off x="267494" y="3693318"/>
            <a:ext cx="3125788" cy="3176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1" name="直線矢印コネクタ 10"/>
          <p:cNvCxnSpPr/>
          <p:nvPr/>
        </p:nvCxnSpPr>
        <p:spPr bwMode="auto">
          <a:xfrm flipV="1">
            <a:off x="1828800" y="4191000"/>
            <a:ext cx="3124200" cy="1588"/>
          </a:xfrm>
          <a:prstGeom prst="straightConnector1">
            <a:avLst/>
          </a:prstGeom>
          <a:ln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2" name="直線矢印コネクタ 11"/>
          <p:cNvCxnSpPr/>
          <p:nvPr/>
        </p:nvCxnSpPr>
        <p:spPr bwMode="auto">
          <a:xfrm rot="10800000">
            <a:off x="1829594" y="4723606"/>
            <a:ext cx="3124200" cy="1588"/>
          </a:xfrm>
          <a:prstGeom prst="straightConnector1">
            <a:avLst/>
          </a:prstGeom>
          <a:ln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13" name="テキスト ボックス 12"/>
          <p:cNvSpPr txBox="1"/>
          <p:nvPr/>
        </p:nvSpPr>
        <p:spPr>
          <a:xfrm>
            <a:off x="2438400" y="3886200"/>
            <a:ext cx="186581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600" dirty="0" smtClean="0"/>
              <a:t>Association </a:t>
            </a:r>
            <a:r>
              <a:rPr kumimoji="1" lang="en-US" altLang="ja-JP" sz="1600" dirty="0" smtClean="0"/>
              <a:t>Request</a:t>
            </a: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2362200" y="4419600"/>
            <a:ext cx="1991250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600" dirty="0" smtClean="0"/>
              <a:t>Association Response</a:t>
            </a:r>
          </a:p>
          <a:p>
            <a:pPr algn="ctr"/>
            <a:r>
              <a:rPr kumimoji="1" lang="en-US" altLang="ja-JP" sz="1600" dirty="0" smtClean="0"/>
              <a:t>(Gratuitous ARP, NA)</a:t>
            </a:r>
            <a:endParaRPr kumimoji="1" lang="en-US" altLang="ja-JP" sz="1600" dirty="0" smtClean="0"/>
          </a:p>
        </p:txBody>
      </p:sp>
      <p:sp>
        <p:nvSpPr>
          <p:cNvPr id="15" name="正方形/長方形 14"/>
          <p:cNvSpPr/>
          <p:nvPr/>
        </p:nvSpPr>
        <p:spPr bwMode="auto">
          <a:xfrm>
            <a:off x="7086600" y="1447800"/>
            <a:ext cx="1295400" cy="7620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1600" dirty="0" smtClean="0">
                <a:solidFill>
                  <a:schemeClr val="tx1"/>
                </a:solidFill>
                <a:latin typeface="Times New Roman" charset="0"/>
              </a:rPr>
              <a:t>Node </a:t>
            </a:r>
            <a:r>
              <a:rPr kumimoji="0" lang="en-US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(</a:t>
            </a:r>
            <a:r>
              <a:rPr lang="en-US" altLang="ja-JP" sz="1600" dirty="0" smtClean="0">
                <a:solidFill>
                  <a:schemeClr val="tx1"/>
                </a:solidFill>
                <a:latin typeface="Times New Roman" charset="0"/>
              </a:rPr>
              <a:t>e.g. gateway, DNS server)</a:t>
            </a:r>
            <a:endParaRPr kumimoji="0" lang="ja-JP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17" name="直線コネクタ 16"/>
          <p:cNvCxnSpPr/>
          <p:nvPr/>
        </p:nvCxnSpPr>
        <p:spPr bwMode="auto">
          <a:xfrm rot="5400000">
            <a:off x="6211094" y="3694906"/>
            <a:ext cx="3124200" cy="1588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0" name="直線矢印コネクタ 19"/>
          <p:cNvCxnSpPr/>
          <p:nvPr/>
        </p:nvCxnSpPr>
        <p:spPr bwMode="auto">
          <a:xfrm rot="10800000" flipH="1">
            <a:off x="4953000" y="2438400"/>
            <a:ext cx="2819400" cy="1588"/>
          </a:xfrm>
          <a:prstGeom prst="straightConnector1">
            <a:avLst/>
          </a:prstGeom>
          <a:ln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21" name="テキスト ボックス 20"/>
          <p:cNvSpPr txBox="1"/>
          <p:nvPr/>
        </p:nvSpPr>
        <p:spPr>
          <a:xfrm>
            <a:off x="6019800" y="2590800"/>
            <a:ext cx="8003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/>
              <a:t>NS/NA</a:t>
            </a:r>
            <a:endParaRPr kumimoji="1" lang="ja-JP" altLang="en-US" sz="1600" dirty="0"/>
          </a:p>
        </p:txBody>
      </p:sp>
      <p:cxnSp>
        <p:nvCxnSpPr>
          <p:cNvPr id="22" name="直線矢印コネクタ 21"/>
          <p:cNvCxnSpPr/>
          <p:nvPr/>
        </p:nvCxnSpPr>
        <p:spPr bwMode="auto">
          <a:xfrm rot="10800000">
            <a:off x="4953000" y="2590800"/>
            <a:ext cx="2819400" cy="1588"/>
          </a:xfrm>
          <a:prstGeom prst="straightConnector1">
            <a:avLst/>
          </a:prstGeom>
          <a:ln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3" name="直線矢印コネクタ 22"/>
          <p:cNvCxnSpPr/>
          <p:nvPr/>
        </p:nvCxnSpPr>
        <p:spPr bwMode="auto">
          <a:xfrm rot="10800000">
            <a:off x="4953000" y="3048000"/>
            <a:ext cx="2819400" cy="1588"/>
          </a:xfrm>
          <a:prstGeom prst="straightConnector1">
            <a:avLst/>
          </a:prstGeom>
          <a:ln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4" name="直線矢印コネクタ 23"/>
          <p:cNvCxnSpPr/>
          <p:nvPr/>
        </p:nvCxnSpPr>
        <p:spPr bwMode="auto">
          <a:xfrm flipV="1">
            <a:off x="1828800" y="3200400"/>
            <a:ext cx="3124200" cy="1588"/>
          </a:xfrm>
          <a:prstGeom prst="straightConnector1">
            <a:avLst/>
          </a:prstGeom>
          <a:ln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5" name="直線矢印コネクタ 24"/>
          <p:cNvCxnSpPr/>
          <p:nvPr/>
        </p:nvCxnSpPr>
        <p:spPr bwMode="auto">
          <a:xfrm rot="10800000">
            <a:off x="1828800" y="3581400"/>
            <a:ext cx="3124200" cy="1588"/>
          </a:xfrm>
          <a:prstGeom prst="straightConnector1">
            <a:avLst/>
          </a:prstGeom>
          <a:ln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26" name="テキスト ボックス 25"/>
          <p:cNvSpPr txBox="1"/>
          <p:nvPr/>
        </p:nvSpPr>
        <p:spPr>
          <a:xfrm>
            <a:off x="2667000" y="2895600"/>
            <a:ext cx="14040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/>
              <a:t>Authentication</a:t>
            </a: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2666206" y="3277394"/>
            <a:ext cx="14040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600" dirty="0" smtClean="0"/>
              <a:t>Authentication</a:t>
            </a:r>
            <a:endParaRPr kumimoji="1" lang="en-US" altLang="ja-JP" sz="1600" dirty="0" smtClean="0"/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5943600" y="2133600"/>
            <a:ext cx="57619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/>
              <a:t>ARP</a:t>
            </a:r>
            <a:endParaRPr kumimoji="1" lang="en-US" altLang="ja-JP" sz="1600" dirty="0" smtClean="0"/>
          </a:p>
        </p:txBody>
      </p:sp>
      <p:cxnSp>
        <p:nvCxnSpPr>
          <p:cNvPr id="34" name="直線矢印コネクタ 33"/>
          <p:cNvCxnSpPr/>
          <p:nvPr/>
        </p:nvCxnSpPr>
        <p:spPr bwMode="auto">
          <a:xfrm rot="10800000" flipH="1">
            <a:off x="4953000" y="2895600"/>
            <a:ext cx="2819400" cy="1588"/>
          </a:xfrm>
          <a:prstGeom prst="straightConnector1">
            <a:avLst/>
          </a:prstGeom>
          <a:ln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z="2800" dirty="0" smtClean="0"/>
              <a:t>Example Usage for</a:t>
            </a:r>
            <a:r>
              <a:rPr lang="en-US" altLang="ja-JP" sz="2800" dirty="0" smtClean="0"/>
              <a:t> ARP/NDP</a:t>
            </a:r>
            <a:endParaRPr lang="ja-JP" altLang="en-US" sz="2800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March 2013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DE08B891-CD86-EC4E-B145-C6AA955FEF88}" type="slidenum">
              <a:rPr lang="en-US" altLang="ja-JP" smtClean="0"/>
              <a:pPr/>
              <a:t>22</a:t>
            </a:fld>
            <a:endParaRPr lang="en-US" altLang="ja-JP"/>
          </a:p>
        </p:txBody>
      </p:sp>
      <p:sp>
        <p:nvSpPr>
          <p:cNvPr id="7" name="正方形/長方形 6"/>
          <p:cNvSpPr/>
          <p:nvPr/>
        </p:nvSpPr>
        <p:spPr bwMode="auto">
          <a:xfrm>
            <a:off x="1449388" y="1674812"/>
            <a:ext cx="762000" cy="4572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STA</a:t>
            </a:r>
            <a:endParaRPr kumimoji="0" lang="ja-JP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8" name="正方形/長方形 7"/>
          <p:cNvSpPr/>
          <p:nvPr/>
        </p:nvSpPr>
        <p:spPr bwMode="auto">
          <a:xfrm>
            <a:off x="4572794" y="1675606"/>
            <a:ext cx="762000" cy="4572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AP</a:t>
            </a:r>
            <a:endParaRPr kumimoji="0" lang="ja-JP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9" name="直線コネクタ 8"/>
          <p:cNvCxnSpPr>
            <a:stCxn id="8" idx="2"/>
          </p:cNvCxnSpPr>
          <p:nvPr/>
        </p:nvCxnSpPr>
        <p:spPr bwMode="auto">
          <a:xfrm rot="5400000">
            <a:off x="3390900" y="3694906"/>
            <a:ext cx="3124994" cy="794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0" name="直線コネクタ 9"/>
          <p:cNvCxnSpPr/>
          <p:nvPr/>
        </p:nvCxnSpPr>
        <p:spPr bwMode="auto">
          <a:xfrm rot="5400000">
            <a:off x="267494" y="3693318"/>
            <a:ext cx="3125788" cy="3176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1" name="直線矢印コネクタ 10"/>
          <p:cNvCxnSpPr/>
          <p:nvPr/>
        </p:nvCxnSpPr>
        <p:spPr bwMode="auto">
          <a:xfrm flipV="1">
            <a:off x="1828800" y="4191000"/>
            <a:ext cx="3124200" cy="1588"/>
          </a:xfrm>
          <a:prstGeom prst="straightConnector1">
            <a:avLst/>
          </a:prstGeom>
          <a:ln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2" name="直線矢印コネクタ 11"/>
          <p:cNvCxnSpPr/>
          <p:nvPr/>
        </p:nvCxnSpPr>
        <p:spPr bwMode="auto">
          <a:xfrm rot="10800000">
            <a:off x="1829594" y="4723606"/>
            <a:ext cx="3124200" cy="1588"/>
          </a:xfrm>
          <a:prstGeom prst="straightConnector1">
            <a:avLst/>
          </a:prstGeom>
          <a:ln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13" name="テキスト ボックス 12"/>
          <p:cNvSpPr txBox="1"/>
          <p:nvPr/>
        </p:nvSpPr>
        <p:spPr>
          <a:xfrm>
            <a:off x="2438400" y="3886200"/>
            <a:ext cx="186581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600" dirty="0" smtClean="0"/>
              <a:t>Association </a:t>
            </a:r>
            <a:r>
              <a:rPr kumimoji="1" lang="en-US" altLang="ja-JP" sz="1600" dirty="0" smtClean="0"/>
              <a:t>Request</a:t>
            </a: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2362200" y="4419600"/>
            <a:ext cx="1991250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600" dirty="0" smtClean="0"/>
              <a:t>Association Response</a:t>
            </a:r>
          </a:p>
          <a:p>
            <a:pPr algn="ctr"/>
            <a:r>
              <a:rPr kumimoji="1" lang="en-US" altLang="ja-JP" sz="1600" dirty="0" smtClean="0"/>
              <a:t>(NA)</a:t>
            </a:r>
            <a:endParaRPr kumimoji="1" lang="en-US" altLang="ja-JP" sz="1600" dirty="0" smtClean="0"/>
          </a:p>
        </p:txBody>
      </p:sp>
      <p:sp>
        <p:nvSpPr>
          <p:cNvPr id="15" name="正方形/長方形 14"/>
          <p:cNvSpPr/>
          <p:nvPr/>
        </p:nvSpPr>
        <p:spPr bwMode="auto">
          <a:xfrm>
            <a:off x="7086600" y="1447800"/>
            <a:ext cx="1295400" cy="7620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1600" dirty="0" smtClean="0">
                <a:solidFill>
                  <a:schemeClr val="tx1"/>
                </a:solidFill>
                <a:latin typeface="Times New Roman" charset="0"/>
              </a:rPr>
              <a:t>Node </a:t>
            </a:r>
            <a:r>
              <a:rPr kumimoji="0" lang="en-US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(</a:t>
            </a:r>
            <a:r>
              <a:rPr lang="en-US" altLang="ja-JP" sz="1600" dirty="0" smtClean="0">
                <a:solidFill>
                  <a:schemeClr val="tx1"/>
                </a:solidFill>
                <a:latin typeface="Times New Roman" charset="0"/>
              </a:rPr>
              <a:t>e.g. DNS server)</a:t>
            </a:r>
            <a:endParaRPr kumimoji="0" lang="ja-JP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17" name="直線コネクタ 16"/>
          <p:cNvCxnSpPr/>
          <p:nvPr/>
        </p:nvCxnSpPr>
        <p:spPr bwMode="auto">
          <a:xfrm rot="5400000">
            <a:off x="6211094" y="3694906"/>
            <a:ext cx="3124200" cy="1588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0" name="直線矢印コネクタ 19"/>
          <p:cNvCxnSpPr/>
          <p:nvPr/>
        </p:nvCxnSpPr>
        <p:spPr bwMode="auto">
          <a:xfrm rot="10800000" flipH="1">
            <a:off x="4953000" y="2667000"/>
            <a:ext cx="2819400" cy="1588"/>
          </a:xfrm>
          <a:prstGeom prst="straightConnector1">
            <a:avLst/>
          </a:prstGeom>
          <a:ln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2" name="直線矢印コネクタ 21"/>
          <p:cNvCxnSpPr/>
          <p:nvPr/>
        </p:nvCxnSpPr>
        <p:spPr bwMode="auto">
          <a:xfrm rot="10800000">
            <a:off x="4953000" y="2819400"/>
            <a:ext cx="2819400" cy="1588"/>
          </a:xfrm>
          <a:prstGeom prst="straightConnector1">
            <a:avLst/>
          </a:prstGeom>
          <a:ln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4" name="直線矢印コネクタ 23"/>
          <p:cNvCxnSpPr/>
          <p:nvPr/>
        </p:nvCxnSpPr>
        <p:spPr bwMode="auto">
          <a:xfrm flipV="1">
            <a:off x="1828800" y="3200400"/>
            <a:ext cx="3124200" cy="1588"/>
          </a:xfrm>
          <a:prstGeom prst="straightConnector1">
            <a:avLst/>
          </a:prstGeom>
          <a:ln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5" name="直線矢印コネクタ 24"/>
          <p:cNvCxnSpPr/>
          <p:nvPr/>
        </p:nvCxnSpPr>
        <p:spPr bwMode="auto">
          <a:xfrm rot="10800000">
            <a:off x="1828800" y="3581400"/>
            <a:ext cx="3124200" cy="1588"/>
          </a:xfrm>
          <a:prstGeom prst="straightConnector1">
            <a:avLst/>
          </a:prstGeom>
          <a:ln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26" name="テキスト ボックス 25"/>
          <p:cNvSpPr txBox="1"/>
          <p:nvPr/>
        </p:nvSpPr>
        <p:spPr>
          <a:xfrm>
            <a:off x="2667000" y="2895600"/>
            <a:ext cx="14040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/>
              <a:t>Authentication</a:t>
            </a: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2666206" y="3277394"/>
            <a:ext cx="14040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600" dirty="0" smtClean="0"/>
              <a:t>Authentication</a:t>
            </a:r>
            <a:endParaRPr kumimoji="1" lang="en-US" altLang="ja-JP" sz="1600" dirty="0" smtClean="0"/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5943600" y="2362200"/>
            <a:ext cx="58752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/>
              <a:t>NDP</a:t>
            </a:r>
            <a:endParaRPr kumimoji="1" lang="en-US" altLang="ja-JP" sz="1600" dirty="0" smtClean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Benefits of the Proposal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This proposal provides just container for higher layer. So it can be used by any higher layer protocols.</a:t>
            </a:r>
          </a:p>
          <a:p>
            <a:r>
              <a:rPr lang="en-US" altLang="ja-JP" dirty="0" smtClean="0"/>
              <a:t>This proposal can support roaming within a local network without IP address change.</a:t>
            </a:r>
          </a:p>
          <a:p>
            <a:r>
              <a:rPr lang="en-US" altLang="ja-JP" dirty="0" smtClean="0"/>
              <a:t>AP does not required to keep state of the </a:t>
            </a:r>
            <a:r>
              <a:rPr lang="en-US" altLang="ja-JP" dirty="0" err="1" smtClean="0"/>
              <a:t>STA’s</a:t>
            </a:r>
            <a:r>
              <a:rPr lang="en-US" altLang="ja-JP" dirty="0" smtClean="0"/>
              <a:t> IP address.</a:t>
            </a:r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March 2013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DE08B891-CD86-EC4E-B145-C6AA955FEF88}" type="slidenum">
              <a:rPr lang="en-US" altLang="ja-JP" smtClean="0"/>
              <a:pPr/>
              <a:t>23</a:t>
            </a:fld>
            <a:endParaRPr lang="en-US" altLang="ja-JP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mtClean="0"/>
              <a:t>Roaming Between FILS APs</a:t>
            </a:r>
            <a:endParaRPr lang="ja-JP" altLang="en-US" dirty="0"/>
          </a:p>
        </p:txBody>
      </p:sp>
      <p:sp>
        <p:nvSpPr>
          <p:cNvPr id="14" name="コンテンツ プレースホルダ 13"/>
          <p:cNvSpPr>
            <a:spLocks noGrp="1"/>
          </p:cNvSpPr>
          <p:nvPr>
            <p:ph idx="1"/>
          </p:nvPr>
        </p:nvSpPr>
        <p:spPr>
          <a:xfrm>
            <a:off x="685800" y="4724400"/>
            <a:ext cx="7772400" cy="1371600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altLang="ja-JP" sz="1800" dirty="0" smtClean="0"/>
              <a:t>FILS STA connects to FILS AP1 with FILS and gets IP address from the DHCP server.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ja-JP" sz="1800" dirty="0" smtClean="0"/>
              <a:t>When the STA is moving to FILS AP2, the STA can keep IP address according to DHCP and no need to request IP address as in existing IEEE802.11 network.</a:t>
            </a:r>
          </a:p>
          <a:p>
            <a:pPr marL="457200" indent="-457200">
              <a:buFont typeface="+mj-lt"/>
              <a:buAutoNum type="arabicPeriod"/>
            </a:pPr>
            <a:endParaRPr lang="ja-JP" altLang="en-US" sz="1800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March 2013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DE08B891-CD86-EC4E-B145-C6AA955FEF88}" type="slidenum">
              <a:rPr lang="en-US" altLang="ja-JP" smtClean="0"/>
              <a:pPr/>
              <a:t>24</a:t>
            </a:fld>
            <a:endParaRPr lang="en-US" altLang="ja-JP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2057400" y="3581400"/>
            <a:ext cx="617978" cy="584776"/>
          </a:xfrm>
          <a:prstGeom prst="rect">
            <a:avLst/>
          </a:prstGeom>
          <a:ln>
            <a:solidFill>
              <a:srgbClr val="00800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  <a:latin typeface="Arial"/>
                <a:cs typeface="Arial"/>
              </a:rPr>
              <a:t>FILS</a:t>
            </a:r>
          </a:p>
          <a:p>
            <a:r>
              <a:rPr kumimoji="1" lang="en-US" altLang="ja-JP" sz="1600" dirty="0" smtClean="0">
                <a:solidFill>
                  <a:schemeClr val="tx1"/>
                </a:solidFill>
                <a:latin typeface="Arial"/>
                <a:cs typeface="Arial"/>
              </a:rPr>
              <a:t>AP1</a:t>
            </a:r>
            <a:endParaRPr kumimoji="1" lang="ja-JP" altLang="en-US" sz="16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6400800" y="3581400"/>
            <a:ext cx="617978" cy="584776"/>
          </a:xfrm>
          <a:prstGeom prst="rect">
            <a:avLst/>
          </a:prstGeom>
          <a:ln>
            <a:solidFill>
              <a:srgbClr val="00800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  <a:latin typeface="Arial"/>
                <a:cs typeface="Arial"/>
              </a:rPr>
              <a:t>FILS</a:t>
            </a:r>
          </a:p>
          <a:p>
            <a:r>
              <a:rPr kumimoji="1" lang="en-US" altLang="ja-JP" sz="1600" dirty="0" smtClean="0">
                <a:solidFill>
                  <a:schemeClr val="tx1"/>
                </a:solidFill>
                <a:latin typeface="Arial"/>
                <a:cs typeface="Arial"/>
              </a:rPr>
              <a:t>AP2</a:t>
            </a:r>
            <a:endParaRPr kumimoji="1" lang="ja-JP" altLang="en-US" sz="16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3429000" y="4038600"/>
            <a:ext cx="617978" cy="584776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  <a:latin typeface="Arial"/>
                <a:cs typeface="Arial"/>
              </a:rPr>
              <a:t>FILS</a:t>
            </a:r>
          </a:p>
          <a:p>
            <a:r>
              <a:rPr kumimoji="1" lang="en-US" altLang="ja-JP" sz="1600" dirty="0" smtClean="0">
                <a:solidFill>
                  <a:schemeClr val="tx1"/>
                </a:solidFill>
                <a:latin typeface="Arial"/>
                <a:cs typeface="Arial"/>
              </a:rPr>
              <a:t>STA</a:t>
            </a:r>
            <a:endParaRPr kumimoji="1" lang="ja-JP" altLang="en-US" sz="16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7162800" y="1752600"/>
            <a:ext cx="788998" cy="584776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  <a:latin typeface="Arial"/>
                <a:cs typeface="Arial"/>
              </a:rPr>
              <a:t>DHCP</a:t>
            </a:r>
          </a:p>
          <a:p>
            <a:r>
              <a:rPr kumimoji="1" lang="en-US" altLang="ja-JP" sz="1600" dirty="0" smtClean="0">
                <a:solidFill>
                  <a:schemeClr val="tx1"/>
                </a:solidFill>
                <a:latin typeface="Arial"/>
                <a:cs typeface="Arial"/>
              </a:rPr>
              <a:t>Server</a:t>
            </a:r>
            <a:endParaRPr kumimoji="1" lang="ja-JP" altLang="en-US" sz="16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cxnSp>
        <p:nvCxnSpPr>
          <p:cNvPr id="18" name="直線コネクタ 17"/>
          <p:cNvCxnSpPr>
            <a:stCxn id="8" idx="0"/>
          </p:cNvCxnSpPr>
          <p:nvPr/>
        </p:nvCxnSpPr>
        <p:spPr bwMode="auto">
          <a:xfrm rot="5400000" flipH="1" flipV="1">
            <a:off x="2935794" y="1945195"/>
            <a:ext cx="1066800" cy="220561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0" name="直線コネクタ 19"/>
          <p:cNvCxnSpPr>
            <a:stCxn id="9" idx="0"/>
          </p:cNvCxnSpPr>
          <p:nvPr/>
        </p:nvCxnSpPr>
        <p:spPr bwMode="auto">
          <a:xfrm rot="16200000" flipV="1">
            <a:off x="5107495" y="1979105"/>
            <a:ext cx="1066800" cy="2137789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2" name="直線コネクタ 21"/>
          <p:cNvCxnSpPr>
            <a:stCxn id="16" idx="1"/>
          </p:cNvCxnSpPr>
          <p:nvPr/>
        </p:nvCxnSpPr>
        <p:spPr bwMode="auto">
          <a:xfrm rot="10800000" flipV="1">
            <a:off x="4572000" y="2044988"/>
            <a:ext cx="2590800" cy="46961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7" name="円/楕円 6"/>
          <p:cNvSpPr/>
          <p:nvPr/>
        </p:nvSpPr>
        <p:spPr bwMode="auto">
          <a:xfrm>
            <a:off x="1981200" y="1828800"/>
            <a:ext cx="5105400" cy="1371600"/>
          </a:xfrm>
          <a:prstGeom prst="ellipse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Local Network</a:t>
            </a:r>
            <a:endParaRPr kumimoji="0" lang="ja-JP" altLang="en-US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3" name="稲妻 22"/>
          <p:cNvSpPr/>
          <p:nvPr/>
        </p:nvSpPr>
        <p:spPr bwMode="auto">
          <a:xfrm>
            <a:off x="2667000" y="3886200"/>
            <a:ext cx="685800" cy="533400"/>
          </a:xfrm>
          <a:prstGeom prst="lightningBolt">
            <a:avLst/>
          </a:prstGeom>
          <a:solidFill>
            <a:srgbClr val="FFFA46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4" name="右矢印 23"/>
          <p:cNvSpPr/>
          <p:nvPr/>
        </p:nvSpPr>
        <p:spPr bwMode="auto">
          <a:xfrm>
            <a:off x="4114800" y="4114800"/>
            <a:ext cx="1143000" cy="484632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5334000" y="4038600"/>
            <a:ext cx="617978" cy="584776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50000"/>
                  <a:satMod val="300000"/>
                </a:schemeClr>
              </a:gs>
              <a:gs pos="35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  <a:lin ang="16200000" scaled="1"/>
            <a:tileRect/>
          </a:gradFill>
          <a:ln w="9525" cap="flat" cmpd="sng" algn="ctr">
            <a:solidFill>
              <a:schemeClr val="accent1">
                <a:shade val="95000"/>
                <a:satMod val="105000"/>
              </a:schemeClr>
            </a:solidFill>
            <a:prstDash val="dash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accent3">
                    <a:lumMod val="50000"/>
                  </a:schemeClr>
                </a:solidFill>
                <a:latin typeface="Arial"/>
                <a:cs typeface="Arial"/>
              </a:rPr>
              <a:t>FILS</a:t>
            </a:r>
          </a:p>
          <a:p>
            <a:r>
              <a:rPr kumimoji="1" lang="en-US" altLang="ja-JP" sz="1600" dirty="0" smtClean="0">
                <a:solidFill>
                  <a:schemeClr val="accent3">
                    <a:lumMod val="50000"/>
                  </a:schemeClr>
                </a:solidFill>
                <a:latin typeface="Arial"/>
                <a:cs typeface="Arial"/>
              </a:rPr>
              <a:t>STA</a:t>
            </a:r>
            <a:endParaRPr kumimoji="1" lang="ja-JP" altLang="en-US" sz="1600" dirty="0">
              <a:solidFill>
                <a:schemeClr val="accent3">
                  <a:lumMod val="50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26" name="稲妻 25"/>
          <p:cNvSpPr/>
          <p:nvPr/>
        </p:nvSpPr>
        <p:spPr bwMode="auto">
          <a:xfrm flipH="1">
            <a:off x="5791200" y="3733800"/>
            <a:ext cx="685800" cy="533400"/>
          </a:xfrm>
          <a:prstGeom prst="lightningBolt">
            <a:avLst/>
          </a:prstGeom>
          <a:solidFill>
            <a:srgbClr val="FFFA46"/>
          </a:solidFill>
          <a:ln w="12700" cap="flat" cmpd="sng" algn="ctr">
            <a:solidFill>
              <a:schemeClr val="tx1">
                <a:alpha val="40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z="2800" dirty="0" smtClean="0"/>
              <a:t>Roaming Between FILS AP and non-FILS AP</a:t>
            </a:r>
            <a:endParaRPr lang="ja-JP" altLang="en-US" sz="2800" dirty="0"/>
          </a:p>
        </p:txBody>
      </p:sp>
      <p:sp>
        <p:nvSpPr>
          <p:cNvPr id="14" name="コンテンツ プレースホルダ 13"/>
          <p:cNvSpPr>
            <a:spLocks noGrp="1"/>
          </p:cNvSpPr>
          <p:nvPr>
            <p:ph idx="1"/>
          </p:nvPr>
        </p:nvSpPr>
        <p:spPr>
          <a:xfrm>
            <a:off x="685800" y="4724400"/>
            <a:ext cx="7772400" cy="1371600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altLang="ja-JP" sz="1800" dirty="0" smtClean="0"/>
              <a:t>FILS STA connects to FILS AP with FILS and gets IP address from the DHCP server.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ja-JP" sz="1800" dirty="0" smtClean="0"/>
              <a:t>When the STA is moving to non-FILS AP, the STA can keep IP address according to DHCP and no need to request IP address as in existing IEEE802.11 network.</a:t>
            </a:r>
          </a:p>
          <a:p>
            <a:pPr marL="457200" indent="-457200">
              <a:buFont typeface="+mj-lt"/>
              <a:buAutoNum type="arabicPeriod"/>
            </a:pPr>
            <a:endParaRPr lang="ja-JP" altLang="en-US" sz="1800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March 2013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DE08B891-CD86-EC4E-B145-C6AA955FEF88}" type="slidenum">
              <a:rPr lang="en-US" altLang="ja-JP" smtClean="0"/>
              <a:pPr/>
              <a:t>25</a:t>
            </a:fld>
            <a:endParaRPr lang="en-US" altLang="ja-JP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2057400" y="3581400"/>
            <a:ext cx="617978" cy="584776"/>
          </a:xfrm>
          <a:prstGeom prst="rect">
            <a:avLst/>
          </a:prstGeom>
          <a:ln>
            <a:solidFill>
              <a:srgbClr val="00800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  <a:latin typeface="Arial"/>
                <a:cs typeface="Arial"/>
              </a:rPr>
              <a:t>FILS</a:t>
            </a:r>
          </a:p>
          <a:p>
            <a:r>
              <a:rPr kumimoji="1" lang="en-US" altLang="ja-JP" sz="1600" dirty="0" smtClean="0">
                <a:solidFill>
                  <a:schemeClr val="tx1"/>
                </a:solidFill>
                <a:latin typeface="Arial"/>
                <a:cs typeface="Arial"/>
              </a:rPr>
              <a:t>AP</a:t>
            </a:r>
            <a:endParaRPr kumimoji="1" lang="ja-JP" altLang="en-US" sz="16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6400800" y="3581400"/>
            <a:ext cx="1028647" cy="584776"/>
          </a:xfrm>
          <a:prstGeom prst="rect">
            <a:avLst/>
          </a:prstGeom>
          <a:ln>
            <a:solidFill>
              <a:srgbClr val="00800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  <a:latin typeface="Arial"/>
                <a:cs typeface="Arial"/>
              </a:rPr>
              <a:t>non-FILS</a:t>
            </a:r>
          </a:p>
          <a:p>
            <a:r>
              <a:rPr kumimoji="1" lang="en-US" altLang="ja-JP" sz="1600" dirty="0" smtClean="0">
                <a:solidFill>
                  <a:schemeClr val="tx1"/>
                </a:solidFill>
                <a:latin typeface="Arial"/>
                <a:cs typeface="Arial"/>
              </a:rPr>
              <a:t>AP</a:t>
            </a:r>
            <a:endParaRPr kumimoji="1" lang="ja-JP" altLang="en-US" sz="16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3429000" y="4038600"/>
            <a:ext cx="617978" cy="584776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  <a:latin typeface="Arial"/>
                <a:cs typeface="Arial"/>
              </a:rPr>
              <a:t>FILS</a:t>
            </a:r>
          </a:p>
          <a:p>
            <a:r>
              <a:rPr kumimoji="1" lang="en-US" altLang="ja-JP" sz="1600" dirty="0" smtClean="0">
                <a:solidFill>
                  <a:schemeClr val="tx1"/>
                </a:solidFill>
                <a:latin typeface="Arial"/>
                <a:cs typeface="Arial"/>
              </a:rPr>
              <a:t>STA</a:t>
            </a:r>
            <a:endParaRPr kumimoji="1" lang="ja-JP" altLang="en-US" sz="16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7162800" y="1752600"/>
            <a:ext cx="788998" cy="584776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  <a:latin typeface="Arial"/>
                <a:cs typeface="Arial"/>
              </a:rPr>
              <a:t>DHCP</a:t>
            </a:r>
          </a:p>
          <a:p>
            <a:r>
              <a:rPr kumimoji="1" lang="en-US" altLang="ja-JP" sz="1600" dirty="0" smtClean="0">
                <a:solidFill>
                  <a:schemeClr val="tx1"/>
                </a:solidFill>
                <a:latin typeface="Arial"/>
                <a:cs typeface="Arial"/>
              </a:rPr>
              <a:t>Server</a:t>
            </a:r>
            <a:endParaRPr kumimoji="1" lang="ja-JP" altLang="en-US" sz="16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cxnSp>
        <p:nvCxnSpPr>
          <p:cNvPr id="18" name="直線コネクタ 17"/>
          <p:cNvCxnSpPr>
            <a:stCxn id="8" idx="0"/>
          </p:cNvCxnSpPr>
          <p:nvPr/>
        </p:nvCxnSpPr>
        <p:spPr bwMode="auto">
          <a:xfrm rot="5400000" flipH="1" flipV="1">
            <a:off x="2935794" y="1945195"/>
            <a:ext cx="1066800" cy="220561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0" name="直線コネクタ 19"/>
          <p:cNvCxnSpPr>
            <a:stCxn id="9" idx="0"/>
          </p:cNvCxnSpPr>
          <p:nvPr/>
        </p:nvCxnSpPr>
        <p:spPr bwMode="auto">
          <a:xfrm rot="16200000" flipV="1">
            <a:off x="5210167" y="1876443"/>
            <a:ext cx="1066800" cy="234311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2" name="直線コネクタ 21"/>
          <p:cNvCxnSpPr>
            <a:stCxn id="16" idx="1"/>
          </p:cNvCxnSpPr>
          <p:nvPr/>
        </p:nvCxnSpPr>
        <p:spPr bwMode="auto">
          <a:xfrm rot="10800000" flipV="1">
            <a:off x="4572000" y="2044988"/>
            <a:ext cx="2590800" cy="46961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7" name="円/楕円 6"/>
          <p:cNvSpPr/>
          <p:nvPr/>
        </p:nvSpPr>
        <p:spPr bwMode="auto">
          <a:xfrm>
            <a:off x="1981200" y="1828800"/>
            <a:ext cx="5105400" cy="1371600"/>
          </a:xfrm>
          <a:prstGeom prst="ellipse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Local Network</a:t>
            </a:r>
            <a:endParaRPr kumimoji="0" lang="ja-JP" altLang="en-US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3" name="稲妻 22"/>
          <p:cNvSpPr/>
          <p:nvPr/>
        </p:nvSpPr>
        <p:spPr bwMode="auto">
          <a:xfrm>
            <a:off x="2667000" y="3886200"/>
            <a:ext cx="685800" cy="533400"/>
          </a:xfrm>
          <a:prstGeom prst="lightningBolt">
            <a:avLst/>
          </a:prstGeom>
          <a:solidFill>
            <a:srgbClr val="FFFA46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4" name="右矢印 23"/>
          <p:cNvSpPr/>
          <p:nvPr/>
        </p:nvSpPr>
        <p:spPr bwMode="auto">
          <a:xfrm>
            <a:off x="4114800" y="4114800"/>
            <a:ext cx="1143000" cy="484632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5334000" y="4038600"/>
            <a:ext cx="617978" cy="584776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50000"/>
                  <a:satMod val="300000"/>
                </a:schemeClr>
              </a:gs>
              <a:gs pos="35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  <a:lin ang="16200000" scaled="1"/>
            <a:tileRect/>
          </a:gradFill>
          <a:ln w="9525" cap="flat" cmpd="sng" algn="ctr">
            <a:solidFill>
              <a:schemeClr val="accent1">
                <a:shade val="95000"/>
                <a:satMod val="105000"/>
              </a:schemeClr>
            </a:solidFill>
            <a:prstDash val="dash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accent3">
                    <a:lumMod val="50000"/>
                  </a:schemeClr>
                </a:solidFill>
                <a:latin typeface="Arial"/>
                <a:cs typeface="Arial"/>
              </a:rPr>
              <a:t>FILS</a:t>
            </a:r>
          </a:p>
          <a:p>
            <a:r>
              <a:rPr kumimoji="1" lang="en-US" altLang="ja-JP" sz="1600" dirty="0" smtClean="0">
                <a:solidFill>
                  <a:schemeClr val="accent3">
                    <a:lumMod val="50000"/>
                  </a:schemeClr>
                </a:solidFill>
                <a:latin typeface="Arial"/>
                <a:cs typeface="Arial"/>
              </a:rPr>
              <a:t>STA</a:t>
            </a:r>
            <a:endParaRPr kumimoji="1" lang="ja-JP" altLang="en-US" sz="1600" dirty="0">
              <a:solidFill>
                <a:schemeClr val="accent3">
                  <a:lumMod val="50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26" name="稲妻 25"/>
          <p:cNvSpPr/>
          <p:nvPr/>
        </p:nvSpPr>
        <p:spPr bwMode="auto">
          <a:xfrm flipH="1">
            <a:off x="5791200" y="3733800"/>
            <a:ext cx="685800" cy="533400"/>
          </a:xfrm>
          <a:prstGeom prst="lightningBolt">
            <a:avLst/>
          </a:prstGeom>
          <a:solidFill>
            <a:srgbClr val="FFFA46"/>
          </a:solidFill>
          <a:ln w="12700" cap="flat" cmpd="sng" algn="ctr">
            <a:solidFill>
              <a:schemeClr val="tx1">
                <a:alpha val="40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Questions &amp; Comments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March 2013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DE08B891-CD86-EC4E-B145-C6AA955FEF88}" type="slidenum">
              <a:rPr lang="en-US" altLang="ja-JP" smtClean="0"/>
              <a:pPr/>
              <a:t>26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Motion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Move to include the text in 11-13/</a:t>
            </a:r>
            <a:r>
              <a:rPr lang="en-US" altLang="ja-JP" dirty="0" smtClean="0"/>
              <a:t>0040r3 </a:t>
            </a:r>
            <a:r>
              <a:rPr lang="en-US" altLang="ja-JP" dirty="0" smtClean="0"/>
              <a:t>into the </a:t>
            </a:r>
            <a:r>
              <a:rPr lang="en-US" altLang="ja-JP" dirty="0" err="1" smtClean="0"/>
              <a:t>TGai</a:t>
            </a:r>
            <a:r>
              <a:rPr lang="en-US" altLang="ja-JP" dirty="0" smtClean="0"/>
              <a:t> Draft Specification Document.</a:t>
            </a:r>
          </a:p>
          <a:p>
            <a:pPr>
              <a:buNone/>
            </a:pPr>
            <a:endParaRPr lang="en-US" altLang="ja-JP" dirty="0" smtClean="0"/>
          </a:p>
          <a:p>
            <a:r>
              <a:rPr lang="en-US" altLang="ja-JP" dirty="0" smtClean="0"/>
              <a:t>Moved:</a:t>
            </a:r>
          </a:p>
          <a:p>
            <a:r>
              <a:rPr lang="en-US" altLang="ja-JP" dirty="0" smtClean="0"/>
              <a:t>Second:</a:t>
            </a:r>
          </a:p>
          <a:p>
            <a:endParaRPr lang="en-US" altLang="ja-JP" dirty="0" smtClean="0"/>
          </a:p>
          <a:p>
            <a:r>
              <a:rPr lang="en-US" altLang="ja-JP" dirty="0" smtClean="0"/>
              <a:t>Result (Y/N/A): </a:t>
            </a:r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March 2013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DE08B891-CD86-EC4E-B145-C6AA955FEF88}" type="slidenum">
              <a:rPr lang="en-US" altLang="ja-JP" smtClean="0"/>
              <a:pPr/>
              <a:t>27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ja-JP" dirty="0" smtClean="0"/>
              <a:t>Backup</a:t>
            </a:r>
            <a:endParaRPr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March 2013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EF7C4031-7F9F-544A-AF6E-872DBF3FC968}" type="slidenum">
              <a:rPr lang="en-US" altLang="ja-JP" smtClean="0"/>
              <a:pPr/>
              <a:t>28</a:t>
            </a:fld>
            <a:endParaRPr lang="en-US" altLang="ja-JP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Aggressive Implementation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The specification of this proposal does not prohibit the aggressive implementation shown in next slides.</a:t>
            </a:r>
          </a:p>
          <a:p>
            <a:r>
              <a:rPr lang="en-US" altLang="ja-JP" dirty="0" smtClean="0"/>
              <a:t>But we do not recommend such implementation because DHCP is fast enough.</a:t>
            </a:r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March 2013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DE08B891-CD86-EC4E-B145-C6AA955FEF88}" type="slidenum">
              <a:rPr lang="en-US" altLang="ja-JP" smtClean="0"/>
              <a:pPr/>
              <a:t>29</a:t>
            </a:fld>
            <a:endParaRPr lang="en-US" altLang="ja-JP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Conformance </a:t>
            </a:r>
            <a:r>
              <a:rPr lang="en-US" dirty="0" err="1" smtClean="0"/>
              <a:t>w</a:t>
            </a:r>
            <a:r>
              <a:rPr lang="en-US" dirty="0" smtClean="0"/>
              <a:t>/ </a:t>
            </a:r>
            <a:r>
              <a:rPr lang="en-US" dirty="0" err="1" smtClean="0"/>
              <a:t>Tgai</a:t>
            </a:r>
            <a:r>
              <a:rPr lang="en-US" dirty="0" smtClean="0"/>
              <a:t> PAR &amp; 5C </a:t>
            </a:r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March 2013</a:t>
            </a:r>
            <a:endParaRPr lang="en-US" altLang="ja-JP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31E72FFA-50B6-BE49-9796-CC7F59AABF37}" type="slidenum">
              <a:rPr lang="en-US" altLang="ja-JP" smtClean="0"/>
              <a:pPr/>
              <a:t>3</a:t>
            </a:fld>
            <a:endParaRPr lang="en-US" altLang="ja-JP"/>
          </a:p>
        </p:txBody>
      </p:sp>
      <p:graphicFrame>
        <p:nvGraphicFramePr>
          <p:cNvPr id="7" name="Tabelle 6"/>
          <p:cNvGraphicFramePr>
            <a:graphicFrameLocks noGrp="1"/>
          </p:cNvGraphicFramePr>
          <p:nvPr/>
        </p:nvGraphicFramePr>
        <p:xfrm>
          <a:off x="762000" y="1905000"/>
          <a:ext cx="7696200" cy="33172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91200"/>
                <a:gridCol w="1905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Conformance Question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Response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dirty="0" smtClean="0"/>
                        <a:t>degrade the security offered by Robust Security Network Association (RSNA) already defined in 802.11?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 change the MAC SAP interface?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</a:t>
                      </a:r>
                      <a:r>
                        <a:rPr lang="en-US" sz="1400" baseline="0" dirty="0" smtClean="0"/>
                        <a:t> require or introduce a change to the 802.1 architecture?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</a:t>
                      </a:r>
                      <a:r>
                        <a:rPr lang="en-US" sz="1400" baseline="0" dirty="0" smtClean="0"/>
                        <a:t> introduce a change in the channel access mechanism?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 introduce a change in the PHY?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Which of the following link set-up phases is addressed by the proposal?</a:t>
                      </a:r>
                    </a:p>
                    <a:p>
                      <a:r>
                        <a:rPr lang="en-US" sz="1400" dirty="0" smtClean="0"/>
                        <a:t>(1) AP Discovery (2) Network Discovery (3) Link (re-)establishment</a:t>
                      </a:r>
                      <a:r>
                        <a:rPr lang="en-US" sz="1400" baseline="0" dirty="0" smtClean="0"/>
                        <a:t> / exchange of security related messages (4) Higher layer aspects, e.g. IP address assignment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4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z="2400" dirty="0" smtClean="0"/>
              <a:t>Aggressive AP Implementation for DHCPv4 with RCO</a:t>
            </a:r>
            <a:endParaRPr lang="ja-JP" altLang="en-US" sz="2400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March 2013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DE08B891-CD86-EC4E-B145-C6AA955FEF88}" type="slidenum">
              <a:rPr lang="en-US" altLang="ja-JP" smtClean="0"/>
              <a:pPr/>
              <a:t>30</a:t>
            </a:fld>
            <a:endParaRPr lang="en-US" altLang="ja-JP"/>
          </a:p>
        </p:txBody>
      </p:sp>
      <p:sp>
        <p:nvSpPr>
          <p:cNvPr id="22" name="正方形/長方形 21"/>
          <p:cNvSpPr/>
          <p:nvPr/>
        </p:nvSpPr>
        <p:spPr bwMode="auto">
          <a:xfrm>
            <a:off x="915988" y="1598612"/>
            <a:ext cx="762000" cy="4572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STA</a:t>
            </a:r>
            <a:endParaRPr kumimoji="0" lang="ja-JP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3" name="正方形/長方形 22"/>
          <p:cNvSpPr/>
          <p:nvPr/>
        </p:nvSpPr>
        <p:spPr bwMode="auto">
          <a:xfrm>
            <a:off x="4039394" y="1599406"/>
            <a:ext cx="762000" cy="4572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AP</a:t>
            </a:r>
            <a:endParaRPr kumimoji="0" lang="ja-JP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24" name="直線コネクタ 23"/>
          <p:cNvCxnSpPr>
            <a:stCxn id="23" idx="2"/>
          </p:cNvCxnSpPr>
          <p:nvPr/>
        </p:nvCxnSpPr>
        <p:spPr bwMode="auto">
          <a:xfrm rot="5400000">
            <a:off x="2476500" y="3999706"/>
            <a:ext cx="3886994" cy="794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5" name="直線コネクタ 24"/>
          <p:cNvCxnSpPr/>
          <p:nvPr/>
        </p:nvCxnSpPr>
        <p:spPr bwMode="auto">
          <a:xfrm rot="5400000">
            <a:off x="-646906" y="3998118"/>
            <a:ext cx="3887788" cy="3176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6" name="直線矢印コネクタ 25"/>
          <p:cNvCxnSpPr/>
          <p:nvPr/>
        </p:nvCxnSpPr>
        <p:spPr bwMode="auto">
          <a:xfrm flipV="1">
            <a:off x="1295400" y="4343400"/>
            <a:ext cx="3124200" cy="1588"/>
          </a:xfrm>
          <a:prstGeom prst="straightConnector1">
            <a:avLst/>
          </a:prstGeom>
          <a:ln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7" name="直線矢印コネクタ 26"/>
          <p:cNvCxnSpPr/>
          <p:nvPr/>
        </p:nvCxnSpPr>
        <p:spPr bwMode="auto">
          <a:xfrm rot="10800000">
            <a:off x="1295400" y="5181600"/>
            <a:ext cx="3124200" cy="1588"/>
          </a:xfrm>
          <a:prstGeom prst="straightConnector1">
            <a:avLst/>
          </a:prstGeom>
          <a:ln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28" name="テキスト ボックス 27"/>
          <p:cNvSpPr txBox="1"/>
          <p:nvPr/>
        </p:nvSpPr>
        <p:spPr>
          <a:xfrm>
            <a:off x="1447800" y="4038600"/>
            <a:ext cx="2829521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600" dirty="0" smtClean="0"/>
              <a:t>Association Request</a:t>
            </a:r>
          </a:p>
          <a:p>
            <a:pPr algn="ctr"/>
            <a:r>
              <a:rPr kumimoji="1" lang="en-US" altLang="ja-JP" sz="1600" dirty="0" smtClean="0"/>
              <a:t>DHCPDISCOVER </a:t>
            </a:r>
            <a:r>
              <a:rPr kumimoji="1" lang="en-US" altLang="ja-JP" sz="1600" dirty="0" err="1" smtClean="0"/>
              <a:t>w</a:t>
            </a:r>
            <a:r>
              <a:rPr kumimoji="1" lang="en-US" altLang="ja-JP" sz="1600" dirty="0" smtClean="0"/>
              <a:t>/RCO (v4</a:t>
            </a:r>
            <a:r>
              <a:rPr kumimoji="1" lang="en-US" altLang="ja-JP" sz="1600" dirty="0" smtClean="0"/>
              <a:t>)</a:t>
            </a: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1250125" y="4877594"/>
            <a:ext cx="314701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600" dirty="0" smtClean="0"/>
              <a:t>Association Response</a:t>
            </a:r>
          </a:p>
          <a:p>
            <a:pPr algn="ctr"/>
            <a:r>
              <a:rPr kumimoji="1" lang="en-US" altLang="ja-JP" sz="1600" dirty="0" smtClean="0"/>
              <a:t>DHCPACK </a:t>
            </a:r>
            <a:r>
              <a:rPr kumimoji="1" lang="en-US" altLang="ja-JP" sz="1600" dirty="0" err="1" smtClean="0"/>
              <a:t>w</a:t>
            </a:r>
            <a:r>
              <a:rPr kumimoji="1" lang="en-US" altLang="ja-JP" sz="1600" dirty="0" smtClean="0"/>
              <a:t>/RCO (v4</a:t>
            </a:r>
            <a:r>
              <a:rPr kumimoji="1" lang="en-US" altLang="ja-JP" sz="1600" dirty="0" smtClean="0"/>
              <a:t>)</a:t>
            </a:r>
          </a:p>
          <a:p>
            <a:pPr algn="ctr"/>
            <a:r>
              <a:rPr kumimoji="1" lang="en-US" altLang="ja-JP" sz="1600" dirty="0" smtClean="0"/>
              <a:t>Gratuitous proxy ARP of the Router</a:t>
            </a:r>
          </a:p>
        </p:txBody>
      </p:sp>
      <p:sp>
        <p:nvSpPr>
          <p:cNvPr id="30" name="正方形/長方形 29"/>
          <p:cNvSpPr/>
          <p:nvPr/>
        </p:nvSpPr>
        <p:spPr bwMode="auto">
          <a:xfrm>
            <a:off x="6553200" y="1600200"/>
            <a:ext cx="990600" cy="4572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1600" dirty="0" smtClean="0">
                <a:solidFill>
                  <a:schemeClr val="tx1"/>
                </a:solidFill>
                <a:latin typeface="Times New Roman" charset="0"/>
              </a:rPr>
              <a:t>DHCPv4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Server</a:t>
            </a:r>
            <a:endParaRPr kumimoji="0" lang="ja-JP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31" name="直線矢印コネクタ 30"/>
          <p:cNvCxnSpPr/>
          <p:nvPr/>
        </p:nvCxnSpPr>
        <p:spPr bwMode="auto">
          <a:xfrm rot="10800000" flipH="1">
            <a:off x="4419600" y="2438400"/>
            <a:ext cx="1524000" cy="1588"/>
          </a:xfrm>
          <a:prstGeom prst="straightConnector1">
            <a:avLst/>
          </a:prstGeom>
          <a:ln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32" name="テキスト ボックス 31"/>
          <p:cNvSpPr txBox="1"/>
          <p:nvPr/>
        </p:nvSpPr>
        <p:spPr>
          <a:xfrm>
            <a:off x="4953000" y="2133600"/>
            <a:ext cx="58381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/>
              <a:t>ARP</a:t>
            </a:r>
            <a:endParaRPr kumimoji="1" lang="ja-JP" altLang="en-US" sz="1600" dirty="0"/>
          </a:p>
        </p:txBody>
      </p:sp>
      <p:cxnSp>
        <p:nvCxnSpPr>
          <p:cNvPr id="33" name="直線矢印コネクタ 32"/>
          <p:cNvCxnSpPr/>
          <p:nvPr/>
        </p:nvCxnSpPr>
        <p:spPr bwMode="auto">
          <a:xfrm rot="10800000">
            <a:off x="4419600" y="2590800"/>
            <a:ext cx="1524000" cy="1588"/>
          </a:xfrm>
          <a:prstGeom prst="straightConnector1">
            <a:avLst/>
          </a:prstGeom>
          <a:ln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35" name="直線矢印コネクタ 34"/>
          <p:cNvCxnSpPr/>
          <p:nvPr/>
        </p:nvCxnSpPr>
        <p:spPr bwMode="auto">
          <a:xfrm flipV="1">
            <a:off x="1295400" y="2819400"/>
            <a:ext cx="3124200" cy="1588"/>
          </a:xfrm>
          <a:prstGeom prst="straightConnector1">
            <a:avLst/>
          </a:prstGeom>
          <a:ln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36" name="直線矢印コネクタ 35"/>
          <p:cNvCxnSpPr/>
          <p:nvPr/>
        </p:nvCxnSpPr>
        <p:spPr bwMode="auto">
          <a:xfrm rot="10800000">
            <a:off x="1295400" y="3657600"/>
            <a:ext cx="3124200" cy="1588"/>
          </a:xfrm>
          <a:prstGeom prst="straightConnector1">
            <a:avLst/>
          </a:prstGeom>
          <a:ln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37" name="テキスト ボックス 36"/>
          <p:cNvSpPr txBox="1"/>
          <p:nvPr/>
        </p:nvSpPr>
        <p:spPr>
          <a:xfrm>
            <a:off x="2133600" y="2514600"/>
            <a:ext cx="14040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/>
              <a:t>Authentication</a:t>
            </a:r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2132806" y="3353594"/>
            <a:ext cx="14040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600" dirty="0" smtClean="0"/>
              <a:t>Authentication</a:t>
            </a:r>
            <a:endParaRPr kumimoji="1" lang="en-US" altLang="ja-JP" sz="1600" dirty="0" smtClean="0"/>
          </a:p>
        </p:txBody>
      </p:sp>
      <p:sp>
        <p:nvSpPr>
          <p:cNvPr id="39" name="正方形/長方形 38"/>
          <p:cNvSpPr/>
          <p:nvPr/>
        </p:nvSpPr>
        <p:spPr bwMode="auto">
          <a:xfrm>
            <a:off x="5562600" y="1600200"/>
            <a:ext cx="762000" cy="4572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1600" dirty="0" smtClean="0">
                <a:solidFill>
                  <a:schemeClr val="tx1"/>
                </a:solidFill>
                <a:latin typeface="Times New Roman" charset="0"/>
              </a:rPr>
              <a:t>Router</a:t>
            </a:r>
            <a:endParaRPr kumimoji="0" lang="ja-JP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40" name="直線コネクタ 39"/>
          <p:cNvCxnSpPr/>
          <p:nvPr/>
        </p:nvCxnSpPr>
        <p:spPr bwMode="auto">
          <a:xfrm rot="5400000">
            <a:off x="5601494" y="2399506"/>
            <a:ext cx="685800" cy="1588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41" name="直線矢印コネクタ 40"/>
          <p:cNvCxnSpPr/>
          <p:nvPr/>
        </p:nvCxnSpPr>
        <p:spPr bwMode="auto">
          <a:xfrm flipV="1">
            <a:off x="4419600" y="3048000"/>
            <a:ext cx="2667000" cy="1588"/>
          </a:xfrm>
          <a:prstGeom prst="straightConnector1">
            <a:avLst/>
          </a:prstGeom>
          <a:ln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43" name="テキスト ボックス 42"/>
          <p:cNvSpPr txBox="1"/>
          <p:nvPr/>
        </p:nvSpPr>
        <p:spPr>
          <a:xfrm>
            <a:off x="4648200" y="2743200"/>
            <a:ext cx="238508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err="1" smtClean="0"/>
              <a:t>DHCPDISCOVERw</a:t>
            </a:r>
            <a:r>
              <a:rPr kumimoji="1" lang="en-US" altLang="ja-JP" sz="1600" dirty="0" smtClean="0"/>
              <a:t>/RCO</a:t>
            </a:r>
          </a:p>
        </p:txBody>
      </p:sp>
      <p:cxnSp>
        <p:nvCxnSpPr>
          <p:cNvPr id="45" name="直線コネクタ 44"/>
          <p:cNvCxnSpPr/>
          <p:nvPr/>
        </p:nvCxnSpPr>
        <p:spPr bwMode="auto">
          <a:xfrm rot="5400000">
            <a:off x="5525294" y="3618706"/>
            <a:ext cx="3124200" cy="1588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48" name="直線矢印コネクタ 47"/>
          <p:cNvCxnSpPr/>
          <p:nvPr/>
        </p:nvCxnSpPr>
        <p:spPr bwMode="auto">
          <a:xfrm rot="10800000">
            <a:off x="4419600" y="5029200"/>
            <a:ext cx="2667000" cy="1588"/>
          </a:xfrm>
          <a:prstGeom prst="straightConnector1">
            <a:avLst/>
          </a:prstGeom>
          <a:ln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49" name="テキスト ボックス 48"/>
          <p:cNvSpPr txBox="1"/>
          <p:nvPr/>
        </p:nvSpPr>
        <p:spPr>
          <a:xfrm>
            <a:off x="4876800" y="4724400"/>
            <a:ext cx="182473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/>
              <a:t>DHCPACK </a:t>
            </a:r>
            <a:r>
              <a:rPr kumimoji="1" lang="en-US" altLang="ja-JP" sz="1600" dirty="0" err="1" smtClean="0"/>
              <a:t>w</a:t>
            </a:r>
            <a:r>
              <a:rPr kumimoji="1" lang="en-US" altLang="ja-JP" sz="1600" dirty="0" smtClean="0"/>
              <a:t>/RCO</a:t>
            </a:r>
          </a:p>
        </p:txBody>
      </p:sp>
      <p:sp>
        <p:nvSpPr>
          <p:cNvPr id="51" name="正方形/長方形 50"/>
          <p:cNvSpPr/>
          <p:nvPr/>
        </p:nvSpPr>
        <p:spPr bwMode="auto">
          <a:xfrm>
            <a:off x="7924800" y="1600200"/>
            <a:ext cx="762000" cy="4572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AS</a:t>
            </a:r>
            <a:endParaRPr kumimoji="0" lang="ja-JP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52" name="直線コネクタ 51"/>
          <p:cNvCxnSpPr/>
          <p:nvPr/>
        </p:nvCxnSpPr>
        <p:spPr bwMode="auto">
          <a:xfrm rot="5400000">
            <a:off x="7354094" y="3009106"/>
            <a:ext cx="1905000" cy="1588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54" name="直線矢印コネクタ 53"/>
          <p:cNvCxnSpPr/>
          <p:nvPr/>
        </p:nvCxnSpPr>
        <p:spPr bwMode="auto">
          <a:xfrm flipV="1">
            <a:off x="4419600" y="3200400"/>
            <a:ext cx="3886200" cy="1588"/>
          </a:xfrm>
          <a:prstGeom prst="straightConnector1">
            <a:avLst/>
          </a:prstGeom>
          <a:ln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56" name="直線矢印コネクタ 55"/>
          <p:cNvCxnSpPr/>
          <p:nvPr/>
        </p:nvCxnSpPr>
        <p:spPr bwMode="auto">
          <a:xfrm rot="10800000">
            <a:off x="4419600" y="3505200"/>
            <a:ext cx="3886200" cy="1588"/>
          </a:xfrm>
          <a:prstGeom prst="straightConnector1">
            <a:avLst/>
          </a:prstGeom>
          <a:ln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59" name="テキスト ボックス 58"/>
          <p:cNvSpPr txBox="1"/>
          <p:nvPr/>
        </p:nvSpPr>
        <p:spPr>
          <a:xfrm>
            <a:off x="5257800" y="3200400"/>
            <a:ext cx="14040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/>
              <a:t>Authentication</a:t>
            </a:r>
            <a:endParaRPr kumimoji="1" lang="ja-JP" altLang="en-US" sz="1600" dirty="0"/>
          </a:p>
        </p:txBody>
      </p:sp>
      <p:sp>
        <p:nvSpPr>
          <p:cNvPr id="61" name="角丸四角形吹き出し 60"/>
          <p:cNvSpPr/>
          <p:nvPr/>
        </p:nvSpPr>
        <p:spPr bwMode="auto">
          <a:xfrm>
            <a:off x="7239000" y="3886200"/>
            <a:ext cx="1752600" cy="1295400"/>
          </a:xfrm>
          <a:prstGeom prst="wedgeRoundRectCallout">
            <a:avLst>
              <a:gd name="adj1" fmla="val -97704"/>
              <a:gd name="adj2" fmla="val -113738"/>
              <a:gd name="adj3" fmla="val 16667"/>
            </a:avLst>
          </a:prstGeom>
          <a:ln>
            <a:headEnd type="none" w="sm" len="sm"/>
            <a:tailEnd type="none" w="sm" len="sm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1. AP can know the </a:t>
            </a:r>
            <a:r>
              <a:rPr kumimoji="0" lang="en-US" altLang="ja-JP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STA’s</a:t>
            </a:r>
            <a:r>
              <a:rPr kumimoji="0" lang="en-US" altLang="ja-JP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 MAC address. So the AP</a:t>
            </a:r>
            <a:r>
              <a:rPr kumimoji="0" lang="en-US" altLang="ja-JP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 can issue DHCPDISCOVER message here for reduce the wait time.</a:t>
            </a:r>
            <a:endParaRPr kumimoji="0" lang="ja-JP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62" name="角丸四角形吹き出し 61"/>
          <p:cNvSpPr/>
          <p:nvPr/>
        </p:nvSpPr>
        <p:spPr bwMode="auto">
          <a:xfrm>
            <a:off x="4953000" y="3581400"/>
            <a:ext cx="1905000" cy="914400"/>
          </a:xfrm>
          <a:prstGeom prst="wedgeRoundRectCallout">
            <a:avLst>
              <a:gd name="adj1" fmla="val -77037"/>
              <a:gd name="adj2" fmla="val 44595"/>
              <a:gd name="adj3" fmla="val 16667"/>
            </a:avLst>
          </a:prstGeom>
          <a:ln>
            <a:headEnd type="none" w="sm" len="sm"/>
            <a:tailEnd type="none" w="sm" len="sm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2. AP confirms that the STA </a:t>
            </a:r>
            <a:r>
              <a:rPr lang="en-US" altLang="ja-JP" dirty="0" smtClean="0">
                <a:solidFill>
                  <a:schemeClr val="tx1"/>
                </a:solidFill>
                <a:latin typeface="Times New Roman" charset="0"/>
              </a:rPr>
              <a:t>requests DHCPDISCOVER to forward.</a:t>
            </a:r>
            <a:endParaRPr kumimoji="0" lang="ja-JP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63" name="角丸四角形吹き出し 62"/>
          <p:cNvSpPr/>
          <p:nvPr/>
        </p:nvSpPr>
        <p:spPr bwMode="auto">
          <a:xfrm>
            <a:off x="4953000" y="5181600"/>
            <a:ext cx="2743200" cy="1219200"/>
          </a:xfrm>
          <a:prstGeom prst="wedgeRoundRectCallout">
            <a:avLst>
              <a:gd name="adj1" fmla="val -68241"/>
              <a:gd name="adj2" fmla="val -54711"/>
              <a:gd name="adj3" fmla="val 16667"/>
            </a:avLst>
          </a:prstGeom>
          <a:ln>
            <a:headEnd type="none" w="sm" len="sm"/>
            <a:tailEnd type="none" w="sm" len="sm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3. AP inspected DHCPDISCOVER in 2.</a:t>
            </a:r>
            <a:r>
              <a:rPr kumimoji="0" lang="en-US" altLang="ja-JP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 So the AP assumes DHCPACK will come and can </a:t>
            </a:r>
            <a:r>
              <a:rPr kumimoji="0" lang="en-US" altLang="ja-JP" sz="12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trasmit</a:t>
            </a:r>
            <a:r>
              <a:rPr kumimoji="0" lang="en-US" altLang="ja-JP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 Association Response immediately after receiving DHCPACK.</a:t>
            </a:r>
            <a:endParaRPr kumimoji="0" lang="ja-JP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Background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We discussed about higher layer setup. Such as,</a:t>
            </a:r>
          </a:p>
          <a:p>
            <a:pPr lvl="1"/>
            <a:r>
              <a:rPr lang="en-US" altLang="ja-JP" dirty="0" smtClean="0"/>
              <a:t>11-11/977r6</a:t>
            </a:r>
          </a:p>
          <a:p>
            <a:pPr lvl="1"/>
            <a:r>
              <a:rPr lang="en-US" altLang="ja-JP" dirty="0" smtClean="0"/>
              <a:t>11-11/1047r5</a:t>
            </a:r>
          </a:p>
          <a:p>
            <a:pPr lvl="1"/>
            <a:r>
              <a:rPr lang="en-US" altLang="ja-JP" dirty="0" smtClean="0"/>
              <a:t>11-11/1108r1</a:t>
            </a:r>
          </a:p>
          <a:p>
            <a:pPr lvl="1"/>
            <a:r>
              <a:rPr lang="en-US" altLang="ja-JP" dirty="0" smtClean="0"/>
              <a:t>11-11/1167r0</a:t>
            </a:r>
          </a:p>
          <a:p>
            <a:r>
              <a:rPr lang="en-US" altLang="ja-JP" dirty="0" smtClean="0"/>
              <a:t>In these discussions, I proposed DHCP proxy protocol but some issues are found through the discussion.</a:t>
            </a:r>
          </a:p>
          <a:p>
            <a:pPr lvl="1"/>
            <a:r>
              <a:rPr lang="en-US" altLang="ja-JP" dirty="0" smtClean="0"/>
              <a:t>Delayed server response</a:t>
            </a:r>
          </a:p>
          <a:p>
            <a:pPr lvl="2"/>
            <a:r>
              <a:rPr lang="en-US" altLang="ja-JP" dirty="0" smtClean="0"/>
              <a:t>Require to define new management frames</a:t>
            </a:r>
          </a:p>
          <a:p>
            <a:pPr lvl="1"/>
            <a:r>
              <a:rPr lang="en-US" altLang="ja-JP" dirty="0" smtClean="0"/>
              <a:t>Roaming between FILS and non-FILS </a:t>
            </a:r>
            <a:r>
              <a:rPr lang="en-US" altLang="ja-JP" dirty="0" err="1" smtClean="0"/>
              <a:t>APs</a:t>
            </a:r>
            <a:r>
              <a:rPr lang="en-US" altLang="ja-JP" dirty="0" smtClean="0"/>
              <a:t>.</a:t>
            </a:r>
          </a:p>
          <a:p>
            <a:r>
              <a:rPr lang="en-US" altLang="ja-JP" dirty="0" smtClean="0"/>
              <a:t>Generic Container for higher layer is better.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March 2013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DE08B891-CD86-EC4E-B145-C6AA955FEF88}" type="slidenum">
              <a:rPr lang="en-US" altLang="ja-JP" smtClean="0"/>
              <a:pPr/>
              <a:t>4</a:t>
            </a:fld>
            <a:endParaRPr lang="en-US" altLang="ja-JP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Concept</a:t>
            </a:r>
            <a:endParaRPr lang="ja-JP" altLang="en-US" dirty="0"/>
          </a:p>
        </p:txBody>
      </p:sp>
      <p:sp>
        <p:nvSpPr>
          <p:cNvPr id="51" name="コンテンツ プレースホルダ 50"/>
          <p:cNvSpPr>
            <a:spLocks noGrp="1"/>
          </p:cNvSpPr>
          <p:nvPr>
            <p:ph idx="1"/>
          </p:nvPr>
        </p:nvSpPr>
        <p:spPr>
          <a:xfrm>
            <a:off x="685800" y="5334000"/>
            <a:ext cx="7772400" cy="762000"/>
          </a:xfrm>
        </p:spPr>
        <p:txBody>
          <a:bodyPr/>
          <a:lstStyle/>
          <a:p>
            <a:r>
              <a:rPr lang="en-US" altLang="ja-JP" sz="1600" dirty="0" smtClean="0"/>
              <a:t>The AP forwards HLP-A from non-AP STA</a:t>
            </a:r>
            <a:r>
              <a:rPr lang="en-US" altLang="ja-JP" sz="1600" dirty="0" smtClean="0"/>
              <a:t> to 3</a:t>
            </a:r>
            <a:r>
              <a:rPr lang="en-US" altLang="ja-JP" sz="1600" baseline="30000" dirty="0" smtClean="0"/>
              <a:t>rd</a:t>
            </a:r>
            <a:r>
              <a:rPr lang="en-US" altLang="ja-JP" sz="1600" dirty="0" smtClean="0"/>
              <a:t> party after </a:t>
            </a:r>
            <a:r>
              <a:rPr lang="en-US" altLang="ja-JP" sz="1600" dirty="0" smtClean="0"/>
              <a:t>successful</a:t>
            </a:r>
            <a:r>
              <a:rPr lang="en-US" altLang="ja-JP" sz="1600" dirty="0" smtClean="0"/>
              <a:t> key confirmation.</a:t>
            </a:r>
          </a:p>
          <a:p>
            <a:r>
              <a:rPr lang="en-US" altLang="ja-JP" sz="1600" dirty="0" smtClean="0"/>
              <a:t>The AP forwards HLP</a:t>
            </a:r>
            <a:r>
              <a:rPr lang="en-US" altLang="ja-JP" sz="1600" dirty="0" smtClean="0"/>
              <a:t>-B </a:t>
            </a:r>
            <a:r>
              <a:rPr lang="en-US" altLang="ja-JP" sz="1600" dirty="0" smtClean="0"/>
              <a:t>from</a:t>
            </a:r>
            <a:r>
              <a:rPr lang="en-US" altLang="ja-JP" sz="1600" dirty="0" smtClean="0"/>
              <a:t> 3</a:t>
            </a:r>
            <a:r>
              <a:rPr lang="en-US" altLang="ja-JP" sz="1600" baseline="30000" dirty="0" smtClean="0"/>
              <a:t>rd</a:t>
            </a:r>
            <a:r>
              <a:rPr lang="en-US" altLang="ja-JP" sz="1600" dirty="0" smtClean="0"/>
              <a:t> party to non</a:t>
            </a:r>
            <a:r>
              <a:rPr lang="en-US" altLang="ja-JP" sz="1600" dirty="0" smtClean="0"/>
              <a:t>-AP </a:t>
            </a:r>
            <a:r>
              <a:rPr lang="en-US" altLang="ja-JP" sz="1600" dirty="0" smtClean="0"/>
              <a:t>STA.</a:t>
            </a:r>
            <a:endParaRPr lang="en-US" altLang="ja-JP" sz="1600" dirty="0" smtClean="0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March 2013</a:t>
            </a:r>
            <a:endParaRPr lang="en-US" altLang="ja-JP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E7E38082-2016-8848-8E61-3A6B04B6B23C}" type="slidenum">
              <a:rPr lang="en-US" altLang="ja-JP" smtClean="0"/>
              <a:pPr/>
              <a:t>5</a:t>
            </a:fld>
            <a:endParaRPr lang="en-US" altLang="ja-JP"/>
          </a:p>
        </p:txBody>
      </p:sp>
      <p:sp>
        <p:nvSpPr>
          <p:cNvPr id="7" name="正方形/長方形 6"/>
          <p:cNvSpPr/>
          <p:nvPr/>
        </p:nvSpPr>
        <p:spPr bwMode="auto">
          <a:xfrm>
            <a:off x="1449388" y="1674812"/>
            <a:ext cx="762000" cy="4572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STA</a:t>
            </a:r>
            <a:endParaRPr kumimoji="0" lang="ja-JP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8" name="正方形/長方形 7"/>
          <p:cNvSpPr/>
          <p:nvPr/>
        </p:nvSpPr>
        <p:spPr bwMode="auto">
          <a:xfrm>
            <a:off x="4572794" y="1675606"/>
            <a:ext cx="762000" cy="4572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AP</a:t>
            </a:r>
            <a:endParaRPr kumimoji="0" lang="ja-JP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9" name="直線コネクタ 8"/>
          <p:cNvCxnSpPr>
            <a:stCxn id="8" idx="2"/>
          </p:cNvCxnSpPr>
          <p:nvPr/>
        </p:nvCxnSpPr>
        <p:spPr bwMode="auto">
          <a:xfrm rot="5400000">
            <a:off x="3390900" y="3694906"/>
            <a:ext cx="3124994" cy="794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0" name="直線コネクタ 9"/>
          <p:cNvCxnSpPr/>
          <p:nvPr/>
        </p:nvCxnSpPr>
        <p:spPr bwMode="auto">
          <a:xfrm rot="5400000">
            <a:off x="267494" y="3693318"/>
            <a:ext cx="3125788" cy="3176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45" name="直線矢印コネクタ 44"/>
          <p:cNvCxnSpPr/>
          <p:nvPr/>
        </p:nvCxnSpPr>
        <p:spPr bwMode="auto">
          <a:xfrm flipV="1">
            <a:off x="1828800" y="3505200"/>
            <a:ext cx="3124200" cy="1588"/>
          </a:xfrm>
          <a:prstGeom prst="straightConnector1">
            <a:avLst/>
          </a:prstGeom>
          <a:ln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46" name="直線矢印コネクタ 45"/>
          <p:cNvCxnSpPr/>
          <p:nvPr/>
        </p:nvCxnSpPr>
        <p:spPr bwMode="auto">
          <a:xfrm rot="10800000">
            <a:off x="1829594" y="5104606"/>
            <a:ext cx="3124200" cy="1588"/>
          </a:xfrm>
          <a:prstGeom prst="straightConnector1">
            <a:avLst/>
          </a:prstGeom>
          <a:ln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31" name="テキスト ボックス 30"/>
          <p:cNvSpPr txBox="1"/>
          <p:nvPr/>
        </p:nvSpPr>
        <p:spPr>
          <a:xfrm>
            <a:off x="2070225" y="3200400"/>
            <a:ext cx="265789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600" dirty="0" smtClean="0"/>
              <a:t>Association </a:t>
            </a:r>
            <a:r>
              <a:rPr kumimoji="1" lang="en-US" altLang="ja-JP" sz="1600" dirty="0" smtClean="0"/>
              <a:t>Request (HLP-A)</a:t>
            </a:r>
            <a:endParaRPr kumimoji="1" lang="en-US" altLang="ja-JP" sz="1600" dirty="0" smtClean="0"/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2057400" y="4800600"/>
            <a:ext cx="277201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/>
              <a:t>Association Response (HLP-B)</a:t>
            </a:r>
            <a:endParaRPr kumimoji="1" lang="ja-JP" altLang="en-US" sz="1600" dirty="0"/>
          </a:p>
        </p:txBody>
      </p:sp>
      <p:sp>
        <p:nvSpPr>
          <p:cNvPr id="22" name="正方形/長方形 21"/>
          <p:cNvSpPr/>
          <p:nvPr/>
        </p:nvSpPr>
        <p:spPr bwMode="auto">
          <a:xfrm>
            <a:off x="7391400" y="1676400"/>
            <a:ext cx="762000" cy="4572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1600" dirty="0" smtClean="0">
                <a:solidFill>
                  <a:schemeClr val="tx1"/>
                </a:solidFill>
                <a:latin typeface="Times New Roman" charset="0"/>
              </a:rPr>
              <a:t>3</a:t>
            </a:r>
            <a:r>
              <a:rPr lang="en-US" altLang="ja-JP" sz="1600" baseline="30000" dirty="0" smtClean="0">
                <a:solidFill>
                  <a:schemeClr val="tx1"/>
                </a:solidFill>
                <a:latin typeface="Times New Roman" charset="0"/>
              </a:rPr>
              <a:t>rd</a:t>
            </a:r>
            <a:r>
              <a:rPr lang="en-US" altLang="ja-JP" sz="1600" dirty="0" smtClean="0">
                <a:solidFill>
                  <a:schemeClr val="tx1"/>
                </a:solidFill>
                <a:latin typeface="Times New Roman" charset="0"/>
              </a:rPr>
              <a:t> Party</a:t>
            </a:r>
            <a:endParaRPr kumimoji="0" lang="ja-JP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4953000" y="3505200"/>
            <a:ext cx="2313454" cy="307777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400" dirty="0" smtClean="0">
                <a:solidFill>
                  <a:schemeClr val="bg1"/>
                </a:solidFill>
              </a:rPr>
              <a:t>Successful Key Confirmation</a:t>
            </a:r>
            <a:endParaRPr kumimoji="1" lang="ja-JP" altLang="en-US" sz="1400" dirty="0">
              <a:solidFill>
                <a:schemeClr val="bg1"/>
              </a:solidFill>
            </a:endParaRPr>
          </a:p>
        </p:txBody>
      </p:sp>
      <p:cxnSp>
        <p:nvCxnSpPr>
          <p:cNvPr id="24" name="直線コネクタ 23"/>
          <p:cNvCxnSpPr/>
          <p:nvPr/>
        </p:nvCxnSpPr>
        <p:spPr bwMode="auto">
          <a:xfrm rot="5400000">
            <a:off x="6211094" y="3694906"/>
            <a:ext cx="3124200" cy="1588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5" name="直線矢印コネクタ 24"/>
          <p:cNvCxnSpPr/>
          <p:nvPr/>
        </p:nvCxnSpPr>
        <p:spPr bwMode="auto">
          <a:xfrm flipV="1">
            <a:off x="4953000" y="4114800"/>
            <a:ext cx="2819400" cy="1588"/>
          </a:xfrm>
          <a:prstGeom prst="straightConnector1">
            <a:avLst/>
          </a:prstGeom>
          <a:ln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26" name="テキスト ボックス 25"/>
          <p:cNvSpPr txBox="1"/>
          <p:nvPr/>
        </p:nvSpPr>
        <p:spPr>
          <a:xfrm>
            <a:off x="6096000" y="3810000"/>
            <a:ext cx="78879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/>
              <a:t>HLP-A</a:t>
            </a:r>
            <a:endParaRPr kumimoji="1" lang="ja-JP" altLang="en-US" sz="1600" dirty="0"/>
          </a:p>
        </p:txBody>
      </p:sp>
      <p:cxnSp>
        <p:nvCxnSpPr>
          <p:cNvPr id="28" name="直線矢印コネクタ 27"/>
          <p:cNvCxnSpPr/>
          <p:nvPr/>
        </p:nvCxnSpPr>
        <p:spPr bwMode="auto">
          <a:xfrm rot="10800000">
            <a:off x="4953000" y="4648200"/>
            <a:ext cx="2819400" cy="1588"/>
          </a:xfrm>
          <a:prstGeom prst="straightConnector1">
            <a:avLst/>
          </a:prstGeom>
          <a:ln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38" name="テキスト ボックス 37"/>
          <p:cNvSpPr txBox="1"/>
          <p:nvPr/>
        </p:nvSpPr>
        <p:spPr>
          <a:xfrm>
            <a:off x="6096000" y="4343400"/>
            <a:ext cx="7774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/>
              <a:t>HLP-B</a:t>
            </a:r>
            <a:endParaRPr kumimoji="1" lang="ja-JP" altLang="en-US" sz="1600" dirty="0"/>
          </a:p>
        </p:txBody>
      </p:sp>
      <p:cxnSp>
        <p:nvCxnSpPr>
          <p:cNvPr id="27" name="直線矢印コネクタ 26"/>
          <p:cNvCxnSpPr/>
          <p:nvPr/>
        </p:nvCxnSpPr>
        <p:spPr bwMode="auto">
          <a:xfrm rot="10800000">
            <a:off x="1828800" y="2286000"/>
            <a:ext cx="3124200" cy="1588"/>
          </a:xfrm>
          <a:prstGeom prst="straightConnector1">
            <a:avLst/>
          </a:prstGeom>
          <a:ln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29" name="テキスト ボックス 28"/>
          <p:cNvSpPr txBox="1"/>
          <p:nvPr/>
        </p:nvSpPr>
        <p:spPr>
          <a:xfrm>
            <a:off x="2474882" y="1981200"/>
            <a:ext cx="184858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600" dirty="0" smtClean="0"/>
              <a:t>Beacon/Probe Resp</a:t>
            </a:r>
            <a:r>
              <a:rPr kumimoji="1" lang="en-US" altLang="ja-JP" sz="1600" dirty="0" smtClean="0"/>
              <a:t>.</a:t>
            </a:r>
            <a:endParaRPr kumimoji="1" lang="en-US" altLang="ja-JP" sz="1600" dirty="0" smtClean="0"/>
          </a:p>
        </p:txBody>
      </p:sp>
      <p:cxnSp>
        <p:nvCxnSpPr>
          <p:cNvPr id="30" name="直線矢印コネクタ 29"/>
          <p:cNvCxnSpPr/>
          <p:nvPr/>
        </p:nvCxnSpPr>
        <p:spPr bwMode="auto">
          <a:xfrm flipV="1">
            <a:off x="1828800" y="2819400"/>
            <a:ext cx="3124200" cy="1588"/>
          </a:xfrm>
          <a:prstGeom prst="straightConnector1">
            <a:avLst/>
          </a:prstGeom>
          <a:ln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33" name="直線矢印コネクタ 32"/>
          <p:cNvCxnSpPr/>
          <p:nvPr/>
        </p:nvCxnSpPr>
        <p:spPr bwMode="auto">
          <a:xfrm rot="10800000">
            <a:off x="1828800" y="3048000"/>
            <a:ext cx="3124200" cy="1588"/>
          </a:xfrm>
          <a:prstGeom prst="straightConnector1">
            <a:avLst/>
          </a:prstGeom>
          <a:ln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34" name="テキスト ボックス 33"/>
          <p:cNvSpPr txBox="1"/>
          <p:nvPr/>
        </p:nvSpPr>
        <p:spPr>
          <a:xfrm>
            <a:off x="2697148" y="2514600"/>
            <a:ext cx="14040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600" dirty="0" smtClean="0"/>
              <a:t>Authentication</a:t>
            </a:r>
            <a:endParaRPr kumimoji="1" lang="ja-JP" altLang="en-US" sz="1600" dirty="0"/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4953000" y="2819400"/>
            <a:ext cx="1300356" cy="307777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400" dirty="0" smtClean="0">
                <a:solidFill>
                  <a:schemeClr val="bg1"/>
                </a:solidFill>
              </a:rPr>
              <a:t>Key Derivation</a:t>
            </a:r>
            <a:endParaRPr kumimoji="1" lang="ja-JP" altLang="en-US" sz="1400" dirty="0">
              <a:solidFill>
                <a:schemeClr val="bg1"/>
              </a:solidFill>
            </a:endParaRPr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533400" y="3048000"/>
            <a:ext cx="1300356" cy="307777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400" dirty="0" smtClean="0">
                <a:solidFill>
                  <a:schemeClr val="bg1"/>
                </a:solidFill>
              </a:rPr>
              <a:t>Key Derivation</a:t>
            </a:r>
            <a:endParaRPr kumimoji="1" lang="ja-JP" altLang="en-US" sz="1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角丸四角形 6"/>
          <p:cNvSpPr/>
          <p:nvPr/>
        </p:nvSpPr>
        <p:spPr bwMode="auto">
          <a:xfrm>
            <a:off x="609600" y="1905000"/>
            <a:ext cx="6781800" cy="1066800"/>
          </a:xfrm>
          <a:prstGeom prst="round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Issues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How to fragment large higher layer packet?</a:t>
            </a:r>
            <a:endParaRPr lang="en-US" altLang="ja-JP" dirty="0" smtClean="0"/>
          </a:p>
          <a:p>
            <a:r>
              <a:rPr lang="en-US" altLang="ja-JP" dirty="0" smtClean="0"/>
              <a:t>How to protect the higher layer packets?</a:t>
            </a:r>
          </a:p>
          <a:p>
            <a:endParaRPr lang="en-US" altLang="ja-JP" dirty="0" smtClean="0"/>
          </a:p>
          <a:p>
            <a:endParaRPr lang="en-US" altLang="ja-JP" u="sng" dirty="0" smtClean="0">
              <a:solidFill>
                <a:srgbClr val="800000"/>
              </a:solidFill>
            </a:endParaRPr>
          </a:p>
          <a:p>
            <a:endParaRPr lang="en-US" altLang="ja-JP" u="sng" dirty="0" smtClean="0">
              <a:solidFill>
                <a:srgbClr val="800000"/>
              </a:solidFill>
            </a:endParaRPr>
          </a:p>
          <a:p>
            <a:endParaRPr lang="en-US" altLang="ja-JP" u="sng" dirty="0" smtClean="0">
              <a:solidFill>
                <a:srgbClr val="800000"/>
              </a:solidFill>
            </a:endParaRPr>
          </a:p>
          <a:p>
            <a:r>
              <a:rPr lang="en-US" altLang="ja-JP" u="sng" dirty="0" smtClean="0">
                <a:solidFill>
                  <a:srgbClr val="800000"/>
                </a:solidFill>
              </a:rPr>
              <a:t>How </a:t>
            </a:r>
            <a:r>
              <a:rPr lang="en-US" altLang="ja-JP" u="sng" dirty="0" smtClean="0">
                <a:solidFill>
                  <a:srgbClr val="800000"/>
                </a:solidFill>
              </a:rPr>
              <a:t>long to wait the response from the servers?</a:t>
            </a:r>
            <a:endParaRPr lang="en-US" altLang="ja-JP" u="sng" dirty="0" smtClean="0">
              <a:solidFill>
                <a:srgbClr val="800000"/>
              </a:solidFill>
            </a:endParaRPr>
          </a:p>
          <a:p>
            <a:pPr>
              <a:buNone/>
            </a:pPr>
            <a:endParaRPr lang="ja-JP" altLang="en-US" u="sng" dirty="0">
              <a:solidFill>
                <a:srgbClr val="800000"/>
              </a:solidFill>
            </a:endParaRP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March 2013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DE08B891-CD86-EC4E-B145-C6AA955FEF88}" type="slidenum">
              <a:rPr lang="en-US" altLang="ja-JP" smtClean="0"/>
              <a:pPr/>
              <a:t>6</a:t>
            </a:fld>
            <a:endParaRPr lang="en-US" altLang="ja-JP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2133600" y="3048000"/>
            <a:ext cx="4186137" cy="369332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rtlCol="0">
            <a:spAutoFit/>
          </a:bodyPr>
          <a:lstStyle/>
          <a:p>
            <a:r>
              <a:rPr kumimoji="1" lang="en-US" altLang="ja-JP" sz="1800" b="1" dirty="0" smtClean="0"/>
              <a:t>These will be solved by Rene’s proposal.</a:t>
            </a:r>
            <a:endParaRPr kumimoji="1" lang="ja-JP" altLang="en-US" sz="18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Proposal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sz="2000" dirty="0" smtClean="0"/>
              <a:t>Higher Layer Packets (</a:t>
            </a:r>
            <a:r>
              <a:rPr lang="en-US" altLang="ja-JP" sz="2000" dirty="0" err="1" smtClean="0"/>
              <a:t>HLPs</a:t>
            </a:r>
            <a:r>
              <a:rPr lang="en-US" altLang="ja-JP" sz="2000" dirty="0" smtClean="0"/>
              <a:t>) are piggy-backed</a:t>
            </a:r>
            <a:r>
              <a:rPr lang="en-US" altLang="ja-JP" sz="2000" dirty="0" smtClean="0"/>
              <a:t> </a:t>
            </a:r>
            <a:r>
              <a:rPr lang="en-US" altLang="ja-JP" sz="2000" dirty="0" smtClean="0"/>
              <a:t>in </a:t>
            </a:r>
            <a:r>
              <a:rPr lang="en-US" altLang="ja-JP" sz="2000" dirty="0" smtClean="0"/>
              <a:t>Association </a:t>
            </a:r>
            <a:r>
              <a:rPr lang="en-US" altLang="ja-JP" sz="2000" dirty="0" smtClean="0"/>
              <a:t>Request/Response as </a:t>
            </a:r>
            <a:r>
              <a:rPr lang="en-US" altLang="ja-JP" sz="2000" dirty="0" err="1" smtClean="0"/>
              <a:t>IE(s</a:t>
            </a:r>
            <a:r>
              <a:rPr lang="en-US" altLang="ja-JP" sz="2000" dirty="0" smtClean="0"/>
              <a:t>).</a:t>
            </a:r>
          </a:p>
          <a:p>
            <a:pPr lvl="1"/>
            <a:r>
              <a:rPr lang="en-US" altLang="ja-JP" sz="1800" dirty="0" smtClean="0"/>
              <a:t>They can be protected.</a:t>
            </a:r>
          </a:p>
          <a:p>
            <a:r>
              <a:rPr lang="en-US" altLang="ja-JP" sz="2000" dirty="0" smtClean="0"/>
              <a:t>Define 3 new</a:t>
            </a:r>
            <a:r>
              <a:rPr lang="en-US" altLang="ja-JP" sz="2000" dirty="0" smtClean="0"/>
              <a:t> attributes.</a:t>
            </a:r>
            <a:endParaRPr lang="en-US" altLang="ja-JP" sz="2000" dirty="0" smtClean="0"/>
          </a:p>
          <a:p>
            <a:pPr lvl="1"/>
            <a:r>
              <a:rPr lang="en-US" altLang="ja-JP" sz="1800" dirty="0" smtClean="0"/>
              <a:t>dot11HLPTransportDuringAssoc</a:t>
            </a:r>
          </a:p>
          <a:p>
            <a:pPr lvl="1"/>
            <a:r>
              <a:rPr lang="en-US" altLang="ja-JP" sz="1800" dirty="0" smtClean="0"/>
              <a:t>dot11HLPMaxWaitTime</a:t>
            </a:r>
          </a:p>
          <a:p>
            <a:pPr lvl="1"/>
            <a:r>
              <a:rPr lang="en-US" altLang="ja-JP" sz="1800" dirty="0" smtClean="0"/>
              <a:t>dot11HLPWaitTime</a:t>
            </a:r>
          </a:p>
          <a:p>
            <a:r>
              <a:rPr lang="en-US" altLang="ja-JP" sz="2000" dirty="0" smtClean="0"/>
              <a:t>Define</a:t>
            </a:r>
            <a:r>
              <a:rPr lang="en-US" altLang="ja-JP" sz="2000" dirty="0" smtClean="0"/>
              <a:t> 2 </a:t>
            </a:r>
            <a:r>
              <a:rPr lang="en-US" altLang="ja-JP" sz="2000" dirty="0" smtClean="0"/>
              <a:t>new </a:t>
            </a:r>
            <a:r>
              <a:rPr lang="en-US" altLang="ja-JP" sz="2000" dirty="0" err="1" smtClean="0"/>
              <a:t>IEs</a:t>
            </a:r>
            <a:r>
              <a:rPr lang="en-US" altLang="ja-JP" sz="2000" dirty="0" smtClean="0"/>
              <a:t>.</a:t>
            </a:r>
          </a:p>
          <a:p>
            <a:pPr lvl="1"/>
            <a:r>
              <a:rPr lang="en-US" altLang="ja-JP" sz="1800" dirty="0" smtClean="0"/>
              <a:t>HLP Max Wait Time IE</a:t>
            </a:r>
          </a:p>
          <a:p>
            <a:pPr lvl="1"/>
            <a:r>
              <a:rPr lang="en-US" altLang="ja-JP" sz="1800" dirty="0" smtClean="0"/>
              <a:t>HLP Wait Time </a:t>
            </a:r>
            <a:r>
              <a:rPr lang="en-US" altLang="ja-JP" sz="1800" dirty="0" smtClean="0"/>
              <a:t>IE</a:t>
            </a:r>
          </a:p>
          <a:p>
            <a:r>
              <a:rPr lang="en-US" altLang="ja-JP" sz="2200" dirty="0" smtClean="0"/>
              <a:t>Define 1 new element for Secure Container</a:t>
            </a:r>
            <a:endParaRPr lang="en-US" altLang="ja-JP" sz="2200" dirty="0" smtClean="0"/>
          </a:p>
          <a:p>
            <a:pPr lvl="1"/>
            <a:r>
              <a:rPr lang="en-US" altLang="ja-JP" sz="1800" dirty="0" smtClean="0"/>
              <a:t>HLP Container IE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March 2013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DE08B891-CD86-EC4E-B145-C6AA955FEF88}" type="slidenum">
              <a:rPr lang="en-US" altLang="ja-JP" smtClean="0"/>
              <a:pPr/>
              <a:t>7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Attributes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sz="2000" dirty="0" smtClean="0"/>
              <a:t>dot11HLPTransportDuringAssocActivated</a:t>
            </a:r>
          </a:p>
          <a:p>
            <a:pPr lvl="1"/>
            <a:r>
              <a:rPr lang="en-US" altLang="ja-JP" sz="1800" dirty="0" smtClean="0"/>
              <a:t>Truth Value</a:t>
            </a:r>
          </a:p>
          <a:p>
            <a:r>
              <a:rPr lang="en-US" altLang="ja-JP" sz="2000" dirty="0" smtClean="0"/>
              <a:t>dot11HLPMaxWaitTime</a:t>
            </a:r>
          </a:p>
          <a:p>
            <a:pPr lvl="1"/>
            <a:r>
              <a:rPr lang="en-US" altLang="ja-JP" sz="1800" dirty="0" smtClean="0"/>
              <a:t>Integer (millisecond</a:t>
            </a:r>
            <a:r>
              <a:rPr lang="en-US" altLang="ja-JP" sz="1800" dirty="0" smtClean="0"/>
              <a:t>)</a:t>
            </a:r>
          </a:p>
          <a:p>
            <a:pPr lvl="1"/>
            <a:r>
              <a:rPr lang="en-US" altLang="ja-JP" sz="1800" dirty="0" smtClean="0"/>
              <a:t>This attribute </a:t>
            </a:r>
            <a:r>
              <a:rPr lang="en-US" altLang="ja-JP" sz="1800" dirty="0" smtClean="0"/>
              <a:t>indicates the maximum time that the AP allows to wait the HLP after the AP receives Association Request.</a:t>
            </a:r>
          </a:p>
          <a:p>
            <a:r>
              <a:rPr lang="en-US" altLang="ja-JP" sz="2000" dirty="0" smtClean="0"/>
              <a:t>dot11HLPWaitTime</a:t>
            </a:r>
          </a:p>
          <a:p>
            <a:pPr lvl="1"/>
            <a:r>
              <a:rPr lang="en-US" altLang="ja-JP" sz="1800" dirty="0" smtClean="0"/>
              <a:t>Integer (millisecond)</a:t>
            </a:r>
          </a:p>
          <a:p>
            <a:pPr lvl="1"/>
            <a:r>
              <a:rPr lang="en-US" altLang="ja-JP" sz="1800" dirty="0" smtClean="0"/>
              <a:t>This</a:t>
            </a:r>
            <a:r>
              <a:rPr lang="en-US" altLang="ja-JP" sz="1800" dirty="0" smtClean="0"/>
              <a:t> attribute </a:t>
            </a:r>
            <a:r>
              <a:rPr lang="en-US" altLang="ja-JP" sz="1800" dirty="0" smtClean="0"/>
              <a:t>indicates the time that the non-AP STA requests to wait the HLP after the AP receives Association Request.</a:t>
            </a:r>
          </a:p>
          <a:p>
            <a:pPr lvl="1"/>
            <a:r>
              <a:rPr lang="en-US" altLang="ja-JP" sz="1800" dirty="0" smtClean="0"/>
              <a:t>dot11HLPWaitTime &lt;= dot11HLPMaxWaitTime</a:t>
            </a:r>
          </a:p>
          <a:p>
            <a:pPr lvl="1"/>
            <a:r>
              <a:rPr lang="en-US" altLang="ja-JP" sz="1800" dirty="0" smtClean="0"/>
              <a:t>dot11HLPWaitTime &lt; dot11AssociationResponseTimeOut</a:t>
            </a:r>
            <a:endParaRPr lang="ja-JP" altLang="en-US" sz="1800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March 2013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DE08B891-CD86-EC4E-B145-C6AA955FEF88}" type="slidenum">
              <a:rPr lang="en-US" altLang="ja-JP" smtClean="0"/>
              <a:pPr/>
              <a:t>8</a:t>
            </a:fld>
            <a:endParaRPr lang="en-US" altLang="ja-JP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mtClean="0"/>
              <a:t>HLP Max Wait Time IE</a:t>
            </a:r>
            <a:endParaRPr lang="ja-JP" altLang="en-US" dirty="0"/>
          </a:p>
        </p:txBody>
      </p:sp>
      <p:sp>
        <p:nvSpPr>
          <p:cNvPr id="12" name="コンテンツ プレースホルダ 11"/>
          <p:cNvSpPr>
            <a:spLocks noGrp="1"/>
          </p:cNvSpPr>
          <p:nvPr>
            <p:ph idx="1"/>
          </p:nvPr>
        </p:nvSpPr>
        <p:spPr>
          <a:xfrm>
            <a:off x="685800" y="3962400"/>
            <a:ext cx="7772400" cy="2133600"/>
          </a:xfrm>
        </p:spPr>
        <p:txBody>
          <a:bodyPr/>
          <a:lstStyle/>
          <a:p>
            <a:r>
              <a:rPr lang="en-US" altLang="ja-JP" dirty="0" smtClean="0"/>
              <a:t>Max wait time in unit of </a:t>
            </a:r>
            <a:r>
              <a:rPr lang="en-US" altLang="ja-JP" dirty="0" err="1" smtClean="0"/>
              <a:t>millisecnd</a:t>
            </a:r>
            <a:r>
              <a:rPr lang="en-US" altLang="ja-JP" dirty="0" smtClean="0"/>
              <a:t>.</a:t>
            </a:r>
          </a:p>
          <a:p>
            <a:r>
              <a:rPr lang="en-US" altLang="ja-JP" dirty="0" smtClean="0"/>
              <a:t>Transmitted in Beacon and Probe Response.</a:t>
            </a:r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March 2013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DE08B891-CD86-EC4E-B145-C6AA955FEF88}" type="slidenum">
              <a:rPr lang="en-US" altLang="ja-JP" smtClean="0"/>
              <a:pPr/>
              <a:t>9</a:t>
            </a:fld>
            <a:endParaRPr lang="en-US" altLang="ja-JP"/>
          </a:p>
        </p:txBody>
      </p:sp>
      <p:graphicFrame>
        <p:nvGraphicFramePr>
          <p:cNvPr id="140290" name="Object 2"/>
          <p:cNvGraphicFramePr>
            <a:graphicFrameLocks noChangeAspect="1"/>
          </p:cNvGraphicFramePr>
          <p:nvPr/>
        </p:nvGraphicFramePr>
        <p:xfrm>
          <a:off x="304800" y="2895600"/>
          <a:ext cx="7564582" cy="914400"/>
        </p:xfrm>
        <a:graphic>
          <a:graphicData uri="http://schemas.openxmlformats.org/presentationml/2006/ole">
            <p:oleObj spid="_x0000_s140290" name="Word 文書" r:id="rId3" imgW="5778500" imgH="698500" progId="Word.Document.8">
              <p:link updateAutomatic="1"/>
            </p:oleObj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802-11-Submission 7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3399FF"/>
      </a:accent1>
      <a:accent2>
        <a:srgbClr val="99FFCC"/>
      </a:accent2>
      <a:accent3>
        <a:srgbClr val="FFFFFF"/>
      </a:accent3>
      <a:accent4>
        <a:srgbClr val="000000"/>
      </a:accent4>
      <a:accent5>
        <a:srgbClr val="ADCAFF"/>
      </a:accent5>
      <a:accent6>
        <a:srgbClr val="8AE7B9"/>
      </a:accent6>
      <a:hlink>
        <a:srgbClr val="CC00CC"/>
      </a:hlink>
      <a:folHlink>
        <a:srgbClr val="B2B2B2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802-11-Submission.pot</Template>
  <TotalTime>63725</TotalTime>
  <Words>2128</Words>
  <Application>Microsoft Macintosh PowerPoint</Application>
  <PresentationFormat>画面に合わせる (4:3)</PresentationFormat>
  <Paragraphs>416</Paragraphs>
  <Slides>30</Slides>
  <Notes>2</Notes>
  <HiddenSlides>0</HiddenSlides>
  <MMClips>0</MMClips>
  <ScaleCrop>false</ScaleCrop>
  <HeadingPairs>
    <vt:vector size="6" baseType="variant">
      <vt:variant>
        <vt:lpstr>デザイン テンプレート</vt:lpstr>
      </vt:variant>
      <vt:variant>
        <vt:i4>1</vt:i4>
      </vt:variant>
      <vt:variant>
        <vt:lpstr>リンクの設定</vt:lpstr>
      </vt:variant>
      <vt:variant>
        <vt:i4>3</vt:i4>
      </vt:variant>
      <vt:variant>
        <vt:lpstr>スライド タイトル</vt:lpstr>
      </vt:variant>
      <vt:variant>
        <vt:i4>30</vt:i4>
      </vt:variant>
    </vt:vector>
  </HeadingPairs>
  <TitlesOfParts>
    <vt:vector size="34" baseType="lpstr">
      <vt:lpstr>802-11-Submission</vt:lpstr>
      <vt:lpstr>Macintosh HD:Users:hmorioka:Documents:IEEE802:TGai:11-13-0040-01-00ai-higher-layer-packet-container-proposal-text.doc!OLE_LINK3</vt:lpstr>
      <vt:lpstr>Macintosh HD:Users:hmorioka:Documents:IEEE802:TGai:11-13-0040-01-00ai-higher-layer-packet-container-proposal-text.doc!OLE_LINK3</vt:lpstr>
      <vt:lpstr>Macintosh HD:Users:hmorioka:Documents:IEEE802:TGai:11-13-0040-04-00ai-higher-layer-packet-container-proposal-text.doc!OLE_LINK1</vt:lpstr>
      <vt:lpstr>Higher Layer Packet Container Proposal Presentation</vt:lpstr>
      <vt:lpstr>Abstract</vt:lpstr>
      <vt:lpstr>Conformance w/ Tgai PAR &amp; 5C </vt:lpstr>
      <vt:lpstr>Background</vt:lpstr>
      <vt:lpstr>Concept</vt:lpstr>
      <vt:lpstr>Issues</vt:lpstr>
      <vt:lpstr>Proposal</vt:lpstr>
      <vt:lpstr>Attributes</vt:lpstr>
      <vt:lpstr>HLP Max Wait Time IE</vt:lpstr>
      <vt:lpstr>HLP Wait Time IE</vt:lpstr>
      <vt:lpstr>HLP Container element</vt:lpstr>
      <vt:lpstr>Why “HLP Max Wait Time” and “HLP Wait Time” are required?</vt:lpstr>
      <vt:lpstr>HLP Wait Time Negotiation</vt:lpstr>
      <vt:lpstr>Forward Sequence 1 (Successful Key Confirmation, HLP from 3rd party in time)</vt:lpstr>
      <vt:lpstr>Forward Sequence 2 (Key Confirmation Failure)</vt:lpstr>
      <vt:lpstr>Forward Sequence 3 (Successful Authentication, HLP from 3rd party NOT in time)</vt:lpstr>
      <vt:lpstr>Examples</vt:lpstr>
      <vt:lpstr>Example Usage for DHCPv4 with RCO</vt:lpstr>
      <vt:lpstr>Example Usage for DHCPv4 without RCO</vt:lpstr>
      <vt:lpstr>Example Usage for IPv6 Stateless Configuration</vt:lpstr>
      <vt:lpstr>Example Usage for ARP/NDP</vt:lpstr>
      <vt:lpstr>Example Usage for ARP/NDP</vt:lpstr>
      <vt:lpstr>Benefits of the Proposal</vt:lpstr>
      <vt:lpstr>Roaming Between FILS APs</vt:lpstr>
      <vt:lpstr>Roaming Between FILS AP and non-FILS AP</vt:lpstr>
      <vt:lpstr>Questions &amp; Comments</vt:lpstr>
      <vt:lpstr>Motion</vt:lpstr>
      <vt:lpstr>Backup</vt:lpstr>
      <vt:lpstr>Aggressive Implementation</vt:lpstr>
      <vt:lpstr>Aggressive AP Implementation for DHCPv4 with RCO</vt:lpstr>
    </vt:vector>
  </TitlesOfParts>
  <Manager/>
  <Company/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subject/>
  <dc:creator>Morioka Hitoshi</dc:creator>
  <cp:keywords/>
  <dc:description/>
  <cp:lastModifiedBy>Morioka Hitoshi</cp:lastModifiedBy>
  <cp:revision>146</cp:revision>
  <cp:lastPrinted>1998-02-10T13:28:06Z</cp:lastPrinted>
  <dcterms:created xsi:type="dcterms:W3CDTF">2013-03-08T02:53:27Z</dcterms:created>
  <dcterms:modified xsi:type="dcterms:W3CDTF">2013-03-08T22:59:28Z</dcterms:modified>
  <cp:category/>
</cp:coreProperties>
</file>