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Default Extension="pict" ContentType="image/pict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69" r:id="rId2"/>
    <p:sldId id="257" r:id="rId3"/>
    <p:sldId id="281" r:id="rId4"/>
    <p:sldId id="366" r:id="rId5"/>
    <p:sldId id="367" r:id="rId6"/>
    <p:sldId id="348" r:id="rId7"/>
    <p:sldId id="358" r:id="rId8"/>
    <p:sldId id="359" r:id="rId9"/>
    <p:sldId id="360" r:id="rId10"/>
    <p:sldId id="349" r:id="rId11"/>
    <p:sldId id="368" r:id="rId12"/>
    <p:sldId id="350" r:id="rId13"/>
    <p:sldId id="351" r:id="rId14"/>
    <p:sldId id="352" r:id="rId15"/>
    <p:sldId id="353" r:id="rId16"/>
    <p:sldId id="361" r:id="rId17"/>
    <p:sldId id="282" r:id="rId18"/>
    <p:sldId id="365" r:id="rId19"/>
    <p:sldId id="354" r:id="rId20"/>
    <p:sldId id="355" r:id="rId21"/>
    <p:sldId id="356" r:id="rId22"/>
    <p:sldId id="357" r:id="rId23"/>
    <p:sldId id="362" r:id="rId24"/>
    <p:sldId id="363" r:id="rId25"/>
    <p:sldId id="364" r:id="rId26"/>
    <p:sldId id="273" r:id="rId27"/>
    <p:sldId id="347" r:id="rId2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C2D5EC"/>
    <a:srgbClr val="ECBBCA"/>
    <a:srgbClr val="FF717A"/>
    <a:srgbClr val="7394FF"/>
    <a:srgbClr val="FFA264"/>
    <a:srgbClr val="FFFA4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2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Relationship Id="rId2" Type="http://schemas.openxmlformats.org/officeDocument/2006/relationships/image" Target="../media/image3.pict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ict"/><Relationship Id="rId2" Type="http://schemas.openxmlformats.org/officeDocument/2006/relationships/image" Target="../media/image5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02D56815-9000-E546-ABA4-FF40A1E5446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ja-JP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86ADF5D0-7AFF-7A41-A694-BD30783C561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2567CC49-5FB3-9D44-B729-C2E1E7C4A16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6567C5DF-C3DE-C24B-9BE3-A6190AB5C754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7C4031-7F9F-544A-AF6E-872DBF3FC96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A8EBFC3-83FD-624D-90EA-D2F00581A9A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5CF9B97-0B25-C940-B4EB-5D64D908E8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E08B891-CD86-EC4E-B145-C6AA955FEF8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0339AA7-76CC-4D46-84DC-68529080A8C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4EFB3166-3E2F-404D-9E80-00D47478CA6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C17D460B-C6A1-C84D-B999-2E80A795E54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7E38082-2016-8848-8E61-3A6B04B6B23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89C77ADA-7A51-2149-B3EC-4AAA2C6684C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C8CBFC3-90F4-C940-834C-FA2815788A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375BEEA-B635-4A44-872C-CD3C94360F7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53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ja-JP" smtClean="0"/>
              <a:t>January 2013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85830" y="6475413"/>
            <a:ext cx="7580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ja-JP" smtClean="0"/>
              <a:t>Hitoshi Morioka, Allied Telesis R&amp;D Center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2CDE9618-F3A2-1648-A765-0B12C9EF180D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802.11</a:t>
            </a:r>
            <a:r>
              <a:rPr lang="en-US" altLang="ja-JP" sz="1800" b="1" dirty="0" smtClean="0"/>
              <a:t>-</a:t>
            </a:r>
            <a:r>
              <a:rPr lang="en-US" altLang="ja-JP" sz="1800" b="1" dirty="0" smtClean="0"/>
              <a:t>13/0041r2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Macintosh%20HD:Users:hmorioka:Documents:IEEE802:TGai:11-13-xxxx-00-00ai-higher-layer-packet-transport-container-proposal-text.doc!OLE_LINK2" TargetMode="External"/><Relationship Id="rId4" Type="http://schemas.openxmlformats.org/officeDocument/2006/relationships/oleObject" Target="Macintosh%20HD:Users:hmorioka:Documents:IEEE802:TGai:11-13-0040-01-00ai-higher-layer-packet-container-proposal-text.doc!OLE_LINK1" TargetMode="External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Macintosh%20HD:Users:hmorioka:Documents:IEEE802:TGai:11-13-0040-02-00ai-higher-layer-packet-container-proposal-text.doc!OLE_LINK5" TargetMode="External"/><Relationship Id="rId4" Type="http://schemas.openxmlformats.org/officeDocument/2006/relationships/oleObject" Target="Macintosh%20HD:Users:hmorioka:Documents:IEEE802:TGai:11-13-0040-02-00ai-higher-layer-packet-container-proposal-text.doc!OLE_LINK6" TargetMode="External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oleObject" Target="Macintosh%20HD:Users:hmorioka:Documents:IEEE802:TGai:11-13-0040-01-00ai-higher-layer-packet-container-proposal-text.doc!OLE_LINK3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oleObject" Target="Macintosh%20HD:Users:hmorioka:Documents:IEEE802:TGai:11-13-0040-01-00ai-higher-layer-packet-container-proposal-text.doc!OLE_LINK3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609600" y="2362200"/>
          <a:ext cx="7924800" cy="1833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960"/>
                <a:gridCol w="1463040"/>
                <a:gridCol w="1752600"/>
                <a:gridCol w="1371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Name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Affiliations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Address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Phone</a:t>
                      </a:r>
                      <a:endParaRPr kumimoji="1" lang="ja-JP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b="1" dirty="0" smtClean="0"/>
                        <a:t>email</a:t>
                      </a:r>
                      <a:endParaRPr kumimoji="1" lang="ja-JP" alt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Hitoshi MORIOKA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Allied Telesis R&amp;D Center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2-14-38</a:t>
                      </a:r>
                      <a:r>
                        <a:rPr kumimoji="1" lang="en-US" altLang="ja-JP" sz="1200" baseline="0" dirty="0" smtClean="0"/>
                        <a:t> </a:t>
                      </a:r>
                      <a:r>
                        <a:rPr kumimoji="1" lang="en-US" altLang="ja-JP" sz="1200" baseline="0" dirty="0" err="1" smtClean="0"/>
                        <a:t>Tenjin</a:t>
                      </a:r>
                      <a:r>
                        <a:rPr kumimoji="1" lang="en-US" altLang="ja-JP" sz="1200" baseline="0" dirty="0" smtClean="0"/>
                        <a:t>, Chuo-</a:t>
                      </a:r>
                      <a:r>
                        <a:rPr kumimoji="1" lang="en-US" altLang="ja-JP" sz="1200" baseline="0" dirty="0" err="1" smtClean="0"/>
                        <a:t>ku</a:t>
                      </a:r>
                      <a:r>
                        <a:rPr kumimoji="1" lang="en-US" altLang="ja-JP" sz="1200" baseline="0" dirty="0" smtClean="0"/>
                        <a:t>, Fukuoka 810-0001 JAPAN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+81-92-771-7630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hmorioka@root-hq.com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Hiroki Nakano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Trans New Technology, Inc.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Sumitomo </a:t>
                      </a:r>
                      <a:r>
                        <a:rPr lang="en-US" altLang="ja-JP" sz="1200" dirty="0" err="1" smtClean="0"/>
                        <a:t>Seimei</a:t>
                      </a:r>
                      <a:r>
                        <a:rPr lang="en-US" altLang="ja-JP" sz="1200" dirty="0" smtClean="0"/>
                        <a:t> Kyoto Bldg. 8F, 62 </a:t>
                      </a:r>
                      <a:r>
                        <a:rPr lang="en-US" altLang="ja-JP" sz="1200" dirty="0" err="1" smtClean="0"/>
                        <a:t>Tukiboko-cho</a:t>
                      </a:r>
                      <a:r>
                        <a:rPr lang="en-US" altLang="ja-JP" sz="1200" dirty="0" smtClean="0"/>
                        <a:t>, Shimogyo, Kyoto 600-8492 JAPAN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 smtClean="0"/>
                        <a:t>+81-75-213-1200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err="1" smtClean="0"/>
                        <a:t>cas@trans-nt.com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EF31C4CD-D4D1-184B-BDA5-0562A02D1EB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sz="2400" dirty="0" smtClean="0"/>
              <a:t>Higher Layer</a:t>
            </a:r>
            <a:r>
              <a:rPr lang="en-US" altLang="ja-JP" sz="2400" dirty="0" smtClean="0"/>
              <a:t> Packet Container </a:t>
            </a:r>
            <a:r>
              <a:rPr lang="en-US" altLang="ja-JP" sz="2400" dirty="0" smtClean="0"/>
              <a:t>Proposal Presentation</a:t>
            </a:r>
            <a:endParaRPr lang="en-US" altLang="ja-JP" sz="2400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2013-01</a:t>
            </a:r>
            <a:r>
              <a:rPr lang="en-US" altLang="ja-JP" sz="2000" b="0" dirty="0" smtClean="0"/>
              <a:t>-</a:t>
            </a:r>
            <a:r>
              <a:rPr lang="en-US" altLang="ja-JP" sz="2000" b="0" dirty="0" smtClean="0"/>
              <a:t>15</a:t>
            </a:r>
            <a:endParaRPr lang="en-US" altLang="ja-JP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/>
              <a:t>Authors:</a:t>
            </a:r>
            <a:endParaRPr lang="en-US" altLang="ja-JP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HLP Container IE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Type 1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pPr lvl="1"/>
            <a:r>
              <a:rPr lang="en-US" altLang="ja-JP" dirty="0" smtClean="0"/>
              <a:t>Used for non-fragmented HLP and the first element of fragmented HLP.</a:t>
            </a:r>
          </a:p>
          <a:p>
            <a:r>
              <a:rPr lang="en-US" altLang="ja-JP" dirty="0" smtClean="0"/>
              <a:t>Type 2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pPr lvl="1"/>
            <a:r>
              <a:rPr lang="en-US" altLang="ja-JP" dirty="0" smtClean="0"/>
              <a:t>Used for the subsequent elements of fragmented HLP.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10</a:t>
            </a:fld>
            <a:endParaRPr lang="en-US" altLang="ja-JP"/>
          </a:p>
        </p:txBody>
      </p:sp>
      <p:graphicFrame>
        <p:nvGraphicFramePr>
          <p:cNvPr id="119811" name="Object 3"/>
          <p:cNvGraphicFramePr>
            <a:graphicFrameLocks noChangeAspect="1"/>
          </p:cNvGraphicFramePr>
          <p:nvPr/>
        </p:nvGraphicFramePr>
        <p:xfrm>
          <a:off x="1676400" y="4800600"/>
          <a:ext cx="5778500" cy="698500"/>
        </p:xfrm>
        <a:graphic>
          <a:graphicData uri="http://schemas.openxmlformats.org/presentationml/2006/ole">
            <p:oleObj spid="_x0000_s119811" name="Word 文書" r:id="rId3" imgW="5778500" imgH="698500" progId="Word.Document.12">
              <p:link updateAutomatic="1"/>
            </p:oleObj>
          </a:graphicData>
        </a:graphic>
      </p:graphicFrame>
      <p:graphicFrame>
        <p:nvGraphicFramePr>
          <p:cNvPr id="119814" name="Object 6"/>
          <p:cNvGraphicFramePr>
            <a:graphicFrameLocks noChangeAspect="1"/>
          </p:cNvGraphicFramePr>
          <p:nvPr/>
        </p:nvGraphicFramePr>
        <p:xfrm>
          <a:off x="1600200" y="2438400"/>
          <a:ext cx="5778500" cy="1244600"/>
        </p:xfrm>
        <a:graphic>
          <a:graphicData uri="http://schemas.openxmlformats.org/presentationml/2006/ole">
            <p:oleObj spid="_x0000_s119814" name="Word 文書" r:id="rId4" imgW="5778500" imgH="1244600" progId="Word.Document.12">
              <p:link updateAutomatic="1"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Flags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11</a:t>
            </a:fld>
            <a:endParaRPr lang="en-US" altLang="ja-JP"/>
          </a:p>
        </p:txBody>
      </p:sp>
      <p:graphicFrame>
        <p:nvGraphicFramePr>
          <p:cNvPr id="150530" name="Object 2"/>
          <p:cNvGraphicFramePr>
            <a:graphicFrameLocks noChangeAspect="1"/>
          </p:cNvGraphicFramePr>
          <p:nvPr/>
        </p:nvGraphicFramePr>
        <p:xfrm>
          <a:off x="1676400" y="1981200"/>
          <a:ext cx="5778500" cy="1016000"/>
        </p:xfrm>
        <a:graphic>
          <a:graphicData uri="http://schemas.openxmlformats.org/presentationml/2006/ole">
            <p:oleObj spid="_x0000_s150530" name="Word 文書" r:id="rId3" imgW="5778500" imgH="1016000" progId="Word.Document.12">
              <p:link updateAutomatic="1"/>
            </p:oleObj>
          </a:graphicData>
        </a:graphic>
      </p:graphicFrame>
      <p:graphicFrame>
        <p:nvGraphicFramePr>
          <p:cNvPr id="150531" name="Object 3"/>
          <p:cNvGraphicFramePr>
            <a:graphicFrameLocks noChangeAspect="1"/>
          </p:cNvGraphicFramePr>
          <p:nvPr/>
        </p:nvGraphicFramePr>
        <p:xfrm>
          <a:off x="1981200" y="3886200"/>
          <a:ext cx="5765800" cy="1346200"/>
        </p:xfrm>
        <a:graphic>
          <a:graphicData uri="http://schemas.openxmlformats.org/presentationml/2006/ole">
            <p:oleObj spid="_x0000_s150531" name="Word 文書" r:id="rId4" imgW="5765800" imgH="1346200" progId="Word.Document.12">
              <p:link updateAutomatic="1"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Encapsulation </a:t>
            </a:r>
            <a:r>
              <a:rPr lang="en-US" altLang="ja-JP" dirty="0" smtClean="0"/>
              <a:t>1</a:t>
            </a:r>
            <a:br>
              <a:rPr lang="en-US" altLang="ja-JP" dirty="0" smtClean="0"/>
            </a:br>
            <a:r>
              <a:rPr lang="en-US" altLang="ja-JP" dirty="0" smtClean="0"/>
              <a:t>(1 HLP, non-fragmented)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219200"/>
          </a:xfrm>
        </p:spPr>
        <p:txBody>
          <a:bodyPr/>
          <a:lstStyle/>
          <a:p>
            <a:r>
              <a:rPr lang="en-US" altLang="ja-JP" dirty="0" smtClean="0"/>
              <a:t>HLP length: 200 octets, LLC/SNAP length: 8 octets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12</a:t>
            </a:fld>
            <a:endParaRPr lang="en-US" altLang="ja-JP"/>
          </a:p>
        </p:txBody>
      </p:sp>
      <p:sp>
        <p:nvSpPr>
          <p:cNvPr id="8" name="正方形/長方形 7"/>
          <p:cNvSpPr/>
          <p:nvPr/>
        </p:nvSpPr>
        <p:spPr bwMode="auto">
          <a:xfrm>
            <a:off x="1905000" y="3733800"/>
            <a:ext cx="1905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200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4648200" y="3733800"/>
            <a:ext cx="1905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200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4648200" y="35052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 (</a:t>
            </a:r>
            <a:r>
              <a:rPr lang="en-US" altLang="ja-JP" sz="1400" dirty="0" err="1" smtClean="0"/>
              <a:t>NFrag</a:t>
            </a:r>
            <a:r>
              <a:rPr lang="en-US" altLang="ja-JP" sz="1400" dirty="0" smtClean="0"/>
              <a:t> = 0)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右中かっこ 16"/>
          <p:cNvSpPr/>
          <p:nvPr/>
        </p:nvSpPr>
        <p:spPr bwMode="auto">
          <a:xfrm>
            <a:off x="6629400" y="3505200"/>
            <a:ext cx="304800" cy="990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6" name="直線矢印コネクタ 25"/>
          <p:cNvCxnSpPr>
            <a:stCxn id="8" idx="3"/>
            <a:endCxn id="11" idx="1"/>
          </p:cNvCxnSpPr>
          <p:nvPr/>
        </p:nvCxnSpPr>
        <p:spPr bwMode="auto">
          <a:xfrm>
            <a:off x="3810000" y="4152900"/>
            <a:ext cx="838200" cy="1588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32" name="テキスト ボックス 31"/>
          <p:cNvSpPr txBox="1"/>
          <p:nvPr/>
        </p:nvSpPr>
        <p:spPr>
          <a:xfrm rot="5400000">
            <a:off x="6730568" y="3785032"/>
            <a:ext cx="745817" cy="33855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1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Encapsulation 2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(1 HLP, fragmented)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219200"/>
          </a:xfrm>
        </p:spPr>
        <p:txBody>
          <a:bodyPr/>
          <a:lstStyle/>
          <a:p>
            <a:r>
              <a:rPr lang="en-US" altLang="ja-JP" dirty="0" smtClean="0"/>
              <a:t>HLP length: 600 octets, LLC/SNAP length: 8 octets</a:t>
            </a:r>
          </a:p>
          <a:p>
            <a:pPr lvl="1"/>
            <a:r>
              <a:rPr lang="en-US" altLang="ja-JP" dirty="0" smtClean="0"/>
              <a:t>Split to 3 elements, 234 octets (A), 255 octets (B) and 111 octets (C) in order.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13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609600" y="3810000"/>
            <a:ext cx="1905000" cy="2209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600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3352800" y="3505200"/>
            <a:ext cx="1905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A: 234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3352800" y="4648200"/>
            <a:ext cx="1905000" cy="990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B: 255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3352800" y="59436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C: 111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6096000" y="3657600"/>
            <a:ext cx="1905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A: 234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6096000" y="34290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 (</a:t>
            </a:r>
            <a:r>
              <a:rPr lang="en-US" altLang="ja-JP" sz="1400" dirty="0" err="1" smtClean="0"/>
              <a:t>NFrag</a:t>
            </a:r>
            <a:r>
              <a:rPr lang="en-US" altLang="ja-JP" sz="1400" dirty="0" smtClean="0"/>
              <a:t> = 2)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6096000" y="4648200"/>
            <a:ext cx="1905000" cy="9906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B: 255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6096000" y="44196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6096000" y="56388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6096000" y="58674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C: 111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右中かっこ 16"/>
          <p:cNvSpPr/>
          <p:nvPr/>
        </p:nvSpPr>
        <p:spPr bwMode="auto">
          <a:xfrm>
            <a:off x="8077200" y="3429000"/>
            <a:ext cx="304800" cy="990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右中かっこ 17"/>
          <p:cNvSpPr/>
          <p:nvPr/>
        </p:nvSpPr>
        <p:spPr bwMode="auto">
          <a:xfrm>
            <a:off x="8077200" y="4419600"/>
            <a:ext cx="304800" cy="12192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右中かっこ 18"/>
          <p:cNvSpPr/>
          <p:nvPr/>
        </p:nvSpPr>
        <p:spPr bwMode="auto">
          <a:xfrm>
            <a:off x="8077200" y="5638800"/>
            <a:ext cx="304800" cy="609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1" name="直線矢印コネクタ 20"/>
          <p:cNvCxnSpPr>
            <a:endCxn id="8" idx="1"/>
          </p:cNvCxnSpPr>
          <p:nvPr/>
        </p:nvCxnSpPr>
        <p:spPr bwMode="auto">
          <a:xfrm flipV="1">
            <a:off x="2514600" y="3924300"/>
            <a:ext cx="838200" cy="4953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2" name="直線矢印コネクタ 21"/>
          <p:cNvCxnSpPr>
            <a:endCxn id="9" idx="1"/>
          </p:cNvCxnSpPr>
          <p:nvPr/>
        </p:nvCxnSpPr>
        <p:spPr bwMode="auto">
          <a:xfrm>
            <a:off x="2514600" y="4914900"/>
            <a:ext cx="838200" cy="2286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4" name="直線矢印コネクタ 23"/>
          <p:cNvCxnSpPr>
            <a:endCxn id="10" idx="1"/>
          </p:cNvCxnSpPr>
          <p:nvPr/>
        </p:nvCxnSpPr>
        <p:spPr bwMode="auto">
          <a:xfrm>
            <a:off x="2514600" y="5524500"/>
            <a:ext cx="838200" cy="6096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6" name="直線矢印コネクタ 25"/>
          <p:cNvCxnSpPr>
            <a:endCxn id="11" idx="1"/>
          </p:cNvCxnSpPr>
          <p:nvPr/>
        </p:nvCxnSpPr>
        <p:spPr bwMode="auto">
          <a:xfrm>
            <a:off x="5257800" y="3924300"/>
            <a:ext cx="838200" cy="1524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8" name="直線矢印コネクタ 27"/>
          <p:cNvCxnSpPr>
            <a:endCxn id="13" idx="1"/>
          </p:cNvCxnSpPr>
          <p:nvPr/>
        </p:nvCxnSpPr>
        <p:spPr bwMode="auto">
          <a:xfrm>
            <a:off x="5257800" y="5143500"/>
            <a:ext cx="838200" cy="1588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30" name="直線矢印コネクタ 29"/>
          <p:cNvCxnSpPr>
            <a:endCxn id="16" idx="1"/>
          </p:cNvCxnSpPr>
          <p:nvPr/>
        </p:nvCxnSpPr>
        <p:spPr bwMode="auto">
          <a:xfrm flipV="1">
            <a:off x="5257800" y="6057900"/>
            <a:ext cx="838200" cy="762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32" name="テキスト ボックス 31"/>
          <p:cNvSpPr txBox="1"/>
          <p:nvPr/>
        </p:nvSpPr>
        <p:spPr>
          <a:xfrm rot="5400000">
            <a:off x="8178368" y="3708832"/>
            <a:ext cx="745817" cy="33855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1</a:t>
            </a:r>
            <a:endParaRPr kumimoji="1" lang="ja-JP" altLang="en-US" sz="1600" dirty="0"/>
          </a:p>
        </p:txBody>
      </p:sp>
      <p:sp>
        <p:nvSpPr>
          <p:cNvPr id="33" name="テキスト ボックス 32"/>
          <p:cNvSpPr txBox="1"/>
          <p:nvPr/>
        </p:nvSpPr>
        <p:spPr>
          <a:xfrm rot="5400000">
            <a:off x="8178368" y="4851832"/>
            <a:ext cx="745817" cy="33855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2</a:t>
            </a:r>
            <a:endParaRPr kumimoji="1" lang="ja-JP" altLang="en-US" sz="1600" dirty="0"/>
          </a:p>
        </p:txBody>
      </p:sp>
      <p:sp>
        <p:nvSpPr>
          <p:cNvPr id="34" name="テキスト ボックス 33"/>
          <p:cNvSpPr txBox="1"/>
          <p:nvPr/>
        </p:nvSpPr>
        <p:spPr>
          <a:xfrm rot="5400000">
            <a:off x="8178368" y="5766232"/>
            <a:ext cx="745817" cy="33855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2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Encapsulation 3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(2 </a:t>
            </a:r>
            <a:r>
              <a:rPr lang="en-US" altLang="ja-JP" dirty="0" err="1" smtClean="0"/>
              <a:t>HLPs</a:t>
            </a:r>
            <a:r>
              <a:rPr lang="en-US" altLang="ja-JP" dirty="0" smtClean="0"/>
              <a:t>, non-fragmented)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219200"/>
          </a:xfrm>
        </p:spPr>
        <p:txBody>
          <a:bodyPr/>
          <a:lstStyle/>
          <a:p>
            <a:r>
              <a:rPr lang="en-US" altLang="ja-JP" dirty="0" smtClean="0"/>
              <a:t>HLP A length: 200 octets, LLC/SNAP length: 8 octets</a:t>
            </a:r>
          </a:p>
          <a:p>
            <a:r>
              <a:rPr lang="en-US" altLang="ja-JP" dirty="0" smtClean="0"/>
              <a:t>HLP B length: 200 octets, LLC/SNAP length: 8 octets</a:t>
            </a:r>
          </a:p>
          <a:p>
            <a:pPr>
              <a:buNone/>
            </a:pPr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14</a:t>
            </a:fld>
            <a:endParaRPr lang="en-US" altLang="ja-JP"/>
          </a:p>
        </p:txBody>
      </p:sp>
      <p:sp>
        <p:nvSpPr>
          <p:cNvPr id="8" name="正方形/長方形 7"/>
          <p:cNvSpPr/>
          <p:nvPr/>
        </p:nvSpPr>
        <p:spPr bwMode="auto">
          <a:xfrm>
            <a:off x="1981200" y="3657600"/>
            <a:ext cx="1905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A: 200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4724400" y="3657600"/>
            <a:ext cx="1905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A: 200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4724400" y="34290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 (</a:t>
            </a:r>
            <a:r>
              <a:rPr lang="en-US" altLang="ja-JP" sz="1400" dirty="0" err="1" smtClean="0"/>
              <a:t>NFrag</a:t>
            </a:r>
            <a:r>
              <a:rPr lang="en-US" altLang="ja-JP" sz="1400" dirty="0" smtClean="0"/>
              <a:t> = 0)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右中かっこ 16"/>
          <p:cNvSpPr/>
          <p:nvPr/>
        </p:nvSpPr>
        <p:spPr bwMode="auto">
          <a:xfrm>
            <a:off x="6705600" y="3429000"/>
            <a:ext cx="304800" cy="990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6" name="直線矢印コネクタ 25"/>
          <p:cNvCxnSpPr>
            <a:stCxn id="8" idx="3"/>
            <a:endCxn id="11" idx="1"/>
          </p:cNvCxnSpPr>
          <p:nvPr/>
        </p:nvCxnSpPr>
        <p:spPr bwMode="auto">
          <a:xfrm>
            <a:off x="3886200" y="4076700"/>
            <a:ext cx="838200" cy="1588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32" name="テキスト ボックス 31"/>
          <p:cNvSpPr txBox="1"/>
          <p:nvPr/>
        </p:nvSpPr>
        <p:spPr>
          <a:xfrm rot="5400000">
            <a:off x="6806768" y="3708832"/>
            <a:ext cx="745817" cy="33855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1</a:t>
            </a:r>
            <a:endParaRPr kumimoji="1" lang="ja-JP" altLang="en-US" sz="1600" dirty="0"/>
          </a:p>
        </p:txBody>
      </p:sp>
      <p:sp>
        <p:nvSpPr>
          <p:cNvPr id="15" name="正方形/長方形 14"/>
          <p:cNvSpPr/>
          <p:nvPr/>
        </p:nvSpPr>
        <p:spPr bwMode="auto">
          <a:xfrm>
            <a:off x="1981200" y="4800600"/>
            <a:ext cx="1905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B: 200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4724400" y="4724400"/>
            <a:ext cx="1905000" cy="838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B: 200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4724400" y="44958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 (</a:t>
            </a:r>
            <a:r>
              <a:rPr lang="en-US" altLang="ja-JP" sz="1400" dirty="0" err="1" smtClean="0"/>
              <a:t>NFrag</a:t>
            </a:r>
            <a:r>
              <a:rPr lang="en-US" altLang="ja-JP" sz="1400" dirty="0" smtClean="0"/>
              <a:t> = 0)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右中かっこ 18"/>
          <p:cNvSpPr/>
          <p:nvPr/>
        </p:nvSpPr>
        <p:spPr bwMode="auto">
          <a:xfrm>
            <a:off x="6705600" y="4495800"/>
            <a:ext cx="304800" cy="990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2" name="直線矢印コネクタ 21"/>
          <p:cNvCxnSpPr>
            <a:stCxn id="15" idx="3"/>
            <a:endCxn id="16" idx="1"/>
          </p:cNvCxnSpPr>
          <p:nvPr/>
        </p:nvCxnSpPr>
        <p:spPr bwMode="auto">
          <a:xfrm flipV="1">
            <a:off x="3886200" y="5143500"/>
            <a:ext cx="838200" cy="762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23" name="テキスト ボックス 22"/>
          <p:cNvSpPr txBox="1"/>
          <p:nvPr/>
        </p:nvSpPr>
        <p:spPr>
          <a:xfrm rot="5400000">
            <a:off x="6806768" y="4775632"/>
            <a:ext cx="745817" cy="33855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1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Encapsulation 4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(2 </a:t>
            </a:r>
            <a:r>
              <a:rPr lang="en-US" altLang="ja-JP" dirty="0" err="1" smtClean="0"/>
              <a:t>HLPs</a:t>
            </a:r>
            <a:r>
              <a:rPr lang="en-US" altLang="ja-JP" dirty="0" smtClean="0"/>
              <a:t>, fragmented)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219200"/>
          </a:xfrm>
        </p:spPr>
        <p:txBody>
          <a:bodyPr/>
          <a:lstStyle/>
          <a:p>
            <a:r>
              <a:rPr lang="en-US" altLang="ja-JP" dirty="0" smtClean="0"/>
              <a:t>HLP A length: 600 octets, LLC/SNAP length: 8 octets</a:t>
            </a:r>
          </a:p>
          <a:p>
            <a:r>
              <a:rPr lang="en-US" altLang="ja-JP" dirty="0" smtClean="0"/>
              <a:t>HLP B length: 600 octets, LLC/SNAP length: 8 octets</a:t>
            </a:r>
          </a:p>
          <a:p>
            <a:pPr>
              <a:buNone/>
            </a:pPr>
            <a:endParaRPr lang="en-US" altLang="ja-JP" dirty="0" smtClean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15</a:t>
            </a:fld>
            <a:endParaRPr lang="en-US" altLang="ja-JP"/>
          </a:p>
        </p:txBody>
      </p:sp>
      <p:sp>
        <p:nvSpPr>
          <p:cNvPr id="8" name="正方形/長方形 7"/>
          <p:cNvSpPr/>
          <p:nvPr/>
        </p:nvSpPr>
        <p:spPr bwMode="auto">
          <a:xfrm>
            <a:off x="3124200" y="35052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A1: 234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>
            <a:off x="5867400" y="28956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 (</a:t>
            </a:r>
            <a:r>
              <a:rPr lang="en-US" altLang="ja-JP" sz="1400" dirty="0" err="1" smtClean="0"/>
              <a:t>NFrag</a:t>
            </a:r>
            <a:r>
              <a:rPr lang="en-US" altLang="ja-JP" sz="1400" dirty="0" smtClean="0"/>
              <a:t> = 2)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右中かっこ 16"/>
          <p:cNvSpPr/>
          <p:nvPr/>
        </p:nvSpPr>
        <p:spPr bwMode="auto">
          <a:xfrm>
            <a:off x="7848600" y="2895600"/>
            <a:ext cx="304800" cy="609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1" name="直線矢印コネクタ 20"/>
          <p:cNvCxnSpPr>
            <a:endCxn id="8" idx="1"/>
          </p:cNvCxnSpPr>
          <p:nvPr/>
        </p:nvCxnSpPr>
        <p:spPr bwMode="auto">
          <a:xfrm flipV="1">
            <a:off x="2286000" y="3695700"/>
            <a:ext cx="838200" cy="1143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6" name="直線矢印コネクタ 25"/>
          <p:cNvCxnSpPr>
            <a:stCxn id="8" idx="3"/>
          </p:cNvCxnSpPr>
          <p:nvPr/>
        </p:nvCxnSpPr>
        <p:spPr bwMode="auto">
          <a:xfrm>
            <a:off x="5029200" y="3695700"/>
            <a:ext cx="838200" cy="2286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32" name="テキスト ボックス 31"/>
          <p:cNvSpPr txBox="1"/>
          <p:nvPr/>
        </p:nvSpPr>
        <p:spPr>
          <a:xfrm rot="5400000">
            <a:off x="7949768" y="2946832"/>
            <a:ext cx="745817" cy="33855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1</a:t>
            </a:r>
            <a:endParaRPr kumimoji="1" lang="ja-JP" altLang="en-US" sz="1600" dirty="0"/>
          </a:p>
        </p:txBody>
      </p:sp>
      <p:sp>
        <p:nvSpPr>
          <p:cNvPr id="35" name="正方形/長方形 34"/>
          <p:cNvSpPr/>
          <p:nvPr/>
        </p:nvSpPr>
        <p:spPr bwMode="auto">
          <a:xfrm>
            <a:off x="381000" y="3505200"/>
            <a:ext cx="1905000" cy="1143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A: 600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9" name="右中かっこ 18"/>
          <p:cNvSpPr/>
          <p:nvPr/>
        </p:nvSpPr>
        <p:spPr bwMode="auto">
          <a:xfrm>
            <a:off x="7848600" y="4724400"/>
            <a:ext cx="304800" cy="609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0" name="直線矢印コネクタ 19"/>
          <p:cNvCxnSpPr>
            <a:endCxn id="42" idx="1"/>
          </p:cNvCxnSpPr>
          <p:nvPr/>
        </p:nvCxnSpPr>
        <p:spPr bwMode="auto">
          <a:xfrm>
            <a:off x="2286000" y="5905500"/>
            <a:ext cx="838200" cy="2286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22" name="直線矢印コネクタ 21"/>
          <p:cNvCxnSpPr/>
          <p:nvPr/>
        </p:nvCxnSpPr>
        <p:spPr bwMode="auto">
          <a:xfrm flipV="1">
            <a:off x="5029200" y="4991100"/>
            <a:ext cx="838200" cy="9144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23" name="テキスト ボックス 22"/>
          <p:cNvSpPr txBox="1"/>
          <p:nvPr/>
        </p:nvSpPr>
        <p:spPr>
          <a:xfrm rot="5400000">
            <a:off x="8330768" y="4851832"/>
            <a:ext cx="745817" cy="33855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1</a:t>
            </a:r>
            <a:endParaRPr kumimoji="1" lang="ja-JP" altLang="en-US" sz="1600" dirty="0"/>
          </a:p>
        </p:txBody>
      </p:sp>
      <p:sp>
        <p:nvSpPr>
          <p:cNvPr id="27" name="正方形/長方形 26"/>
          <p:cNvSpPr/>
          <p:nvPr/>
        </p:nvSpPr>
        <p:spPr bwMode="auto">
          <a:xfrm>
            <a:off x="381000" y="5029200"/>
            <a:ext cx="1905000" cy="1143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B: 600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3124200" y="39624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A2: 255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3124200" y="44196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A3: 111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3124200" y="50292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B1: 234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1" name="正方形/長方形 40"/>
          <p:cNvSpPr/>
          <p:nvPr/>
        </p:nvSpPr>
        <p:spPr bwMode="auto">
          <a:xfrm>
            <a:off x="3124200" y="54864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B2: 255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2" name="正方形/長方形 41"/>
          <p:cNvSpPr/>
          <p:nvPr/>
        </p:nvSpPr>
        <p:spPr bwMode="auto">
          <a:xfrm>
            <a:off x="3124200" y="59436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B3: 111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44" name="直線矢印コネクタ 43"/>
          <p:cNvCxnSpPr>
            <a:endCxn id="37" idx="1"/>
          </p:cNvCxnSpPr>
          <p:nvPr/>
        </p:nvCxnSpPr>
        <p:spPr bwMode="auto">
          <a:xfrm>
            <a:off x="2286000" y="4076700"/>
            <a:ext cx="838200" cy="762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46" name="直線矢印コネクタ 45"/>
          <p:cNvCxnSpPr>
            <a:endCxn id="39" idx="1"/>
          </p:cNvCxnSpPr>
          <p:nvPr/>
        </p:nvCxnSpPr>
        <p:spPr bwMode="auto">
          <a:xfrm>
            <a:off x="2286000" y="4381500"/>
            <a:ext cx="838200" cy="2286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48" name="直線矢印コネクタ 47"/>
          <p:cNvCxnSpPr/>
          <p:nvPr/>
        </p:nvCxnSpPr>
        <p:spPr bwMode="auto">
          <a:xfrm flipV="1">
            <a:off x="2286000" y="5181600"/>
            <a:ext cx="838200" cy="1143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cxnSp>
        <p:nvCxnSpPr>
          <p:cNvPr id="49" name="直線矢印コネクタ 48"/>
          <p:cNvCxnSpPr>
            <a:endCxn id="41" idx="1"/>
          </p:cNvCxnSpPr>
          <p:nvPr/>
        </p:nvCxnSpPr>
        <p:spPr bwMode="auto">
          <a:xfrm>
            <a:off x="2286000" y="5600700"/>
            <a:ext cx="838200" cy="762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</p:spPr>
      </p:cxnSp>
      <p:sp>
        <p:nvSpPr>
          <p:cNvPr id="52" name="正方形/長方形 51"/>
          <p:cNvSpPr/>
          <p:nvPr/>
        </p:nvSpPr>
        <p:spPr bwMode="auto">
          <a:xfrm>
            <a:off x="5867400" y="31242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A1: 234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3" name="正方形/長方形 52"/>
          <p:cNvSpPr/>
          <p:nvPr/>
        </p:nvSpPr>
        <p:spPr bwMode="auto">
          <a:xfrm>
            <a:off x="5867400" y="35052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4" name="正方形/長方形 53"/>
          <p:cNvSpPr/>
          <p:nvPr/>
        </p:nvSpPr>
        <p:spPr bwMode="auto">
          <a:xfrm>
            <a:off x="5867400" y="37338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A2: 255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5" name="正方形/長方形 54"/>
          <p:cNvSpPr/>
          <p:nvPr/>
        </p:nvSpPr>
        <p:spPr bwMode="auto">
          <a:xfrm>
            <a:off x="5867400" y="41148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6" name="正方形/長方形 55"/>
          <p:cNvSpPr/>
          <p:nvPr/>
        </p:nvSpPr>
        <p:spPr bwMode="auto">
          <a:xfrm>
            <a:off x="5867400" y="43434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A3: 111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7" name="正方形/長方形 56"/>
          <p:cNvSpPr/>
          <p:nvPr/>
        </p:nvSpPr>
        <p:spPr bwMode="auto">
          <a:xfrm>
            <a:off x="5867400" y="47244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 (</a:t>
            </a:r>
            <a:r>
              <a:rPr lang="en-US" altLang="ja-JP" sz="1400" dirty="0" err="1" smtClean="0"/>
              <a:t>NFrag</a:t>
            </a:r>
            <a:r>
              <a:rPr lang="en-US" altLang="ja-JP" sz="1400" dirty="0" smtClean="0"/>
              <a:t> = 2)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8" name="正方形/長方形 57"/>
          <p:cNvSpPr/>
          <p:nvPr/>
        </p:nvSpPr>
        <p:spPr bwMode="auto">
          <a:xfrm>
            <a:off x="5867400" y="49530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B1: 234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59" name="正方形/長方形 58"/>
          <p:cNvSpPr/>
          <p:nvPr/>
        </p:nvSpPr>
        <p:spPr bwMode="auto">
          <a:xfrm>
            <a:off x="5867400" y="53340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0" name="正方形/長方形 59"/>
          <p:cNvSpPr/>
          <p:nvPr/>
        </p:nvSpPr>
        <p:spPr bwMode="auto">
          <a:xfrm>
            <a:off x="5867400" y="55626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B2: 255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1" name="正方形/長方形 60"/>
          <p:cNvSpPr/>
          <p:nvPr/>
        </p:nvSpPr>
        <p:spPr bwMode="auto">
          <a:xfrm>
            <a:off x="5867400" y="5943600"/>
            <a:ext cx="1905000" cy="228600"/>
          </a:xfrm>
          <a:prstGeom prst="rect">
            <a:avLst/>
          </a:prstGeom>
          <a:solidFill>
            <a:srgbClr val="FF717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400" dirty="0" smtClean="0"/>
              <a:t>IE Header</a:t>
            </a:r>
            <a:endParaRPr kumimoji="0" lang="ja-JP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2" name="正方形/長方形 61"/>
          <p:cNvSpPr/>
          <p:nvPr/>
        </p:nvSpPr>
        <p:spPr bwMode="auto">
          <a:xfrm>
            <a:off x="5867400" y="6172200"/>
            <a:ext cx="19050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dirty="0" smtClean="0"/>
              <a:t>B3: 111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 octets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3" name="右中かっこ 62"/>
          <p:cNvSpPr/>
          <p:nvPr/>
        </p:nvSpPr>
        <p:spPr bwMode="auto">
          <a:xfrm>
            <a:off x="7848600" y="3505200"/>
            <a:ext cx="304800" cy="609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4" name="右中かっこ 63"/>
          <p:cNvSpPr/>
          <p:nvPr/>
        </p:nvSpPr>
        <p:spPr bwMode="auto">
          <a:xfrm>
            <a:off x="7848600" y="4114800"/>
            <a:ext cx="304800" cy="609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 rot="5400000">
            <a:off x="8330768" y="3632632"/>
            <a:ext cx="745817" cy="33855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2</a:t>
            </a:r>
            <a:endParaRPr kumimoji="1" lang="ja-JP" altLang="en-US" sz="1600" dirty="0"/>
          </a:p>
        </p:txBody>
      </p:sp>
      <p:sp>
        <p:nvSpPr>
          <p:cNvPr id="67" name="テキスト ボックス 66"/>
          <p:cNvSpPr txBox="1"/>
          <p:nvPr/>
        </p:nvSpPr>
        <p:spPr>
          <a:xfrm rot="5400000">
            <a:off x="7949768" y="4242232"/>
            <a:ext cx="745817" cy="33855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2</a:t>
            </a:r>
            <a:endParaRPr kumimoji="1" lang="ja-JP" altLang="en-US" sz="1600" dirty="0"/>
          </a:p>
        </p:txBody>
      </p:sp>
      <p:sp>
        <p:nvSpPr>
          <p:cNvPr id="68" name="右中かっこ 67"/>
          <p:cNvSpPr/>
          <p:nvPr/>
        </p:nvSpPr>
        <p:spPr bwMode="auto">
          <a:xfrm>
            <a:off x="7848600" y="5334000"/>
            <a:ext cx="304800" cy="609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9" name="右中かっこ 68"/>
          <p:cNvSpPr/>
          <p:nvPr/>
        </p:nvSpPr>
        <p:spPr bwMode="auto">
          <a:xfrm>
            <a:off x="7848600" y="5943600"/>
            <a:ext cx="304800" cy="60960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 rot="5400000">
            <a:off x="8330768" y="6071032"/>
            <a:ext cx="745817" cy="33855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2</a:t>
            </a:r>
            <a:endParaRPr kumimoji="1" lang="ja-JP" altLang="en-US" sz="1600" dirty="0"/>
          </a:p>
        </p:txBody>
      </p:sp>
      <p:sp>
        <p:nvSpPr>
          <p:cNvPr id="71" name="テキスト ボックス 70"/>
          <p:cNvSpPr txBox="1"/>
          <p:nvPr/>
        </p:nvSpPr>
        <p:spPr>
          <a:xfrm rot="5400000">
            <a:off x="7949768" y="5461432"/>
            <a:ext cx="745817" cy="33855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Type 2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Protection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AP derives the key after receiving Authentication from STA.</a:t>
            </a:r>
          </a:p>
          <a:p>
            <a:r>
              <a:rPr lang="en-US" altLang="ja-JP" dirty="0" smtClean="0"/>
              <a:t>STA derives the key after receiving Authentication from AP. </a:t>
            </a:r>
            <a:endParaRPr lang="ja-JP" altLang="en-US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“</a:t>
            </a:r>
            <a:r>
              <a:rPr lang="en-US" altLang="ja-JP" dirty="0" smtClean="0"/>
              <a:t>The Association Request and Association Response shall be protected using the KEK2 according to 11.11.2.5 and 11.11.2.6</a:t>
            </a:r>
            <a:r>
              <a:rPr lang="en-US" altLang="ja-JP" dirty="0" smtClean="0"/>
              <a:t>.” – 11.11.2.4, D0.2.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16</a:t>
            </a:fld>
            <a:endParaRPr lang="en-US" altLang="ja-JP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角丸四角形 21"/>
          <p:cNvSpPr/>
          <p:nvPr/>
        </p:nvSpPr>
        <p:spPr bwMode="auto">
          <a:xfrm>
            <a:off x="2438400" y="3124200"/>
            <a:ext cx="3581400" cy="457200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5" name="角丸四角形 34"/>
          <p:cNvSpPr/>
          <p:nvPr/>
        </p:nvSpPr>
        <p:spPr bwMode="auto">
          <a:xfrm>
            <a:off x="2438400" y="3886200"/>
            <a:ext cx="3581400" cy="1143000"/>
          </a:xfrm>
          <a:prstGeom prst="round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FILS Authentication/Association (D0.2)</a:t>
            </a:r>
            <a:endParaRPr lang="ja-JP" altLang="en-US" sz="28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7E38082-2016-8848-8E61-3A6B04B6B23C}" type="slidenum">
              <a:rPr lang="en-US" altLang="ja-JP" smtClean="0"/>
              <a:pPr/>
              <a:t>17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22875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54109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線コネクタ 8"/>
          <p:cNvCxnSpPr>
            <a:stCxn id="8" idx="2"/>
          </p:cNvCxnSpPr>
          <p:nvPr/>
        </p:nvCxnSpPr>
        <p:spPr bwMode="auto">
          <a:xfrm rot="5400000">
            <a:off x="3696494" y="4228306"/>
            <a:ext cx="41910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 bwMode="auto">
          <a:xfrm rot="5400000">
            <a:off x="573882" y="4226718"/>
            <a:ext cx="41910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 bwMode="auto">
          <a:xfrm flipV="1">
            <a:off x="2667794" y="28186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 bwMode="auto">
          <a:xfrm rot="10800000">
            <a:off x="2668588" y="3427412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 bwMode="auto">
          <a:xfrm flipV="1">
            <a:off x="2667794" y="41140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 bwMode="auto">
          <a:xfrm rot="10800000">
            <a:off x="2667794" y="47236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3505994" y="2513806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Authentication</a:t>
            </a:r>
            <a:endParaRPr kumimoji="1" lang="ja-JP" altLang="en-US" sz="16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3505994" y="3123406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Authentication</a:t>
            </a:r>
            <a:endParaRPr kumimoji="1" lang="ja-JP" altLang="en-US" sz="16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353594" y="3809206"/>
            <a:ext cx="1865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Request</a:t>
            </a:r>
            <a:endParaRPr kumimoji="1" lang="ja-JP" altLang="en-US" sz="16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353594" y="4418806"/>
            <a:ext cx="19912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Response</a:t>
            </a:r>
            <a:endParaRPr kumimoji="1" lang="ja-JP" altLang="en-US" sz="16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524000" y="3505200"/>
            <a:ext cx="1137601" cy="27699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smtClean="0"/>
              <a:t>Key Derivation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791200" y="2895600"/>
            <a:ext cx="1137601" cy="27699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smtClean="0"/>
              <a:t>Key Derivation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096000" y="4343400"/>
            <a:ext cx="765805" cy="27699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Protected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096000" y="3276600"/>
            <a:ext cx="2342483" cy="27699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Piggy backed part can be protected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581400" y="4191000"/>
            <a:ext cx="1313180" cy="276999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 smtClean="0"/>
              <a:t>Key Confirmation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Encrypt HLP in Authentication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altLang="ja-JP" sz="2000" dirty="0" smtClean="0"/>
              <a:t>Encryption in Association frames is already described in D0.2.</a:t>
            </a:r>
          </a:p>
          <a:p>
            <a:r>
              <a:rPr lang="en-US" altLang="ja-JP" sz="2000" dirty="0" smtClean="0"/>
              <a:t>But encryption in Authentication frames is not described yet.</a:t>
            </a:r>
          </a:p>
          <a:p>
            <a:r>
              <a:rPr lang="en-US" altLang="ja-JP" sz="2000" dirty="0" smtClean="0"/>
              <a:t>Encrypt the HLP by AES-CCM with KEK2.</a:t>
            </a:r>
          </a:p>
          <a:p>
            <a:r>
              <a:rPr lang="en-US" altLang="ja-JP" sz="2000" dirty="0" smtClean="0"/>
              <a:t>Encryption method is almost same as the method for Association Response described in 11.11.2.4, D0.2.</a:t>
            </a:r>
          </a:p>
          <a:p>
            <a:r>
              <a:rPr lang="en-US" altLang="ja-JP" sz="2000" dirty="0" smtClean="0"/>
              <a:t>If fragmentation is required,</a:t>
            </a:r>
          </a:p>
          <a:p>
            <a:pPr lvl="1"/>
            <a:r>
              <a:rPr lang="en-US" altLang="ja-JP" sz="1800" dirty="0" smtClean="0"/>
              <a:t>Encrypt the HLP first,</a:t>
            </a:r>
          </a:p>
          <a:p>
            <a:pPr lvl="1"/>
            <a:r>
              <a:rPr lang="en-US" altLang="ja-JP" sz="1800" dirty="0" smtClean="0"/>
              <a:t>Fragment</a:t>
            </a:r>
          </a:p>
          <a:p>
            <a:pPr>
              <a:buNone/>
            </a:pPr>
            <a:endParaRPr lang="ja-JP" altLang="en-US" sz="20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18</a:t>
            </a:fld>
            <a:endParaRPr lang="en-US" altLang="ja-JP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000" dirty="0" smtClean="0"/>
              <a:t>Forward Sequence 1</a:t>
            </a:r>
            <a:br>
              <a:rPr lang="en-US" altLang="ja-JP" sz="2000" dirty="0" smtClean="0"/>
            </a:br>
            <a:r>
              <a:rPr lang="en-US" altLang="ja-JP" sz="2000" dirty="0" smtClean="0"/>
              <a:t>(Successful</a:t>
            </a:r>
            <a:r>
              <a:rPr lang="en-US" altLang="ja-JP" sz="2000" dirty="0" smtClean="0"/>
              <a:t> Key Confirmation, </a:t>
            </a:r>
            <a:r>
              <a:rPr lang="en-US" altLang="ja-JP" sz="2000" dirty="0" smtClean="0"/>
              <a:t>HLP from 3rd party in time)</a:t>
            </a:r>
            <a:endParaRPr lang="ja-JP" altLang="en-US" sz="2000" dirty="0"/>
          </a:p>
        </p:txBody>
      </p:sp>
      <p:sp>
        <p:nvSpPr>
          <p:cNvPr id="51" name="コンテンツ プレースホルダ 50"/>
          <p:cNvSpPr>
            <a:spLocks noGrp="1"/>
          </p:cNvSpPr>
          <p:nvPr>
            <p:ph idx="1"/>
          </p:nvPr>
        </p:nvSpPr>
        <p:spPr>
          <a:xfrm>
            <a:off x="685800" y="5334000"/>
            <a:ext cx="7772400" cy="762000"/>
          </a:xfrm>
        </p:spPr>
        <p:txBody>
          <a:bodyPr/>
          <a:lstStyle/>
          <a:p>
            <a:r>
              <a:rPr lang="en-US" altLang="ja-JP" sz="1600" dirty="0" smtClean="0"/>
              <a:t>The AP forwards HLP-A from non-AP STA after successful authentication.</a:t>
            </a:r>
          </a:p>
          <a:p>
            <a:r>
              <a:rPr lang="en-US" altLang="ja-JP" sz="1600" dirty="0" smtClean="0"/>
              <a:t>If the AP receives HLP-B from 3</a:t>
            </a:r>
            <a:r>
              <a:rPr lang="en-US" altLang="ja-JP" sz="1600" baseline="30000" dirty="0" smtClean="0"/>
              <a:t>rd</a:t>
            </a:r>
            <a:r>
              <a:rPr lang="en-US" altLang="ja-JP" sz="1600" dirty="0" smtClean="0"/>
              <a:t> Party in </a:t>
            </a:r>
            <a:r>
              <a:rPr lang="en-US" altLang="ja-JP" sz="1600" dirty="0" smtClean="0"/>
              <a:t>dot11HLPWaitTime, </a:t>
            </a:r>
            <a:r>
              <a:rPr lang="en-US" altLang="ja-JP" sz="1600" dirty="0" smtClean="0"/>
              <a:t>the AP forwards it in Association Response.</a:t>
            </a:r>
            <a:endParaRPr lang="ja-JP" altLang="en-US" sz="16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7E38082-2016-8848-8E61-3A6B04B6B23C}" type="slidenum">
              <a:rPr lang="en-US" altLang="ja-JP" smtClean="0"/>
              <a:pPr/>
              <a:t>19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4493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45727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線コネクタ 8"/>
          <p:cNvCxnSpPr>
            <a:stCxn id="8" idx="2"/>
          </p:cNvCxnSpPr>
          <p:nvPr/>
        </p:nvCxnSpPr>
        <p:spPr bwMode="auto">
          <a:xfrm rot="5400000">
            <a:off x="3390900" y="3694906"/>
            <a:ext cx="3124994" cy="79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 bwMode="auto">
          <a:xfrm rot="5400000">
            <a:off x="267494" y="3693318"/>
            <a:ext cx="3125788" cy="31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 bwMode="auto">
          <a:xfrm flipV="1">
            <a:off x="1828800" y="35052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 bwMode="auto">
          <a:xfrm rot="10800000">
            <a:off x="1829594" y="51046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2057400" y="3200400"/>
            <a:ext cx="268354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Association </a:t>
            </a:r>
            <a:r>
              <a:rPr kumimoji="1" lang="en-US" altLang="ja-JP" sz="1600" dirty="0" smtClean="0"/>
              <a:t>Request</a:t>
            </a:r>
          </a:p>
          <a:p>
            <a:pPr algn="ctr"/>
            <a:r>
              <a:rPr kumimoji="1" lang="en-US" altLang="ja-JP" sz="1600" dirty="0" smtClean="0"/>
              <a:t>(dot11HLPWaitTime, HLP</a:t>
            </a:r>
            <a:r>
              <a:rPr kumimoji="1" lang="en-US" altLang="ja-JP" sz="1600" dirty="0" smtClean="0"/>
              <a:t>-A)</a:t>
            </a:r>
            <a:endParaRPr kumimoji="1" lang="ja-JP" altLang="en-US" sz="16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057400" y="4800600"/>
            <a:ext cx="2772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Response </a:t>
            </a:r>
            <a:r>
              <a:rPr kumimoji="1" lang="en-US" altLang="ja-JP" sz="1600" dirty="0" smtClean="0"/>
              <a:t>(HLP</a:t>
            </a:r>
            <a:r>
              <a:rPr kumimoji="1" lang="en-US" altLang="ja-JP" sz="1600" dirty="0" smtClean="0"/>
              <a:t>-B)</a:t>
            </a:r>
            <a:endParaRPr kumimoji="1" lang="ja-JP" altLang="en-US" sz="1600" dirty="0"/>
          </a:p>
        </p:txBody>
      </p:sp>
      <p:sp>
        <p:nvSpPr>
          <p:cNvPr id="22" name="正方形/長方形 21"/>
          <p:cNvSpPr/>
          <p:nvPr/>
        </p:nvSpPr>
        <p:spPr bwMode="auto">
          <a:xfrm>
            <a:off x="7391400" y="16764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3</a:t>
            </a:r>
            <a:r>
              <a:rPr lang="en-US" altLang="ja-JP" sz="1600" baseline="30000" dirty="0" smtClean="0">
                <a:solidFill>
                  <a:schemeClr val="tx1"/>
                </a:solidFill>
                <a:latin typeface="Times New Roman" charset="0"/>
              </a:rPr>
              <a:t>rd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 Party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953000" y="3505200"/>
            <a:ext cx="2313454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bg1"/>
                </a:solidFill>
              </a:rPr>
              <a:t>Successful</a:t>
            </a:r>
            <a:r>
              <a:rPr kumimoji="1" lang="en-US" altLang="ja-JP" sz="1400" dirty="0" smtClean="0">
                <a:solidFill>
                  <a:schemeClr val="bg1"/>
                </a:solidFill>
              </a:rPr>
              <a:t> Key Confirmation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24" name="直線コネクタ 23"/>
          <p:cNvCxnSpPr/>
          <p:nvPr/>
        </p:nvCxnSpPr>
        <p:spPr bwMode="auto">
          <a:xfrm rot="5400000">
            <a:off x="6211094" y="3694906"/>
            <a:ext cx="31242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 bwMode="auto">
          <a:xfrm flipV="1">
            <a:off x="4953000" y="41148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6096000" y="3810000"/>
            <a:ext cx="788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HLP-A</a:t>
            </a:r>
            <a:endParaRPr kumimoji="1" lang="ja-JP" altLang="en-US" sz="1600" dirty="0"/>
          </a:p>
        </p:txBody>
      </p:sp>
      <p:cxnSp>
        <p:nvCxnSpPr>
          <p:cNvPr id="28" name="直線矢印コネクタ 27"/>
          <p:cNvCxnSpPr/>
          <p:nvPr/>
        </p:nvCxnSpPr>
        <p:spPr bwMode="auto">
          <a:xfrm rot="10800000">
            <a:off x="4953000" y="46482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6096000" y="4343400"/>
            <a:ext cx="777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HLP-B</a:t>
            </a:r>
            <a:endParaRPr kumimoji="1" lang="ja-JP" altLang="en-US" sz="1600" dirty="0"/>
          </a:p>
        </p:txBody>
      </p:sp>
      <p:cxnSp>
        <p:nvCxnSpPr>
          <p:cNvPr id="40" name="直線矢印コネクタ 39"/>
          <p:cNvCxnSpPr/>
          <p:nvPr/>
        </p:nvCxnSpPr>
        <p:spPr bwMode="auto">
          <a:xfrm rot="5400000">
            <a:off x="4075906" y="4305300"/>
            <a:ext cx="1600994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41" name="正方形/長方形 40"/>
          <p:cNvSpPr/>
          <p:nvPr/>
        </p:nvSpPr>
        <p:spPr>
          <a:xfrm rot="16200000">
            <a:off x="3997354" y="4156046"/>
            <a:ext cx="14262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dot11HLPWaitTime</a:t>
            </a:r>
            <a:r>
              <a:rPr lang="ja-JP" altLang="en-US" dirty="0" smtClean="0"/>
              <a:t> </a:t>
            </a:r>
            <a:endParaRPr lang="ja-JP" altLang="en-US" dirty="0"/>
          </a:p>
        </p:txBody>
      </p:sp>
      <p:cxnSp>
        <p:nvCxnSpPr>
          <p:cNvPr id="27" name="直線矢印コネクタ 26"/>
          <p:cNvCxnSpPr/>
          <p:nvPr/>
        </p:nvCxnSpPr>
        <p:spPr bwMode="auto">
          <a:xfrm rot="10800000">
            <a:off x="1828800" y="2286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2222710" y="1981200"/>
            <a:ext cx="235292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Beacon/Probe Resp.</a:t>
            </a:r>
          </a:p>
          <a:p>
            <a:pPr algn="ctr"/>
            <a:r>
              <a:rPr kumimoji="1" lang="en-US" altLang="ja-JP" sz="1600" dirty="0" smtClean="0"/>
              <a:t>(dot11HLPMaxWaitTime)</a:t>
            </a:r>
            <a:endParaRPr kumimoji="1" lang="ja-JP" altLang="en-US" sz="1600" dirty="0"/>
          </a:p>
        </p:txBody>
      </p:sp>
      <p:cxnSp>
        <p:nvCxnSpPr>
          <p:cNvPr id="30" name="直線矢印コネクタ 29"/>
          <p:cNvCxnSpPr/>
          <p:nvPr/>
        </p:nvCxnSpPr>
        <p:spPr bwMode="auto">
          <a:xfrm flipV="1">
            <a:off x="1828800" y="28956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 bwMode="auto">
          <a:xfrm rot="10800000">
            <a:off x="1828800" y="3048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2697148" y="2590800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Authentication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FFD51ED6-2E65-F848-96D6-987BCE485E79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/>
              <a:t>This document is presentation material about 11-13</a:t>
            </a:r>
            <a:r>
              <a:rPr lang="en-US" altLang="ja-JP" dirty="0" smtClean="0"/>
              <a:t>/0040r2.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Forward Sequence 2</a:t>
            </a:r>
            <a:br>
              <a:rPr lang="en-US" altLang="ja-JP" sz="2800" dirty="0" smtClean="0"/>
            </a:br>
            <a:r>
              <a:rPr lang="en-US" altLang="ja-JP" sz="2800" dirty="0" smtClean="0"/>
              <a:t>(Authentication Failure)</a:t>
            </a:r>
            <a:endParaRPr lang="ja-JP" altLang="en-US" sz="2800" dirty="0"/>
          </a:p>
        </p:txBody>
      </p:sp>
      <p:sp>
        <p:nvSpPr>
          <p:cNvPr id="51" name="コンテンツ プレースホルダ 50"/>
          <p:cNvSpPr>
            <a:spLocks noGrp="1"/>
          </p:cNvSpPr>
          <p:nvPr>
            <p:ph idx="1"/>
          </p:nvPr>
        </p:nvSpPr>
        <p:spPr>
          <a:xfrm>
            <a:off x="685800" y="5334000"/>
            <a:ext cx="7772400" cy="762000"/>
          </a:xfrm>
        </p:spPr>
        <p:txBody>
          <a:bodyPr/>
          <a:lstStyle/>
          <a:p>
            <a:r>
              <a:rPr lang="en-US" altLang="ja-JP" sz="1600" dirty="0" smtClean="0"/>
              <a:t>The AP silently discards HLP-A after authentication failure.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7E38082-2016-8848-8E61-3A6B04B6B23C}" type="slidenum">
              <a:rPr lang="en-US" altLang="ja-JP" smtClean="0"/>
              <a:pPr/>
              <a:t>20</a:t>
            </a:fld>
            <a:endParaRPr lang="en-US" altLang="ja-JP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029200" y="3505200"/>
            <a:ext cx="2049459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bg1"/>
                </a:solidFill>
              </a:rPr>
              <a:t>Key Confirmation </a:t>
            </a:r>
            <a:r>
              <a:rPr kumimoji="1" lang="en-US" altLang="ja-JP" sz="1400" dirty="0" smtClean="0">
                <a:solidFill>
                  <a:schemeClr val="bg1"/>
                </a:solidFill>
              </a:rPr>
              <a:t>Failure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029200" y="4038600"/>
            <a:ext cx="2202145" cy="338554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Silently discards HLP-A</a:t>
            </a:r>
            <a:endParaRPr kumimoji="1" lang="ja-JP" altLang="en-US" sz="1600" dirty="0"/>
          </a:p>
        </p:txBody>
      </p:sp>
      <p:sp>
        <p:nvSpPr>
          <p:cNvPr id="17" name="正方形/長方形 16"/>
          <p:cNvSpPr/>
          <p:nvPr/>
        </p:nvSpPr>
        <p:spPr bwMode="auto">
          <a:xfrm>
            <a:off x="14493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正方形/長方形 17"/>
          <p:cNvSpPr/>
          <p:nvPr/>
        </p:nvSpPr>
        <p:spPr bwMode="auto">
          <a:xfrm>
            <a:off x="45727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9" name="直線コネクタ 18"/>
          <p:cNvCxnSpPr>
            <a:stCxn id="18" idx="2"/>
          </p:cNvCxnSpPr>
          <p:nvPr/>
        </p:nvCxnSpPr>
        <p:spPr bwMode="auto">
          <a:xfrm rot="5400000">
            <a:off x="3390900" y="3694906"/>
            <a:ext cx="3124994" cy="79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 bwMode="auto">
          <a:xfrm rot="5400000">
            <a:off x="267494" y="3693318"/>
            <a:ext cx="3125788" cy="31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 bwMode="auto">
          <a:xfrm flipV="1">
            <a:off x="1828800" y="35052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2057400" y="3200400"/>
            <a:ext cx="268354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Association </a:t>
            </a:r>
            <a:r>
              <a:rPr kumimoji="1" lang="en-US" altLang="ja-JP" sz="1600" dirty="0" smtClean="0"/>
              <a:t>Request</a:t>
            </a:r>
          </a:p>
          <a:p>
            <a:pPr algn="ctr"/>
            <a:r>
              <a:rPr kumimoji="1" lang="en-US" altLang="ja-JP" sz="1600" dirty="0" smtClean="0"/>
              <a:t>(dot11HLPWaitTime, HLP</a:t>
            </a:r>
            <a:r>
              <a:rPr kumimoji="1" lang="en-US" altLang="ja-JP" sz="1600" dirty="0" smtClean="0"/>
              <a:t>-A)</a:t>
            </a:r>
            <a:endParaRPr kumimoji="1" lang="ja-JP" altLang="en-US" sz="1600" dirty="0"/>
          </a:p>
        </p:txBody>
      </p:sp>
      <p:sp>
        <p:nvSpPr>
          <p:cNvPr id="29" name="正方形/長方形 28"/>
          <p:cNvSpPr/>
          <p:nvPr/>
        </p:nvSpPr>
        <p:spPr bwMode="auto">
          <a:xfrm>
            <a:off x="7391400" y="16764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3</a:t>
            </a:r>
            <a:r>
              <a:rPr lang="en-US" altLang="ja-JP" sz="1600" baseline="30000" dirty="0" smtClean="0">
                <a:solidFill>
                  <a:schemeClr val="tx1"/>
                </a:solidFill>
                <a:latin typeface="Times New Roman" charset="0"/>
              </a:rPr>
              <a:t>rd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 Party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2" name="直線コネクタ 31"/>
          <p:cNvCxnSpPr/>
          <p:nvPr/>
        </p:nvCxnSpPr>
        <p:spPr bwMode="auto">
          <a:xfrm rot="5400000">
            <a:off x="6211094" y="3694906"/>
            <a:ext cx="31242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/>
          <p:nvPr/>
        </p:nvCxnSpPr>
        <p:spPr bwMode="auto">
          <a:xfrm rot="10800000">
            <a:off x="1828800" y="2286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2222710" y="1981200"/>
            <a:ext cx="235292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Beacon/Probe Resp.</a:t>
            </a:r>
          </a:p>
          <a:p>
            <a:pPr algn="ctr"/>
            <a:r>
              <a:rPr kumimoji="1" lang="en-US" altLang="ja-JP" sz="1600" dirty="0" smtClean="0"/>
              <a:t>(dot11HLPMaxWaitTime)</a:t>
            </a:r>
            <a:endParaRPr kumimoji="1" lang="ja-JP" altLang="en-US" sz="1600" dirty="0"/>
          </a:p>
        </p:txBody>
      </p:sp>
      <p:cxnSp>
        <p:nvCxnSpPr>
          <p:cNvPr id="41" name="直線矢印コネクタ 40"/>
          <p:cNvCxnSpPr/>
          <p:nvPr/>
        </p:nvCxnSpPr>
        <p:spPr bwMode="auto">
          <a:xfrm flipV="1">
            <a:off x="1828800" y="28956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 bwMode="auto">
          <a:xfrm rot="10800000">
            <a:off x="1828800" y="3048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2697148" y="2590800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Authentication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000" dirty="0" smtClean="0"/>
              <a:t>Forward Sequence 3</a:t>
            </a:r>
            <a:br>
              <a:rPr lang="en-US" altLang="ja-JP" sz="2000" dirty="0" smtClean="0"/>
            </a:br>
            <a:r>
              <a:rPr lang="en-US" altLang="ja-JP" sz="2000" dirty="0" smtClean="0"/>
              <a:t>(Successful Authentication, HLP from 3rd party NOT in time)</a:t>
            </a:r>
            <a:endParaRPr lang="ja-JP" altLang="en-US" sz="2000" dirty="0"/>
          </a:p>
        </p:txBody>
      </p:sp>
      <p:sp>
        <p:nvSpPr>
          <p:cNvPr id="51" name="コンテンツ プレースホルダ 50"/>
          <p:cNvSpPr>
            <a:spLocks noGrp="1"/>
          </p:cNvSpPr>
          <p:nvPr>
            <p:ph idx="1"/>
          </p:nvPr>
        </p:nvSpPr>
        <p:spPr>
          <a:xfrm>
            <a:off x="685800" y="5334000"/>
            <a:ext cx="7772400" cy="762000"/>
          </a:xfrm>
        </p:spPr>
        <p:txBody>
          <a:bodyPr/>
          <a:lstStyle/>
          <a:p>
            <a:r>
              <a:rPr lang="en-US" altLang="ja-JP" sz="1600" dirty="0" smtClean="0"/>
              <a:t>The AP forwards HLP-A from non-AP STA after successful authentication.</a:t>
            </a:r>
          </a:p>
          <a:p>
            <a:r>
              <a:rPr lang="en-US" altLang="ja-JP" sz="1600" dirty="0" smtClean="0"/>
              <a:t>If the AP receives HLP-B from 3</a:t>
            </a:r>
            <a:r>
              <a:rPr lang="en-US" altLang="ja-JP" sz="1600" baseline="30000" dirty="0" smtClean="0"/>
              <a:t>rd</a:t>
            </a:r>
            <a:r>
              <a:rPr lang="en-US" altLang="ja-JP" sz="1600" dirty="0" smtClean="0"/>
              <a:t> Party after </a:t>
            </a:r>
            <a:r>
              <a:rPr lang="en-US" altLang="ja-JP" sz="1600" dirty="0" smtClean="0"/>
              <a:t>dot11HLPWaitTime, </a:t>
            </a:r>
            <a:r>
              <a:rPr lang="en-US" altLang="ja-JP" sz="1600" dirty="0" smtClean="0"/>
              <a:t>the AP forwards it as a Data Frame.</a:t>
            </a:r>
            <a:endParaRPr lang="ja-JP" altLang="en-US" sz="1600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E7E38082-2016-8848-8E61-3A6B04B6B23C}" type="slidenum">
              <a:rPr lang="en-US" altLang="ja-JP" smtClean="0"/>
              <a:pPr/>
              <a:t>21</a:t>
            </a:fld>
            <a:endParaRPr lang="en-US" altLang="ja-JP"/>
          </a:p>
        </p:txBody>
      </p:sp>
      <p:sp>
        <p:nvSpPr>
          <p:cNvPr id="27" name="正方形/長方形 26"/>
          <p:cNvSpPr/>
          <p:nvPr/>
        </p:nvSpPr>
        <p:spPr bwMode="auto">
          <a:xfrm>
            <a:off x="14493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45727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4" name="直線コネクタ 33"/>
          <p:cNvCxnSpPr>
            <a:stCxn id="33" idx="2"/>
          </p:cNvCxnSpPr>
          <p:nvPr/>
        </p:nvCxnSpPr>
        <p:spPr bwMode="auto">
          <a:xfrm rot="5400000">
            <a:off x="3390900" y="3694906"/>
            <a:ext cx="3124994" cy="79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 bwMode="auto">
          <a:xfrm rot="5400000">
            <a:off x="267494" y="3693318"/>
            <a:ext cx="3125788" cy="31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 bwMode="auto">
          <a:xfrm flipV="1">
            <a:off x="1828800" y="35052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 bwMode="auto">
          <a:xfrm rot="10800000">
            <a:off x="1829594" y="45712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2057400" y="3200400"/>
            <a:ext cx="268354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Association </a:t>
            </a:r>
            <a:r>
              <a:rPr kumimoji="1" lang="en-US" altLang="ja-JP" sz="1600" dirty="0" smtClean="0"/>
              <a:t>Request</a:t>
            </a:r>
          </a:p>
          <a:p>
            <a:pPr algn="ctr"/>
            <a:r>
              <a:rPr kumimoji="1" lang="en-US" altLang="ja-JP" sz="1600" dirty="0" smtClean="0"/>
              <a:t>(dot11HLPWaitTime, HLP</a:t>
            </a:r>
            <a:r>
              <a:rPr kumimoji="1" lang="en-US" altLang="ja-JP" sz="1600" dirty="0" smtClean="0"/>
              <a:t>-A)</a:t>
            </a:r>
            <a:endParaRPr kumimoji="1" lang="ja-JP" altLang="en-US" sz="16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438400" y="4267200"/>
            <a:ext cx="19912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</a:t>
            </a:r>
            <a:r>
              <a:rPr kumimoji="1" lang="en-US" altLang="ja-JP" sz="1600" dirty="0" smtClean="0"/>
              <a:t>Response</a:t>
            </a:r>
            <a:endParaRPr kumimoji="1" lang="ja-JP" altLang="en-US" sz="1600" dirty="0"/>
          </a:p>
        </p:txBody>
      </p:sp>
      <p:sp>
        <p:nvSpPr>
          <p:cNvPr id="43" name="正方形/長方形 42"/>
          <p:cNvSpPr/>
          <p:nvPr/>
        </p:nvSpPr>
        <p:spPr bwMode="auto">
          <a:xfrm>
            <a:off x="7391400" y="16764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3</a:t>
            </a:r>
            <a:r>
              <a:rPr lang="en-US" altLang="ja-JP" sz="1600" baseline="30000" dirty="0" smtClean="0">
                <a:solidFill>
                  <a:schemeClr val="tx1"/>
                </a:solidFill>
                <a:latin typeface="Times New Roman" charset="0"/>
              </a:rPr>
              <a:t>rd</a:t>
            </a: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 Party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953000" y="3505200"/>
            <a:ext cx="2351926" cy="30777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bg1"/>
                </a:solidFill>
              </a:rPr>
              <a:t>Successful</a:t>
            </a:r>
            <a:r>
              <a:rPr kumimoji="1" lang="en-US" altLang="ja-JP" sz="1400" dirty="0" smtClean="0">
                <a:solidFill>
                  <a:schemeClr val="bg1"/>
                </a:solidFill>
              </a:rPr>
              <a:t> Key Confirmation</a:t>
            </a:r>
            <a:endParaRPr kumimoji="1" lang="ja-JP" altLang="en-US" sz="1400" dirty="0">
              <a:solidFill>
                <a:schemeClr val="bg1"/>
              </a:solidFill>
            </a:endParaRPr>
          </a:p>
        </p:txBody>
      </p:sp>
      <p:cxnSp>
        <p:nvCxnSpPr>
          <p:cNvPr id="47" name="直線コネクタ 46"/>
          <p:cNvCxnSpPr/>
          <p:nvPr/>
        </p:nvCxnSpPr>
        <p:spPr bwMode="auto">
          <a:xfrm rot="5400000">
            <a:off x="6211094" y="3694906"/>
            <a:ext cx="31242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 bwMode="auto">
          <a:xfrm flipV="1">
            <a:off x="4953000" y="41148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6096000" y="3810000"/>
            <a:ext cx="7887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HLP-A</a:t>
            </a:r>
            <a:endParaRPr kumimoji="1" lang="ja-JP" altLang="en-US" sz="1600" dirty="0"/>
          </a:p>
        </p:txBody>
      </p:sp>
      <p:cxnSp>
        <p:nvCxnSpPr>
          <p:cNvPr id="50" name="直線矢印コネクタ 49"/>
          <p:cNvCxnSpPr/>
          <p:nvPr/>
        </p:nvCxnSpPr>
        <p:spPr bwMode="auto">
          <a:xfrm rot="10800000">
            <a:off x="4953000" y="48006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6096000" y="4495800"/>
            <a:ext cx="7774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HLP-B</a:t>
            </a:r>
            <a:endParaRPr kumimoji="1" lang="ja-JP" altLang="en-US" sz="1600" dirty="0"/>
          </a:p>
        </p:txBody>
      </p:sp>
      <p:cxnSp>
        <p:nvCxnSpPr>
          <p:cNvPr id="53" name="直線矢印コネクタ 52"/>
          <p:cNvCxnSpPr/>
          <p:nvPr/>
        </p:nvCxnSpPr>
        <p:spPr bwMode="auto">
          <a:xfrm rot="5400000">
            <a:off x="4344194" y="4038600"/>
            <a:ext cx="1066006" cy="79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54" name="正方形/長方形 53"/>
          <p:cNvSpPr/>
          <p:nvPr/>
        </p:nvSpPr>
        <p:spPr>
          <a:xfrm rot="16200000">
            <a:off x="3997354" y="3927446"/>
            <a:ext cx="14262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dot11HLPWaitTime</a:t>
            </a:r>
            <a:r>
              <a:rPr lang="ja-JP" altLang="en-US" dirty="0" smtClean="0"/>
              <a:t> </a:t>
            </a:r>
            <a:endParaRPr lang="ja-JP" altLang="en-US" dirty="0"/>
          </a:p>
        </p:txBody>
      </p:sp>
      <p:cxnSp>
        <p:nvCxnSpPr>
          <p:cNvPr id="55" name="直線矢印コネクタ 54"/>
          <p:cNvCxnSpPr/>
          <p:nvPr/>
        </p:nvCxnSpPr>
        <p:spPr bwMode="auto">
          <a:xfrm rot="10800000">
            <a:off x="1828800" y="2286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2222710" y="1981200"/>
            <a:ext cx="235292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Beacon/Probe Resp.</a:t>
            </a:r>
          </a:p>
          <a:p>
            <a:pPr algn="ctr"/>
            <a:r>
              <a:rPr kumimoji="1" lang="en-US" altLang="ja-JP" sz="1600" dirty="0" smtClean="0"/>
              <a:t>(dot11HLPMaxWaitTime)</a:t>
            </a:r>
            <a:endParaRPr kumimoji="1" lang="ja-JP" altLang="en-US" sz="1600" dirty="0"/>
          </a:p>
        </p:txBody>
      </p:sp>
      <p:cxnSp>
        <p:nvCxnSpPr>
          <p:cNvPr id="57" name="直線矢印コネクタ 56"/>
          <p:cNvCxnSpPr/>
          <p:nvPr/>
        </p:nvCxnSpPr>
        <p:spPr bwMode="auto">
          <a:xfrm flipV="1">
            <a:off x="1828800" y="28956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/>
          <p:nvPr/>
        </p:nvCxnSpPr>
        <p:spPr bwMode="auto">
          <a:xfrm rot="10800000">
            <a:off x="1828800" y="3048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2697148" y="2590800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Authentication</a:t>
            </a:r>
            <a:endParaRPr kumimoji="1" lang="ja-JP" altLang="en-US" sz="1600" dirty="0"/>
          </a:p>
        </p:txBody>
      </p:sp>
      <p:cxnSp>
        <p:nvCxnSpPr>
          <p:cNvPr id="62" name="直線矢印コネクタ 61"/>
          <p:cNvCxnSpPr/>
          <p:nvPr/>
        </p:nvCxnSpPr>
        <p:spPr bwMode="auto">
          <a:xfrm rot="10800000">
            <a:off x="1828800" y="50292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64" name="テキスト ボックス 63"/>
          <p:cNvSpPr txBox="1"/>
          <p:nvPr/>
        </p:nvSpPr>
        <p:spPr>
          <a:xfrm>
            <a:off x="2514600" y="4724400"/>
            <a:ext cx="20137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HLP-B as Data Frame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Example Usage for DHCPv4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22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4493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45727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線コネクタ 8"/>
          <p:cNvCxnSpPr>
            <a:stCxn id="8" idx="2"/>
          </p:cNvCxnSpPr>
          <p:nvPr/>
        </p:nvCxnSpPr>
        <p:spPr bwMode="auto">
          <a:xfrm rot="5400000">
            <a:off x="3390900" y="3694906"/>
            <a:ext cx="3124994" cy="79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 bwMode="auto">
          <a:xfrm rot="5400000">
            <a:off x="267494" y="3693318"/>
            <a:ext cx="3125788" cy="31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 bwMode="auto">
          <a:xfrm flipV="1">
            <a:off x="1828800" y="2819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 bwMode="auto">
          <a:xfrm rot="10800000">
            <a:off x="1829594" y="47236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133600" y="2514600"/>
            <a:ext cx="243638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</a:t>
            </a:r>
            <a:r>
              <a:rPr kumimoji="1" lang="en-US" altLang="ja-JP" sz="1600" dirty="0" smtClean="0"/>
              <a:t>Request</a:t>
            </a:r>
          </a:p>
          <a:p>
            <a:r>
              <a:rPr kumimoji="1" lang="en-US" altLang="ja-JP" sz="1600" dirty="0" smtClean="0"/>
              <a:t>DHCPDISCOVER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</a:t>
            </a:r>
            <a:endParaRPr kumimoji="1" lang="ja-JP" altLang="en-US" sz="1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362200" y="4419600"/>
            <a:ext cx="19912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</a:t>
            </a:r>
            <a:r>
              <a:rPr kumimoji="1" lang="en-US" altLang="ja-JP" sz="1600" dirty="0" smtClean="0"/>
              <a:t>Response</a:t>
            </a:r>
          </a:p>
          <a:p>
            <a:r>
              <a:rPr kumimoji="1" lang="en-US" altLang="ja-JP" sz="1600" dirty="0" smtClean="0"/>
              <a:t>DHCPACK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</a:t>
            </a:r>
            <a:endParaRPr kumimoji="1" lang="ja-JP" altLang="en-US" sz="1600" dirty="0"/>
          </a:p>
        </p:txBody>
      </p:sp>
      <p:sp>
        <p:nvSpPr>
          <p:cNvPr id="15" name="正方形/長方形 14"/>
          <p:cNvSpPr/>
          <p:nvPr/>
        </p:nvSpPr>
        <p:spPr bwMode="auto">
          <a:xfrm>
            <a:off x="7391400" y="16764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DHCP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Server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7" name="直線コネクタ 16"/>
          <p:cNvCxnSpPr/>
          <p:nvPr/>
        </p:nvCxnSpPr>
        <p:spPr bwMode="auto">
          <a:xfrm rot="5400000">
            <a:off x="6211094" y="3694906"/>
            <a:ext cx="31242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 bwMode="auto">
          <a:xfrm flipV="1">
            <a:off x="4953000" y="35052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5181600" y="3200400"/>
            <a:ext cx="24363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DHCPDISCOVER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</a:t>
            </a:r>
            <a:endParaRPr kumimoji="1" lang="ja-JP" altLang="en-US" sz="1600" dirty="0"/>
          </a:p>
        </p:txBody>
      </p:sp>
      <p:cxnSp>
        <p:nvCxnSpPr>
          <p:cNvPr id="20" name="直線矢印コネクタ 19"/>
          <p:cNvCxnSpPr/>
          <p:nvPr/>
        </p:nvCxnSpPr>
        <p:spPr bwMode="auto">
          <a:xfrm rot="10800000">
            <a:off x="4953000" y="42672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5486400" y="3962400"/>
            <a:ext cx="18247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DHCPACK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</a:t>
            </a:r>
            <a:endParaRPr kumimoji="1" lang="ja-JP" altLang="en-US" sz="16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Example Usage for IPv6 Stateless Configuration</a:t>
            </a:r>
            <a:endParaRPr lang="ja-JP" altLang="en-US" sz="28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23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4493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45727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線コネクタ 8"/>
          <p:cNvCxnSpPr>
            <a:stCxn id="8" idx="2"/>
          </p:cNvCxnSpPr>
          <p:nvPr/>
        </p:nvCxnSpPr>
        <p:spPr bwMode="auto">
          <a:xfrm rot="5400000">
            <a:off x="3390900" y="3694906"/>
            <a:ext cx="3124994" cy="79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 bwMode="auto">
          <a:xfrm rot="5400000">
            <a:off x="267494" y="3693318"/>
            <a:ext cx="3125788" cy="31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 bwMode="auto">
          <a:xfrm flipV="1">
            <a:off x="1828800" y="4191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 bwMode="auto">
          <a:xfrm rot="10800000">
            <a:off x="1829594" y="47236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438400" y="3886200"/>
            <a:ext cx="18658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</a:t>
            </a:r>
            <a:r>
              <a:rPr kumimoji="1" lang="en-US" altLang="ja-JP" sz="1600" dirty="0" smtClean="0"/>
              <a:t>Request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362200" y="4419600"/>
            <a:ext cx="19912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Association </a:t>
            </a:r>
            <a:r>
              <a:rPr kumimoji="1" lang="en-US" altLang="ja-JP" sz="1600" dirty="0" smtClean="0"/>
              <a:t>Response</a:t>
            </a:r>
          </a:p>
          <a:p>
            <a:pPr algn="ctr"/>
            <a:r>
              <a:rPr kumimoji="1" lang="en-US" altLang="ja-JP" sz="1600" dirty="0" smtClean="0"/>
              <a:t>(RA)</a:t>
            </a:r>
            <a:endParaRPr kumimoji="1" lang="en-US" altLang="ja-JP" sz="1600" dirty="0" smtClean="0"/>
          </a:p>
        </p:txBody>
      </p:sp>
      <p:sp>
        <p:nvSpPr>
          <p:cNvPr id="15" name="正方形/長方形 14"/>
          <p:cNvSpPr/>
          <p:nvPr/>
        </p:nvSpPr>
        <p:spPr bwMode="auto">
          <a:xfrm>
            <a:off x="7391400" y="16764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Router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7" name="直線コネクタ 16"/>
          <p:cNvCxnSpPr/>
          <p:nvPr/>
        </p:nvCxnSpPr>
        <p:spPr bwMode="auto">
          <a:xfrm rot="5400000">
            <a:off x="6211094" y="3694906"/>
            <a:ext cx="31242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 bwMode="auto">
          <a:xfrm rot="10800000">
            <a:off x="4953000" y="26670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6248400" y="2362200"/>
            <a:ext cx="46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RA</a:t>
            </a:r>
            <a:endParaRPr kumimoji="1" lang="ja-JP" altLang="en-US" sz="1600" dirty="0"/>
          </a:p>
        </p:txBody>
      </p:sp>
      <p:cxnSp>
        <p:nvCxnSpPr>
          <p:cNvPr id="22" name="直線矢印コネクタ 21"/>
          <p:cNvCxnSpPr/>
          <p:nvPr/>
        </p:nvCxnSpPr>
        <p:spPr bwMode="auto">
          <a:xfrm rot="10800000">
            <a:off x="4953000" y="28194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 bwMode="auto">
          <a:xfrm rot="10800000">
            <a:off x="4953000" y="29718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 bwMode="auto">
          <a:xfrm flipV="1">
            <a:off x="1828800" y="3200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 bwMode="auto">
          <a:xfrm rot="10800000">
            <a:off x="1828800" y="3581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2667000" y="2895600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Authentication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666206" y="3277394"/>
            <a:ext cx="14040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Authentication</a:t>
            </a:r>
          </a:p>
          <a:p>
            <a:pPr algn="ctr"/>
            <a:r>
              <a:rPr kumimoji="1" lang="en-US" altLang="ja-JP" sz="1600" dirty="0" smtClean="0"/>
              <a:t>RA</a:t>
            </a:r>
            <a:endParaRPr kumimoji="1" lang="en-US" altLang="ja-JP" sz="1600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Example Usage for IPv6 </a:t>
            </a:r>
            <a:r>
              <a:rPr lang="en-US" altLang="ja-JP" sz="2800" dirty="0" err="1" smtClean="0"/>
              <a:t>Stateful</a:t>
            </a:r>
            <a:r>
              <a:rPr lang="en-US" altLang="ja-JP" sz="2800" dirty="0" smtClean="0"/>
              <a:t> Configuration</a:t>
            </a:r>
            <a:endParaRPr lang="ja-JP" altLang="en-US" sz="28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24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449388" y="16748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4572794" y="16756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線コネクタ 8"/>
          <p:cNvCxnSpPr>
            <a:stCxn id="8" idx="2"/>
          </p:cNvCxnSpPr>
          <p:nvPr/>
        </p:nvCxnSpPr>
        <p:spPr bwMode="auto">
          <a:xfrm rot="5400000">
            <a:off x="3390900" y="3694906"/>
            <a:ext cx="3124994" cy="79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 bwMode="auto">
          <a:xfrm rot="5400000">
            <a:off x="267494" y="3693318"/>
            <a:ext cx="3125788" cy="31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 bwMode="auto">
          <a:xfrm flipV="1">
            <a:off x="1828800" y="4191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 bwMode="auto">
          <a:xfrm rot="10800000">
            <a:off x="1829594" y="4723606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2438400" y="3886200"/>
            <a:ext cx="1989848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Association </a:t>
            </a:r>
            <a:r>
              <a:rPr kumimoji="1" lang="en-US" altLang="ja-JP" sz="1600" dirty="0" smtClean="0"/>
              <a:t>Request</a:t>
            </a:r>
          </a:p>
          <a:p>
            <a:r>
              <a:rPr kumimoji="1" lang="en-US" altLang="ja-JP" sz="1600" dirty="0" smtClean="0"/>
              <a:t>DHCP Solicit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</a:t>
            </a:r>
            <a:endParaRPr kumimoji="1" lang="en-US" altLang="ja-JP" sz="1600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362200" y="4419600"/>
            <a:ext cx="19912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Association </a:t>
            </a:r>
            <a:r>
              <a:rPr kumimoji="1" lang="en-US" altLang="ja-JP" sz="1600" dirty="0" smtClean="0"/>
              <a:t>Response</a:t>
            </a:r>
          </a:p>
          <a:p>
            <a:pPr algn="ctr"/>
            <a:r>
              <a:rPr kumimoji="1" lang="en-US" altLang="ja-JP" sz="1600" dirty="0" smtClean="0"/>
              <a:t>DHCP Reply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</a:t>
            </a:r>
          </a:p>
        </p:txBody>
      </p:sp>
      <p:sp>
        <p:nvSpPr>
          <p:cNvPr id="15" name="正方形/長方形 14"/>
          <p:cNvSpPr/>
          <p:nvPr/>
        </p:nvSpPr>
        <p:spPr bwMode="auto">
          <a:xfrm>
            <a:off x="7391400" y="16764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DHCP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Server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7" name="直線コネクタ 16"/>
          <p:cNvCxnSpPr/>
          <p:nvPr/>
        </p:nvCxnSpPr>
        <p:spPr bwMode="auto">
          <a:xfrm rot="5400000">
            <a:off x="6211094" y="3694906"/>
            <a:ext cx="31242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 bwMode="auto">
          <a:xfrm rot="10800000">
            <a:off x="4953000" y="2667000"/>
            <a:ext cx="15240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5486400" y="2362200"/>
            <a:ext cx="46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RA</a:t>
            </a:r>
            <a:endParaRPr kumimoji="1" lang="ja-JP" altLang="en-US" sz="1600" dirty="0"/>
          </a:p>
        </p:txBody>
      </p:sp>
      <p:cxnSp>
        <p:nvCxnSpPr>
          <p:cNvPr id="22" name="直線矢印コネクタ 21"/>
          <p:cNvCxnSpPr/>
          <p:nvPr/>
        </p:nvCxnSpPr>
        <p:spPr bwMode="auto">
          <a:xfrm rot="10800000">
            <a:off x="4953000" y="2819400"/>
            <a:ext cx="15240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 bwMode="auto">
          <a:xfrm rot="10800000">
            <a:off x="4953000" y="2971800"/>
            <a:ext cx="15240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 bwMode="auto">
          <a:xfrm flipV="1">
            <a:off x="1828800" y="3200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 bwMode="auto">
          <a:xfrm rot="10800000">
            <a:off x="1828800" y="3581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2667000" y="2895600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Authentication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666206" y="3277394"/>
            <a:ext cx="14040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Authentication</a:t>
            </a:r>
          </a:p>
          <a:p>
            <a:pPr algn="ctr"/>
            <a:r>
              <a:rPr kumimoji="1" lang="en-US" altLang="ja-JP" sz="1600" dirty="0" smtClean="0"/>
              <a:t>RA</a:t>
            </a:r>
            <a:endParaRPr kumimoji="1" lang="en-US" altLang="ja-JP" sz="1600" dirty="0" smtClean="0"/>
          </a:p>
        </p:txBody>
      </p:sp>
      <p:sp>
        <p:nvSpPr>
          <p:cNvPr id="34" name="正方形/長方形 33"/>
          <p:cNvSpPr/>
          <p:nvPr/>
        </p:nvSpPr>
        <p:spPr bwMode="auto">
          <a:xfrm>
            <a:off x="6096000" y="16764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Router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5" name="直線コネクタ 34"/>
          <p:cNvCxnSpPr/>
          <p:nvPr/>
        </p:nvCxnSpPr>
        <p:spPr bwMode="auto">
          <a:xfrm rot="5400000">
            <a:off x="5906294" y="2704306"/>
            <a:ext cx="11430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 bwMode="auto">
          <a:xfrm flipV="1">
            <a:off x="4953000" y="43434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 bwMode="auto">
          <a:xfrm flipH="1" flipV="1">
            <a:off x="4953000" y="4648200"/>
            <a:ext cx="28194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5410200" y="4038600"/>
            <a:ext cx="1989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DHCP Solicit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</a:t>
            </a:r>
            <a:endParaRPr kumimoji="1" lang="en-US" altLang="ja-JP" sz="1600" dirty="0" smtClean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410200" y="4343400"/>
            <a:ext cx="19441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DHCP Reply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</a:t>
            </a:r>
            <a:endParaRPr kumimoji="1" lang="en-US" altLang="ja-JP" sz="1600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Aggressive Example Usage</a:t>
            </a:r>
            <a:endParaRPr lang="ja-JP" altLang="en-US" dirty="0"/>
          </a:p>
        </p:txBody>
      </p:sp>
      <p:sp>
        <p:nvSpPr>
          <p:cNvPr id="53" name="コンテンツ プレースホルダ 52"/>
          <p:cNvSpPr>
            <a:spLocks noGrp="1"/>
          </p:cNvSpPr>
          <p:nvPr>
            <p:ph idx="1"/>
          </p:nvPr>
        </p:nvSpPr>
        <p:spPr>
          <a:xfrm>
            <a:off x="685800" y="5943600"/>
            <a:ext cx="7772400" cy="381000"/>
          </a:xfrm>
        </p:spPr>
        <p:txBody>
          <a:bodyPr/>
          <a:lstStyle/>
          <a:p>
            <a:r>
              <a:rPr lang="en-US" altLang="ja-JP" sz="1600" dirty="0" smtClean="0">
                <a:solidFill>
                  <a:srgbClr val="FF0000"/>
                </a:solidFill>
              </a:rPr>
              <a:t>STA can start communication beyond the router immediately after association in both IPv4 and IPv6.</a:t>
            </a:r>
            <a:endParaRPr lang="ja-JP" altLang="en-US" sz="1600" dirty="0">
              <a:solidFill>
                <a:srgbClr val="FF0000"/>
              </a:solidFill>
            </a:endParaRP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25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 bwMode="auto">
          <a:xfrm>
            <a:off x="915988" y="1598612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STA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正方形/長方形 7"/>
          <p:cNvSpPr/>
          <p:nvPr/>
        </p:nvSpPr>
        <p:spPr bwMode="auto">
          <a:xfrm>
            <a:off x="4039394" y="1599406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AP</a:t>
            </a:r>
            <a:endParaRPr kumimoji="0" lang="ja-JP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9" name="直線コネクタ 8"/>
          <p:cNvCxnSpPr>
            <a:stCxn id="8" idx="2"/>
          </p:cNvCxnSpPr>
          <p:nvPr/>
        </p:nvCxnSpPr>
        <p:spPr bwMode="auto">
          <a:xfrm rot="5400000">
            <a:off x="2476500" y="3999706"/>
            <a:ext cx="3886994" cy="794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 bwMode="auto">
          <a:xfrm rot="5400000">
            <a:off x="-646906" y="3998118"/>
            <a:ext cx="3887788" cy="317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 bwMode="auto">
          <a:xfrm flipV="1">
            <a:off x="1295400" y="38100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 bwMode="auto">
          <a:xfrm rot="10800000">
            <a:off x="1295400" y="51816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1447800" y="3505200"/>
            <a:ext cx="28295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Association </a:t>
            </a:r>
            <a:r>
              <a:rPr kumimoji="1" lang="en-US" altLang="ja-JP" sz="1600" dirty="0" smtClean="0"/>
              <a:t>Request</a:t>
            </a:r>
          </a:p>
          <a:p>
            <a:pPr algn="ctr"/>
            <a:r>
              <a:rPr kumimoji="1" lang="en-US" altLang="ja-JP" sz="1600" dirty="0" smtClean="0"/>
              <a:t>DHCPDISCOVER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 (v4)</a:t>
            </a:r>
            <a:endParaRPr kumimoji="1" lang="en-US" altLang="ja-JP" sz="1600" dirty="0" smtClean="0"/>
          </a:p>
          <a:p>
            <a:pPr algn="ctr"/>
            <a:r>
              <a:rPr kumimoji="1" lang="en-US" altLang="ja-JP" sz="1600" dirty="0" smtClean="0"/>
              <a:t>DHCP Solicit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 (v6)</a:t>
            </a:r>
            <a:endParaRPr kumimoji="1" lang="en-US" altLang="ja-JP" sz="1600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250125" y="4877594"/>
            <a:ext cx="314701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Association </a:t>
            </a:r>
            <a:r>
              <a:rPr kumimoji="1" lang="en-US" altLang="ja-JP" sz="1600" dirty="0" smtClean="0"/>
              <a:t>Response</a:t>
            </a:r>
          </a:p>
          <a:p>
            <a:pPr algn="ctr"/>
            <a:r>
              <a:rPr kumimoji="1" lang="en-US" altLang="ja-JP" sz="1600" dirty="0" smtClean="0"/>
              <a:t>DHCPACK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 (v4)</a:t>
            </a:r>
          </a:p>
          <a:p>
            <a:pPr algn="ctr"/>
            <a:r>
              <a:rPr kumimoji="1" lang="en-US" altLang="ja-JP" sz="1600" dirty="0" smtClean="0"/>
              <a:t>DHCP Reply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 (v6)</a:t>
            </a:r>
          </a:p>
          <a:p>
            <a:pPr algn="ctr"/>
            <a:r>
              <a:rPr kumimoji="1" lang="en-US" altLang="ja-JP" sz="1600" dirty="0" smtClean="0"/>
              <a:t>Gratuitous proxy ARP of the Router</a:t>
            </a:r>
            <a:endParaRPr kumimoji="1" lang="en-US" altLang="ja-JP" sz="1600" dirty="0" smtClean="0"/>
          </a:p>
        </p:txBody>
      </p:sp>
      <p:sp>
        <p:nvSpPr>
          <p:cNvPr id="15" name="正方形/長方形 14"/>
          <p:cNvSpPr/>
          <p:nvPr/>
        </p:nvSpPr>
        <p:spPr bwMode="auto">
          <a:xfrm>
            <a:off x="6553200" y="1600200"/>
            <a:ext cx="9906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DHCPv4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Server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7" name="直線コネクタ 16"/>
          <p:cNvCxnSpPr/>
          <p:nvPr/>
        </p:nvCxnSpPr>
        <p:spPr bwMode="auto">
          <a:xfrm rot="5400000">
            <a:off x="6553994" y="3656806"/>
            <a:ext cx="32004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 bwMode="auto">
          <a:xfrm rot="10800000">
            <a:off x="4419600" y="2286000"/>
            <a:ext cx="15240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4953000" y="1981200"/>
            <a:ext cx="46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RA</a:t>
            </a:r>
            <a:endParaRPr kumimoji="1" lang="ja-JP" altLang="en-US" sz="1600" dirty="0"/>
          </a:p>
        </p:txBody>
      </p:sp>
      <p:cxnSp>
        <p:nvCxnSpPr>
          <p:cNvPr id="22" name="直線矢印コネクタ 21"/>
          <p:cNvCxnSpPr/>
          <p:nvPr/>
        </p:nvCxnSpPr>
        <p:spPr bwMode="auto">
          <a:xfrm rot="10800000">
            <a:off x="4419600" y="2438400"/>
            <a:ext cx="15240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 bwMode="auto">
          <a:xfrm rot="10800000">
            <a:off x="4419600" y="2590800"/>
            <a:ext cx="15240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 bwMode="auto">
          <a:xfrm flipV="1">
            <a:off x="1295400" y="2819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 bwMode="auto">
          <a:xfrm rot="10800000">
            <a:off x="1295400" y="3200400"/>
            <a:ext cx="31242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2133600" y="2514600"/>
            <a:ext cx="14040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Authentication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132806" y="2896394"/>
            <a:ext cx="14040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dirty="0" smtClean="0"/>
              <a:t>Authentication</a:t>
            </a:r>
          </a:p>
          <a:p>
            <a:pPr algn="ctr"/>
            <a:r>
              <a:rPr kumimoji="1" lang="en-US" altLang="ja-JP" sz="1600" dirty="0" smtClean="0"/>
              <a:t>RA</a:t>
            </a:r>
            <a:endParaRPr kumimoji="1" lang="en-US" altLang="ja-JP" sz="1600" dirty="0" smtClean="0"/>
          </a:p>
        </p:txBody>
      </p:sp>
      <p:sp>
        <p:nvSpPr>
          <p:cNvPr id="34" name="正方形/長方形 33"/>
          <p:cNvSpPr/>
          <p:nvPr/>
        </p:nvSpPr>
        <p:spPr bwMode="auto">
          <a:xfrm>
            <a:off x="5562600" y="1600200"/>
            <a:ext cx="7620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Router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5" name="直線コネクタ 34"/>
          <p:cNvCxnSpPr/>
          <p:nvPr/>
        </p:nvCxnSpPr>
        <p:spPr bwMode="auto">
          <a:xfrm rot="5400000">
            <a:off x="5372894" y="2628106"/>
            <a:ext cx="11430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 bwMode="auto">
          <a:xfrm flipV="1">
            <a:off x="4419600" y="3962400"/>
            <a:ext cx="26670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 bwMode="auto">
          <a:xfrm rot="10800000">
            <a:off x="4419600" y="5105400"/>
            <a:ext cx="37338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4" name="テキスト ボックス 43"/>
          <p:cNvSpPr txBox="1"/>
          <p:nvPr/>
        </p:nvSpPr>
        <p:spPr>
          <a:xfrm>
            <a:off x="4648200" y="3657600"/>
            <a:ext cx="23850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err="1" smtClean="0"/>
              <a:t>DHCPDISCOVERw</a:t>
            </a:r>
            <a:r>
              <a:rPr kumimoji="1" lang="en-US" altLang="ja-JP" sz="1600" dirty="0" smtClean="0"/>
              <a:t>/RCO</a:t>
            </a:r>
            <a:endParaRPr kumimoji="1" lang="en-US" altLang="ja-JP" sz="1600" dirty="0" smtClean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876800" y="4800600"/>
            <a:ext cx="19441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DHCP Reply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</a:t>
            </a:r>
            <a:endParaRPr kumimoji="1" lang="en-US" altLang="ja-JP" sz="1600" dirty="0" smtClean="0"/>
          </a:p>
        </p:txBody>
      </p:sp>
      <p:sp>
        <p:nvSpPr>
          <p:cNvPr id="32" name="正方形/長方形 31"/>
          <p:cNvSpPr/>
          <p:nvPr/>
        </p:nvSpPr>
        <p:spPr bwMode="auto">
          <a:xfrm>
            <a:off x="7620000" y="1600200"/>
            <a:ext cx="990600" cy="457200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 smtClean="0">
                <a:solidFill>
                  <a:schemeClr val="tx1"/>
                </a:solidFill>
                <a:latin typeface="Times New Roman" charset="0"/>
              </a:rPr>
              <a:t>DHCPv6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Server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3" name="直線コネクタ 32"/>
          <p:cNvCxnSpPr/>
          <p:nvPr/>
        </p:nvCxnSpPr>
        <p:spPr bwMode="auto">
          <a:xfrm rot="5400000">
            <a:off x="5639594" y="3504406"/>
            <a:ext cx="2895600" cy="1588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 bwMode="auto">
          <a:xfrm flipV="1">
            <a:off x="4419600" y="4267200"/>
            <a:ext cx="37338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4876800" y="3962400"/>
            <a:ext cx="19898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DHCP Solicit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</a:t>
            </a:r>
            <a:endParaRPr kumimoji="1" lang="en-US" altLang="ja-JP" sz="1600" dirty="0" smtClean="0"/>
          </a:p>
        </p:txBody>
      </p:sp>
      <p:cxnSp>
        <p:nvCxnSpPr>
          <p:cNvPr id="40" name="直線矢印コネクタ 39"/>
          <p:cNvCxnSpPr/>
          <p:nvPr/>
        </p:nvCxnSpPr>
        <p:spPr bwMode="auto">
          <a:xfrm rot="10800000">
            <a:off x="4419600" y="4724400"/>
            <a:ext cx="2667000" cy="1588"/>
          </a:xfrm>
          <a:prstGeom prst="straightConnector1">
            <a:avLst/>
          </a:prstGeom>
          <a:ln>
            <a:headEnd type="none" w="sm" len="sm"/>
            <a:tailEnd type="triangle" w="lg" len="lg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4876800" y="4419600"/>
            <a:ext cx="18247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DHCPACK </a:t>
            </a:r>
            <a:r>
              <a:rPr kumimoji="1" lang="en-US" altLang="ja-JP" sz="1600" dirty="0" err="1" smtClean="0"/>
              <a:t>w</a:t>
            </a:r>
            <a:r>
              <a:rPr kumimoji="1" lang="en-US" altLang="ja-JP" sz="1600" dirty="0" smtClean="0"/>
              <a:t>/RCO</a:t>
            </a:r>
            <a:endParaRPr kumimoji="1" lang="en-US" altLang="ja-JP" sz="1600" dirty="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Questions &amp; Comments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26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Move to include the text in 11-13</a:t>
            </a:r>
            <a:r>
              <a:rPr lang="en-US" altLang="ja-JP" dirty="0" smtClean="0"/>
              <a:t>/0040r2 </a:t>
            </a:r>
            <a:r>
              <a:rPr lang="en-US" altLang="ja-JP" dirty="0" smtClean="0"/>
              <a:t>into the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Draft Specification Document.</a:t>
            </a:r>
          </a:p>
          <a:p>
            <a:pPr>
              <a:buNone/>
            </a:pPr>
            <a:endParaRPr lang="en-US" altLang="ja-JP" dirty="0" smtClean="0"/>
          </a:p>
          <a:p>
            <a:r>
              <a:rPr lang="en-US" altLang="ja-JP" dirty="0" smtClean="0"/>
              <a:t>Moved:</a:t>
            </a:r>
          </a:p>
          <a:p>
            <a:r>
              <a:rPr lang="en-US" altLang="ja-JP" dirty="0" smtClean="0"/>
              <a:t>Second: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Result (Y/N/A): 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27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</a:t>
            </a:r>
            <a:r>
              <a:rPr lang="en-US" dirty="0" err="1" smtClean="0"/>
              <a:t>w</a:t>
            </a:r>
            <a:r>
              <a:rPr lang="en-US" dirty="0" smtClean="0"/>
              <a:t>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762000" y="1905000"/>
          <a:ext cx="7696200" cy="3317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Background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We discussed about higher layer setup. Such as,</a:t>
            </a:r>
          </a:p>
          <a:p>
            <a:pPr lvl="1"/>
            <a:r>
              <a:rPr lang="en-US" altLang="ja-JP" dirty="0" smtClean="0"/>
              <a:t>11-11/977r6</a:t>
            </a:r>
          </a:p>
          <a:p>
            <a:pPr lvl="1"/>
            <a:r>
              <a:rPr lang="en-US" altLang="ja-JP" dirty="0" smtClean="0"/>
              <a:t>11-11/1047r5</a:t>
            </a:r>
          </a:p>
          <a:p>
            <a:pPr lvl="1"/>
            <a:r>
              <a:rPr lang="en-US" altLang="ja-JP" dirty="0" smtClean="0"/>
              <a:t>11-11/1108r1</a:t>
            </a:r>
          </a:p>
          <a:p>
            <a:pPr lvl="1"/>
            <a:r>
              <a:rPr lang="en-US" altLang="ja-JP" dirty="0" smtClean="0"/>
              <a:t>11-11/1167r0</a:t>
            </a:r>
          </a:p>
          <a:p>
            <a:r>
              <a:rPr lang="en-US" altLang="ja-JP" dirty="0" smtClean="0"/>
              <a:t>In these discussions, I proposed DHCP proxy protocol but some issues are found through the discussion.</a:t>
            </a:r>
          </a:p>
          <a:p>
            <a:pPr lvl="1"/>
            <a:r>
              <a:rPr lang="en-US" altLang="ja-JP" dirty="0" smtClean="0"/>
              <a:t>Delayed server response</a:t>
            </a:r>
          </a:p>
          <a:p>
            <a:pPr lvl="2"/>
            <a:r>
              <a:rPr lang="en-US" altLang="ja-JP" dirty="0" smtClean="0"/>
              <a:t>Require to define new management frames</a:t>
            </a:r>
          </a:p>
          <a:p>
            <a:pPr lvl="1"/>
            <a:r>
              <a:rPr lang="en-US" altLang="ja-JP" dirty="0" smtClean="0"/>
              <a:t>Roaming between FILS and non-FILS </a:t>
            </a:r>
            <a:r>
              <a:rPr lang="en-US" altLang="ja-JP" dirty="0" err="1" smtClean="0"/>
              <a:t>APs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Generic Container for higher layer is better.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Issues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How to fragment large higher layer packet?</a:t>
            </a:r>
          </a:p>
          <a:p>
            <a:r>
              <a:rPr lang="en-US" altLang="ja-JP" dirty="0" smtClean="0"/>
              <a:t>How long to wait the response from the servers?</a:t>
            </a:r>
          </a:p>
          <a:p>
            <a:r>
              <a:rPr lang="en-US" altLang="ja-JP" dirty="0" smtClean="0"/>
              <a:t>How to protect the higher layer packets?</a:t>
            </a:r>
          </a:p>
          <a:p>
            <a:pPr>
              <a:buNone/>
            </a:pP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Proposal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000" dirty="0" smtClean="0"/>
              <a:t>Higher Layer Packets (</a:t>
            </a:r>
            <a:r>
              <a:rPr lang="en-US" altLang="ja-JP" sz="2000" dirty="0" err="1" smtClean="0"/>
              <a:t>HLPs</a:t>
            </a:r>
            <a:r>
              <a:rPr lang="en-US" altLang="ja-JP" sz="2000" dirty="0" smtClean="0"/>
              <a:t>) are piggy-backed </a:t>
            </a:r>
            <a:r>
              <a:rPr lang="en-US" altLang="ja-JP" sz="2000" dirty="0" smtClean="0"/>
              <a:t>in Authentication and  </a:t>
            </a:r>
            <a:r>
              <a:rPr lang="en-US" altLang="ja-JP" sz="2000" dirty="0" smtClean="0"/>
              <a:t>Association Request/Response as </a:t>
            </a:r>
            <a:r>
              <a:rPr lang="en-US" altLang="ja-JP" sz="2000" dirty="0" err="1" smtClean="0"/>
              <a:t>IE(s</a:t>
            </a:r>
            <a:r>
              <a:rPr lang="en-US" altLang="ja-JP" sz="2000" dirty="0" smtClean="0"/>
              <a:t>).</a:t>
            </a:r>
          </a:p>
          <a:p>
            <a:pPr lvl="1"/>
            <a:r>
              <a:rPr lang="en-US" altLang="ja-JP" sz="1800" dirty="0" smtClean="0"/>
              <a:t>They can be protected</a:t>
            </a:r>
            <a:r>
              <a:rPr lang="en-US" altLang="ja-JP" sz="1800" dirty="0" smtClean="0"/>
              <a:t>.</a:t>
            </a:r>
          </a:p>
          <a:p>
            <a:r>
              <a:rPr lang="en-US" altLang="ja-JP" sz="2000" dirty="0" smtClean="0"/>
              <a:t>Define</a:t>
            </a:r>
            <a:r>
              <a:rPr lang="en-US" altLang="ja-JP" sz="2000" dirty="0" smtClean="0"/>
              <a:t> 3 </a:t>
            </a:r>
            <a:r>
              <a:rPr lang="en-US" altLang="ja-JP" sz="2000" dirty="0" smtClean="0"/>
              <a:t>new primitives.</a:t>
            </a:r>
            <a:endParaRPr lang="en-US" altLang="ja-JP" sz="2000" dirty="0" smtClean="0"/>
          </a:p>
          <a:p>
            <a:pPr lvl="1"/>
            <a:r>
              <a:rPr lang="en-US" altLang="ja-JP" sz="1800" dirty="0" smtClean="0"/>
              <a:t>dot11HLPTransportDuringAssoc</a:t>
            </a:r>
          </a:p>
          <a:p>
            <a:pPr lvl="1"/>
            <a:r>
              <a:rPr lang="en-US" altLang="ja-JP" sz="1800" dirty="0" smtClean="0"/>
              <a:t>dot11HLPMaxWaitTime</a:t>
            </a:r>
            <a:endParaRPr lang="en-US" altLang="ja-JP" sz="1800" dirty="0" smtClean="0"/>
          </a:p>
          <a:p>
            <a:pPr lvl="1"/>
            <a:r>
              <a:rPr lang="en-US" altLang="ja-JP" sz="1800" dirty="0" smtClean="0"/>
              <a:t>dot11HLPWaitTime</a:t>
            </a:r>
          </a:p>
          <a:p>
            <a:r>
              <a:rPr lang="en-US" altLang="ja-JP" sz="2000" dirty="0" smtClean="0"/>
              <a:t>Define 3 new </a:t>
            </a:r>
            <a:r>
              <a:rPr lang="en-US" altLang="ja-JP" sz="2000" dirty="0" err="1" smtClean="0"/>
              <a:t>IEs</a:t>
            </a:r>
            <a:r>
              <a:rPr lang="en-US" altLang="ja-JP" sz="2000" dirty="0" smtClean="0"/>
              <a:t>.</a:t>
            </a:r>
          </a:p>
          <a:p>
            <a:pPr lvl="1"/>
            <a:r>
              <a:rPr lang="en-US" altLang="ja-JP" sz="1800" dirty="0" smtClean="0"/>
              <a:t>HLP Max Wait Time IE</a:t>
            </a:r>
          </a:p>
          <a:p>
            <a:pPr lvl="1"/>
            <a:r>
              <a:rPr lang="en-US" altLang="ja-JP" sz="1800" dirty="0" smtClean="0"/>
              <a:t>HLP Wait Time IE</a:t>
            </a:r>
          </a:p>
          <a:p>
            <a:pPr lvl="1"/>
            <a:r>
              <a:rPr lang="en-US" altLang="ja-JP" sz="1800" dirty="0" smtClean="0"/>
              <a:t>HLP Container IE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Primitives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000" dirty="0" smtClean="0"/>
              <a:t>dot11HLPTransportDuringAssocActivated</a:t>
            </a:r>
          </a:p>
          <a:p>
            <a:pPr lvl="1"/>
            <a:r>
              <a:rPr lang="en-US" altLang="ja-JP" sz="1800" dirty="0" smtClean="0"/>
              <a:t>Truth Value</a:t>
            </a:r>
          </a:p>
          <a:p>
            <a:r>
              <a:rPr lang="en-US" altLang="ja-JP" sz="2000" dirty="0" smtClean="0"/>
              <a:t>dot11HLPMaxWaitTime</a:t>
            </a:r>
          </a:p>
          <a:p>
            <a:pPr lvl="1"/>
            <a:r>
              <a:rPr lang="en-US" altLang="ja-JP" sz="1800" dirty="0" smtClean="0"/>
              <a:t>Integer (millisecond)</a:t>
            </a:r>
          </a:p>
          <a:p>
            <a:pPr lvl="1"/>
            <a:r>
              <a:rPr lang="en-US" altLang="ja-JP" sz="1800" dirty="0" smtClean="0"/>
              <a:t>This primitive indicates the maximum time that the AP allows to wait the HLP after the AP receives Association Request.</a:t>
            </a:r>
          </a:p>
          <a:p>
            <a:r>
              <a:rPr lang="en-US" altLang="ja-JP" sz="2000" dirty="0" smtClean="0"/>
              <a:t>dot11HLPWaitTime</a:t>
            </a:r>
          </a:p>
          <a:p>
            <a:pPr lvl="1"/>
            <a:r>
              <a:rPr lang="en-US" altLang="ja-JP" sz="1800" dirty="0" smtClean="0"/>
              <a:t>Integer (millisecond)</a:t>
            </a:r>
          </a:p>
          <a:p>
            <a:pPr lvl="1"/>
            <a:r>
              <a:rPr lang="en-US" altLang="ja-JP" sz="1800" dirty="0" smtClean="0"/>
              <a:t>This primitive indicates the time that the non-AP STA requests to wait the HLP after the AP receives Association Request.</a:t>
            </a:r>
          </a:p>
          <a:p>
            <a:pPr lvl="1"/>
            <a:r>
              <a:rPr lang="en-US" altLang="ja-JP" sz="1800" dirty="0" smtClean="0"/>
              <a:t>dot11HLPWaitTime &lt;= dot11HLPMaxWaitTime</a:t>
            </a:r>
          </a:p>
          <a:p>
            <a:pPr lvl="1"/>
            <a:r>
              <a:rPr lang="en-US" altLang="ja-JP" sz="1800" dirty="0" smtClean="0"/>
              <a:t>dot11HLPWaitTime &lt; dot11AssociationResponseTimeOut</a:t>
            </a:r>
            <a:endParaRPr lang="ja-JP" altLang="en-US" sz="1800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7</a:t>
            </a:fld>
            <a:endParaRPr lang="en-US" altLang="ja-JP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mtClean="0"/>
              <a:t>HLP Max Wait Time IE</a:t>
            </a:r>
            <a:endParaRPr lang="ja-JP" altLang="en-US" dirty="0"/>
          </a:p>
        </p:txBody>
      </p:sp>
      <p:sp>
        <p:nvSpPr>
          <p:cNvPr id="12" name="コンテンツ プレースホルダ 11"/>
          <p:cNvSpPr>
            <a:spLocks noGrp="1"/>
          </p:cNvSpPr>
          <p:nvPr>
            <p:ph idx="1"/>
          </p:nvPr>
        </p:nvSpPr>
        <p:spPr>
          <a:xfrm>
            <a:off x="685800" y="3962400"/>
            <a:ext cx="7772400" cy="2133600"/>
          </a:xfrm>
        </p:spPr>
        <p:txBody>
          <a:bodyPr/>
          <a:lstStyle/>
          <a:p>
            <a:r>
              <a:rPr lang="en-US" altLang="ja-JP" dirty="0" smtClean="0"/>
              <a:t>Max wait time in unit of </a:t>
            </a:r>
            <a:r>
              <a:rPr lang="en-US" altLang="ja-JP" dirty="0" err="1" smtClean="0"/>
              <a:t>millisecnd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Transmitted in Beacon and Probe Response.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8</a:t>
            </a:fld>
            <a:endParaRPr lang="en-US" altLang="ja-JP"/>
          </a:p>
        </p:txBody>
      </p:sp>
      <p:graphicFrame>
        <p:nvGraphicFramePr>
          <p:cNvPr id="140290" name="Object 2"/>
          <p:cNvGraphicFramePr>
            <a:graphicFrameLocks noChangeAspect="1"/>
          </p:cNvGraphicFramePr>
          <p:nvPr/>
        </p:nvGraphicFramePr>
        <p:xfrm>
          <a:off x="304800" y="2895600"/>
          <a:ext cx="7564582" cy="914400"/>
        </p:xfrm>
        <a:graphic>
          <a:graphicData uri="http://schemas.openxmlformats.org/presentationml/2006/ole">
            <p:oleObj spid="_x0000_s140290" name="Word 文書" r:id="rId3" imgW="5778500" imgH="698500" progId="Word.Document.12">
              <p:link updateAutomatic="1"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HLP Wait Time IE</a:t>
            </a:r>
            <a:endParaRPr lang="ja-JP" altLang="en-US" dirty="0"/>
          </a:p>
        </p:txBody>
      </p:sp>
      <p:sp>
        <p:nvSpPr>
          <p:cNvPr id="12" name="コンテンツ プレースホルダ 11"/>
          <p:cNvSpPr>
            <a:spLocks noGrp="1"/>
          </p:cNvSpPr>
          <p:nvPr>
            <p:ph idx="1"/>
          </p:nvPr>
        </p:nvSpPr>
        <p:spPr>
          <a:xfrm>
            <a:off x="685800" y="3962400"/>
            <a:ext cx="7772400" cy="2133600"/>
          </a:xfrm>
        </p:spPr>
        <p:txBody>
          <a:bodyPr/>
          <a:lstStyle/>
          <a:p>
            <a:r>
              <a:rPr lang="en-US" altLang="ja-JP" dirty="0" smtClean="0"/>
              <a:t>Wait time in unit of </a:t>
            </a:r>
            <a:r>
              <a:rPr lang="en-US" altLang="ja-JP" dirty="0" err="1" smtClean="0"/>
              <a:t>millisecnd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Transmitted in Association Request.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smtClean="0"/>
              <a:t>January 2013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smtClean="0"/>
              <a:t>Hitoshi Morioka, Allied Telesis R&amp;D Center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DE08B891-CD86-EC4E-B145-C6AA955FEF88}" type="slidenum">
              <a:rPr lang="en-US" altLang="ja-JP" smtClean="0"/>
              <a:pPr/>
              <a:t>9</a:t>
            </a:fld>
            <a:endParaRPr lang="en-US" altLang="ja-JP"/>
          </a:p>
        </p:txBody>
      </p:sp>
      <p:graphicFrame>
        <p:nvGraphicFramePr>
          <p:cNvPr id="140290" name="Object 2"/>
          <p:cNvGraphicFramePr>
            <a:graphicFrameLocks noChangeAspect="1"/>
          </p:cNvGraphicFramePr>
          <p:nvPr/>
        </p:nvGraphicFramePr>
        <p:xfrm>
          <a:off x="304800" y="2895600"/>
          <a:ext cx="7564582" cy="914400"/>
        </p:xfrm>
        <a:graphic>
          <a:graphicData uri="http://schemas.openxmlformats.org/presentationml/2006/ole">
            <p:oleObj spid="_x0000_s142338" name="Word 文書" r:id="rId3" imgW="5778500" imgH="698500" progId="Word.Document.12">
              <p:link updateAutomatic="1"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62520</TotalTime>
  <Words>1822</Words>
  <Application>Microsoft Macintosh PowerPoint</Application>
  <PresentationFormat>画面に合わせる (4:3)</PresentationFormat>
  <Paragraphs>381</Paragraphs>
  <Slides>27</Slides>
  <Notes>2</Notes>
  <HiddenSlides>0</HiddenSlides>
  <MMClips>0</MMClips>
  <ScaleCrop>false</ScaleCrop>
  <HeadingPairs>
    <vt:vector size="6" baseType="variant">
      <vt:variant>
        <vt:lpstr>デザイン テンプレート</vt:lpstr>
      </vt:variant>
      <vt:variant>
        <vt:i4>1</vt:i4>
      </vt:variant>
      <vt:variant>
        <vt:lpstr>リンクの設定</vt:lpstr>
      </vt:variant>
      <vt:variant>
        <vt:i4>6</vt:i4>
      </vt:variant>
      <vt:variant>
        <vt:lpstr>スライド タイトル</vt:lpstr>
      </vt:variant>
      <vt:variant>
        <vt:i4>27</vt:i4>
      </vt:variant>
    </vt:vector>
  </HeadingPairs>
  <TitlesOfParts>
    <vt:vector size="34" baseType="lpstr">
      <vt:lpstr>802-11-Submission</vt:lpstr>
      <vt:lpstr>Macintosh HD:Users:hmorioka:Documents:IEEE802:TGai:11-13-xxxx-00-00ai-higher-layer-packet-transport-container-proposal-text.doc!OLE_LINK2</vt:lpstr>
      <vt:lpstr>Macintosh HD:Users:hmorioka:Documents:IEEE802:TGai:11-13-0040-01-00ai-higher-layer-packet-container-proposal-text.doc!OLE_LINK3</vt:lpstr>
      <vt:lpstr>Macintosh HD:Users:hmorioka:Documents:IEEE802:TGai:11-13-0040-01-00ai-higher-layer-packet-container-proposal-text.doc!OLE_LINK3</vt:lpstr>
      <vt:lpstr>Macintosh HD:Users:hmorioka:Documents:IEEE802:TGai:11-13-0040-01-00ai-higher-layer-packet-container-proposal-text.doc!OLE_LINK1</vt:lpstr>
      <vt:lpstr>Macintosh HD:Users:hmorioka:Documents:IEEE802:TGai:11-13-0040-02-00ai-higher-layer-packet-container-proposal-text.doc!OLE_LINK5</vt:lpstr>
      <vt:lpstr>Macintosh HD:Users:hmorioka:Documents:IEEE802:TGai:11-13-0040-02-00ai-higher-layer-packet-container-proposal-text.doc!OLE_LINK6</vt:lpstr>
      <vt:lpstr>Higher Layer Packet Container Proposal Presentation</vt:lpstr>
      <vt:lpstr>Abstract</vt:lpstr>
      <vt:lpstr>Conformance w/ Tgai PAR &amp; 5C </vt:lpstr>
      <vt:lpstr>Background</vt:lpstr>
      <vt:lpstr>Issues</vt:lpstr>
      <vt:lpstr>Proposal</vt:lpstr>
      <vt:lpstr>Primitives</vt:lpstr>
      <vt:lpstr>HLP Max Wait Time IE</vt:lpstr>
      <vt:lpstr>HLP Wait Time IE</vt:lpstr>
      <vt:lpstr>HLP Container IE</vt:lpstr>
      <vt:lpstr>Flags</vt:lpstr>
      <vt:lpstr>Encapsulation 1 (1 HLP, non-fragmented)</vt:lpstr>
      <vt:lpstr>Encapsulation 2 (1 HLP, fragmented)</vt:lpstr>
      <vt:lpstr>Encapsulation 3 (2 HLPs, non-fragmented)</vt:lpstr>
      <vt:lpstr>Encapsulation 4 (2 HLPs, fragmented)</vt:lpstr>
      <vt:lpstr>Protection</vt:lpstr>
      <vt:lpstr>FILS Authentication/Association (D0.2)</vt:lpstr>
      <vt:lpstr>Encrypt HLP in Authentication</vt:lpstr>
      <vt:lpstr>Forward Sequence 1 (Successful Key Confirmation, HLP from 3rd party in time)</vt:lpstr>
      <vt:lpstr>Forward Sequence 2 (Authentication Failure)</vt:lpstr>
      <vt:lpstr>Forward Sequence 3 (Successful Authentication, HLP from 3rd party NOT in time)</vt:lpstr>
      <vt:lpstr>Example Usage for DHCPv4</vt:lpstr>
      <vt:lpstr>Example Usage for IPv6 Stateless Configuration</vt:lpstr>
      <vt:lpstr>Example Usage for IPv6 Stateful Configuration</vt:lpstr>
      <vt:lpstr>Aggressive Example Usage</vt:lpstr>
      <vt:lpstr>Questions &amp; Comments</vt:lpstr>
      <vt:lpstr>Motion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subject/>
  <dc:creator>Morioka Hitoshi</dc:creator>
  <cp:keywords/>
  <dc:description/>
  <cp:lastModifiedBy>Morioka Hitoshi</cp:lastModifiedBy>
  <cp:revision>137</cp:revision>
  <cp:lastPrinted>1998-02-10T13:28:06Z</cp:lastPrinted>
  <dcterms:created xsi:type="dcterms:W3CDTF">2013-01-07T10:57:17Z</dcterms:created>
  <dcterms:modified xsi:type="dcterms:W3CDTF">2013-01-15T16:37:19Z</dcterms:modified>
  <cp:category/>
</cp:coreProperties>
</file>