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9" r:id="rId2"/>
    <p:sldId id="257" r:id="rId3"/>
    <p:sldId id="281" r:id="rId4"/>
    <p:sldId id="366" r:id="rId5"/>
    <p:sldId id="367" r:id="rId6"/>
    <p:sldId id="348" r:id="rId7"/>
    <p:sldId id="358" r:id="rId8"/>
    <p:sldId id="359" r:id="rId9"/>
    <p:sldId id="360" r:id="rId10"/>
    <p:sldId id="349" r:id="rId11"/>
    <p:sldId id="368" r:id="rId12"/>
    <p:sldId id="350" r:id="rId13"/>
    <p:sldId id="351" r:id="rId14"/>
    <p:sldId id="352" r:id="rId15"/>
    <p:sldId id="353" r:id="rId16"/>
    <p:sldId id="361" r:id="rId17"/>
    <p:sldId id="282" r:id="rId18"/>
    <p:sldId id="365" r:id="rId19"/>
    <p:sldId id="354" r:id="rId20"/>
    <p:sldId id="355" r:id="rId21"/>
    <p:sldId id="356" r:id="rId22"/>
    <p:sldId id="357" r:id="rId23"/>
    <p:sldId id="362" r:id="rId24"/>
    <p:sldId id="363" r:id="rId25"/>
    <p:sldId id="364" r:id="rId26"/>
    <p:sldId id="273" r:id="rId27"/>
    <p:sldId id="347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13/0041r2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hmorioka:Documents:IEEE802:TGai:11-13-xxxx-00-00ai-higher-layer-packet-transport-container-proposal-text.doc!OLE_LINK2" TargetMode="External"/><Relationship Id="rId4" Type="http://schemas.openxmlformats.org/officeDocument/2006/relationships/oleObject" Target="Macintosh%20HD:Users:hmorioka:Documents:IEEE802:TGai:11-13-0040-01-00ai-higher-layer-packet-container-proposal-text.doc!OLE_LINK1" TargetMode="External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hmorioka:Documents:IEEE802:TGai:11-13-0040-02-00ai-higher-layer-packet-container-proposal-text.doc!OLE_LINK5" TargetMode="External"/><Relationship Id="rId4" Type="http://schemas.openxmlformats.org/officeDocument/2006/relationships/oleObject" Target="Macintosh%20HD:Users:hmorioka:Documents:IEEE802:TGai:11-13-0040-02-00ai-higher-layer-packet-container-proposal-text.doc!OLE_LINK6" TargetMode="Externa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1-00ai-higher-layer-packet-container-proposal-text.doc!OLE_LINK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1-00ai-higher-layer-packet-container-proposal-text.doc!OLE_LIN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Hiroki Nakano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Trans New Technology, Inc.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Sumitomo </a:t>
                      </a:r>
                      <a:r>
                        <a:rPr lang="en-US" altLang="ja-JP" sz="1200" dirty="0" err="1" smtClean="0"/>
                        <a:t>Seimei</a:t>
                      </a:r>
                      <a:r>
                        <a:rPr lang="en-US" altLang="ja-JP" sz="1200" dirty="0" smtClean="0"/>
                        <a:t> Kyoto Bldg. 8F, 62 </a:t>
                      </a:r>
                      <a:r>
                        <a:rPr lang="en-US" altLang="ja-JP" sz="1200" dirty="0" err="1" smtClean="0"/>
                        <a:t>Tukiboko-cho</a:t>
                      </a:r>
                      <a:r>
                        <a:rPr lang="en-US" altLang="ja-JP" sz="1200" dirty="0" smtClean="0"/>
                        <a:t>, Shimogyo, Kyoto 600-8492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+81-75-213-1200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cas@trans-nt.com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Higher Layer</a:t>
            </a:r>
            <a:r>
              <a:rPr lang="en-US" altLang="ja-JP" sz="2400" dirty="0" smtClean="0"/>
              <a:t> Packet Container </a:t>
            </a:r>
            <a:r>
              <a:rPr lang="en-US" altLang="ja-JP" sz="2400" dirty="0" smtClean="0"/>
              <a:t>Proposal Presentation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2013-01</a:t>
            </a:r>
            <a:r>
              <a:rPr lang="en-US" altLang="ja-JP" sz="2000" b="0" dirty="0" smtClean="0"/>
              <a:t>-</a:t>
            </a:r>
            <a:r>
              <a:rPr lang="en-US" altLang="ja-JP" sz="2000" b="0" dirty="0" smtClean="0"/>
              <a:t>15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Container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Type 1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Used for non-fragmented HLP and the first element of fragmented HLP.</a:t>
            </a:r>
          </a:p>
          <a:p>
            <a:r>
              <a:rPr lang="en-US" altLang="ja-JP" dirty="0" smtClean="0"/>
              <a:t>Type 2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Used for the subsequent elements of fragmented HLP.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1676400" y="4800600"/>
          <a:ext cx="5778500" cy="698500"/>
        </p:xfrm>
        <a:graphic>
          <a:graphicData uri="http://schemas.openxmlformats.org/presentationml/2006/ole">
            <p:oleObj spid="_x0000_s119811" name="Word 文書" r:id="rId3" imgW="5778500" imgH="698500" progId="Word.Document.12">
              <p:link updateAutomatic="1"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1600200" y="2438400"/>
          <a:ext cx="5778500" cy="1244600"/>
        </p:xfrm>
        <a:graphic>
          <a:graphicData uri="http://schemas.openxmlformats.org/presentationml/2006/ole">
            <p:oleObj spid="_x0000_s119814" name="Word 文書" r:id="rId4" imgW="5778500" imgH="12446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Flags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150530" name="Object 2"/>
          <p:cNvGraphicFramePr>
            <a:graphicFrameLocks noChangeAspect="1"/>
          </p:cNvGraphicFramePr>
          <p:nvPr/>
        </p:nvGraphicFramePr>
        <p:xfrm>
          <a:off x="1676400" y="1981200"/>
          <a:ext cx="5778500" cy="1016000"/>
        </p:xfrm>
        <a:graphic>
          <a:graphicData uri="http://schemas.openxmlformats.org/presentationml/2006/ole">
            <p:oleObj spid="_x0000_s150530" name="Word 文書" r:id="rId3" imgW="5778500" imgH="1016000" progId="Word.Document.12">
              <p:link updateAutomatic="1"/>
            </p:oleObj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1981200" y="3886200"/>
          <a:ext cx="5765800" cy="1346200"/>
        </p:xfrm>
        <a:graphic>
          <a:graphicData uri="http://schemas.openxmlformats.org/presentationml/2006/ole">
            <p:oleObj spid="_x0000_s150531" name="Word 文書" r:id="rId4" imgW="5765800" imgH="13462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Encapsulation </a:t>
            </a:r>
            <a:r>
              <a:rPr lang="en-US" altLang="ja-JP" dirty="0" smtClean="0"/>
              <a:t>1</a:t>
            </a:r>
            <a:br>
              <a:rPr lang="en-US" altLang="ja-JP" dirty="0" smtClean="0"/>
            </a:br>
            <a:r>
              <a:rPr lang="en-US" altLang="ja-JP" dirty="0" smtClean="0"/>
              <a:t>(1 HLP, non-fragmented)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length: 200 octets, LLC/SNAP length: 8 octets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905000" y="37338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648200" y="37338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648200" y="35052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0)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6629400" y="35052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直線矢印コネクタ 25"/>
          <p:cNvCxnSpPr>
            <a:stCxn id="8" idx="3"/>
            <a:endCxn id="11" idx="1"/>
          </p:cNvCxnSpPr>
          <p:nvPr/>
        </p:nvCxnSpPr>
        <p:spPr bwMode="auto">
          <a:xfrm>
            <a:off x="3810000" y="4152900"/>
            <a:ext cx="838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6730568" y="37850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Encapsulation 2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(1 HLP, 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length: 600 octets, LLC/SNAP length: 8 octets</a:t>
            </a:r>
          </a:p>
          <a:p>
            <a:pPr lvl="1"/>
            <a:r>
              <a:rPr lang="en-US" altLang="ja-JP" dirty="0" smtClean="0"/>
              <a:t>Split to 3 elements, 234 octets (A), 255 octets (B) and 111 octets (C) in order.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09600" y="3810000"/>
            <a:ext cx="1905000" cy="2209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600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352800" y="35052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352800" y="4648200"/>
            <a:ext cx="1905000" cy="990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352800" y="5943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C: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6096000" y="3657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096000" y="34290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2)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6096000" y="4648200"/>
            <a:ext cx="1905000" cy="990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096000" y="44196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096000" y="56388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096000" y="5867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C: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8077200" y="34290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右中かっこ 17"/>
          <p:cNvSpPr/>
          <p:nvPr/>
        </p:nvSpPr>
        <p:spPr bwMode="auto">
          <a:xfrm>
            <a:off x="8077200" y="4419600"/>
            <a:ext cx="3048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中かっこ 18"/>
          <p:cNvSpPr/>
          <p:nvPr/>
        </p:nvSpPr>
        <p:spPr bwMode="auto">
          <a:xfrm>
            <a:off x="8077200" y="56388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矢印コネクタ 20"/>
          <p:cNvCxnSpPr>
            <a:endCxn id="8" idx="1"/>
          </p:cNvCxnSpPr>
          <p:nvPr/>
        </p:nvCxnSpPr>
        <p:spPr bwMode="auto">
          <a:xfrm flipV="1">
            <a:off x="2514600" y="3924300"/>
            <a:ext cx="838200" cy="4953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直線矢印コネクタ 21"/>
          <p:cNvCxnSpPr>
            <a:endCxn id="9" idx="1"/>
          </p:cNvCxnSpPr>
          <p:nvPr/>
        </p:nvCxnSpPr>
        <p:spPr bwMode="auto">
          <a:xfrm>
            <a:off x="2514600" y="49149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4" name="直線矢印コネクタ 23"/>
          <p:cNvCxnSpPr>
            <a:endCxn id="10" idx="1"/>
          </p:cNvCxnSpPr>
          <p:nvPr/>
        </p:nvCxnSpPr>
        <p:spPr bwMode="auto">
          <a:xfrm>
            <a:off x="2514600" y="5524500"/>
            <a:ext cx="838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6" name="直線矢印コネクタ 25"/>
          <p:cNvCxnSpPr>
            <a:endCxn id="11" idx="1"/>
          </p:cNvCxnSpPr>
          <p:nvPr/>
        </p:nvCxnSpPr>
        <p:spPr bwMode="auto">
          <a:xfrm>
            <a:off x="5257800" y="3924300"/>
            <a:ext cx="838200" cy="1524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8" name="直線矢印コネクタ 27"/>
          <p:cNvCxnSpPr>
            <a:endCxn id="13" idx="1"/>
          </p:cNvCxnSpPr>
          <p:nvPr/>
        </p:nvCxnSpPr>
        <p:spPr bwMode="auto">
          <a:xfrm>
            <a:off x="5257800" y="5143500"/>
            <a:ext cx="838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0" name="直線矢印コネクタ 29"/>
          <p:cNvCxnSpPr>
            <a:endCxn id="16" idx="1"/>
          </p:cNvCxnSpPr>
          <p:nvPr/>
        </p:nvCxnSpPr>
        <p:spPr bwMode="auto">
          <a:xfrm flipV="1">
            <a:off x="5257800" y="60579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8178368" y="3708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 rot="5400000">
            <a:off x="8178368" y="48518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34" name="テキスト ボックス 33"/>
          <p:cNvSpPr txBox="1"/>
          <p:nvPr/>
        </p:nvSpPr>
        <p:spPr>
          <a:xfrm rot="5400000">
            <a:off x="8178368" y="57662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Encapsulation 3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(2 </a:t>
            </a:r>
            <a:r>
              <a:rPr lang="en-US" altLang="ja-JP" dirty="0" err="1" smtClean="0"/>
              <a:t>HLPs</a:t>
            </a:r>
            <a:r>
              <a:rPr lang="en-US" altLang="ja-JP" dirty="0" smtClean="0"/>
              <a:t>, non-fragmented)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A length: 200 octets, LLC/SNAP length: 8 octets</a:t>
            </a:r>
          </a:p>
          <a:p>
            <a:r>
              <a:rPr lang="en-US" altLang="ja-JP" dirty="0" smtClean="0"/>
              <a:t>HLP B length: 200 octets, LLC/SNAP length: 8 octets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981200" y="3657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724400" y="3657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724400" y="34290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0)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6705600" y="34290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直線矢印コネクタ 25"/>
          <p:cNvCxnSpPr>
            <a:stCxn id="8" idx="3"/>
            <a:endCxn id="11" idx="1"/>
          </p:cNvCxnSpPr>
          <p:nvPr/>
        </p:nvCxnSpPr>
        <p:spPr bwMode="auto">
          <a:xfrm>
            <a:off x="3886200" y="4076700"/>
            <a:ext cx="838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6806768" y="3708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981200" y="4800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724400" y="47244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724400" y="44958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0)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中かっこ 18"/>
          <p:cNvSpPr/>
          <p:nvPr/>
        </p:nvSpPr>
        <p:spPr bwMode="auto">
          <a:xfrm>
            <a:off x="6705600" y="44958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2" name="直線矢印コネクタ 21"/>
          <p:cNvCxnSpPr>
            <a:stCxn id="15" idx="3"/>
            <a:endCxn id="16" idx="1"/>
          </p:cNvCxnSpPr>
          <p:nvPr/>
        </p:nvCxnSpPr>
        <p:spPr bwMode="auto">
          <a:xfrm flipV="1">
            <a:off x="3886200" y="51435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 rot="5400000">
            <a:off x="6806768" y="47756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Encapsulation 4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(2 </a:t>
            </a:r>
            <a:r>
              <a:rPr lang="en-US" altLang="ja-JP" dirty="0" err="1" smtClean="0"/>
              <a:t>HLPs</a:t>
            </a:r>
            <a:r>
              <a:rPr lang="en-US" altLang="ja-JP" dirty="0" smtClean="0"/>
              <a:t>, 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A length: 600 octets, LLC/SNAP length: 8 octets</a:t>
            </a:r>
          </a:p>
          <a:p>
            <a:r>
              <a:rPr lang="en-US" altLang="ja-JP" dirty="0" smtClean="0"/>
              <a:t>HLP B length: 600 octets, LLC/SNAP length: 8 octets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3124200" y="3505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867400" y="28956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2)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7848600" y="28956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矢印コネクタ 20"/>
          <p:cNvCxnSpPr>
            <a:endCxn id="8" idx="1"/>
          </p:cNvCxnSpPr>
          <p:nvPr/>
        </p:nvCxnSpPr>
        <p:spPr bwMode="auto">
          <a:xfrm flipV="1">
            <a:off x="2286000" y="3695700"/>
            <a:ext cx="838200" cy="1143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6" name="直線矢印コネクタ 25"/>
          <p:cNvCxnSpPr>
            <a:stCxn id="8" idx="3"/>
          </p:cNvCxnSpPr>
          <p:nvPr/>
        </p:nvCxnSpPr>
        <p:spPr bwMode="auto">
          <a:xfrm>
            <a:off x="5029200" y="36957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7949768" y="2946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35" name="正方形/長方形 34"/>
          <p:cNvSpPr/>
          <p:nvPr/>
        </p:nvSpPr>
        <p:spPr bwMode="auto">
          <a:xfrm>
            <a:off x="381000" y="3505200"/>
            <a:ext cx="1905000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600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中かっこ 18"/>
          <p:cNvSpPr/>
          <p:nvPr/>
        </p:nvSpPr>
        <p:spPr bwMode="auto">
          <a:xfrm>
            <a:off x="7848600" y="47244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線矢印コネクタ 19"/>
          <p:cNvCxnSpPr>
            <a:endCxn id="42" idx="1"/>
          </p:cNvCxnSpPr>
          <p:nvPr/>
        </p:nvCxnSpPr>
        <p:spPr bwMode="auto">
          <a:xfrm>
            <a:off x="2286000" y="59055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V="1">
            <a:off x="5029200" y="4991100"/>
            <a:ext cx="838200" cy="9144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 rot="5400000">
            <a:off x="8330768" y="4851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81000" y="5029200"/>
            <a:ext cx="1905000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600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124200" y="3962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3124200" y="4419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3124200" y="5029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124200" y="5486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124200" y="5943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4" name="直線矢印コネクタ 43"/>
          <p:cNvCxnSpPr>
            <a:endCxn id="37" idx="1"/>
          </p:cNvCxnSpPr>
          <p:nvPr/>
        </p:nvCxnSpPr>
        <p:spPr bwMode="auto">
          <a:xfrm>
            <a:off x="2286000" y="40767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46" name="直線矢印コネクタ 45"/>
          <p:cNvCxnSpPr>
            <a:endCxn id="39" idx="1"/>
          </p:cNvCxnSpPr>
          <p:nvPr/>
        </p:nvCxnSpPr>
        <p:spPr bwMode="auto">
          <a:xfrm>
            <a:off x="2286000" y="43815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 flipV="1">
            <a:off x="2286000" y="5181600"/>
            <a:ext cx="838200" cy="1143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49" name="直線矢印コネクタ 48"/>
          <p:cNvCxnSpPr>
            <a:endCxn id="41" idx="1"/>
          </p:cNvCxnSpPr>
          <p:nvPr/>
        </p:nvCxnSpPr>
        <p:spPr bwMode="auto">
          <a:xfrm>
            <a:off x="2286000" y="56007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52" name="正方形/長方形 51"/>
          <p:cNvSpPr/>
          <p:nvPr/>
        </p:nvSpPr>
        <p:spPr bwMode="auto">
          <a:xfrm>
            <a:off x="5867400" y="3124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5867400" y="35052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5867400" y="37338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867400" y="41148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5867400" y="4343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5867400" y="47244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2)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5867400" y="49530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5867400" y="53340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5867400" y="5562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5867400" y="59436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5867400" y="6172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右中かっこ 62"/>
          <p:cNvSpPr/>
          <p:nvPr/>
        </p:nvSpPr>
        <p:spPr bwMode="auto">
          <a:xfrm>
            <a:off x="7848600" y="35052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右中かっこ 63"/>
          <p:cNvSpPr/>
          <p:nvPr/>
        </p:nvSpPr>
        <p:spPr bwMode="auto">
          <a:xfrm>
            <a:off x="7848600" y="41148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 rot="5400000">
            <a:off x="8330768" y="36326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67" name="テキスト ボックス 66"/>
          <p:cNvSpPr txBox="1"/>
          <p:nvPr/>
        </p:nvSpPr>
        <p:spPr>
          <a:xfrm rot="5400000">
            <a:off x="7949768" y="42422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68" name="右中かっこ 67"/>
          <p:cNvSpPr/>
          <p:nvPr/>
        </p:nvSpPr>
        <p:spPr bwMode="auto">
          <a:xfrm>
            <a:off x="7848600" y="53340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右中かっこ 68"/>
          <p:cNvSpPr/>
          <p:nvPr/>
        </p:nvSpPr>
        <p:spPr bwMode="auto">
          <a:xfrm>
            <a:off x="7848600" y="59436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 rot="5400000">
            <a:off x="8330768" y="60710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71" name="テキスト ボックス 70"/>
          <p:cNvSpPr txBox="1"/>
          <p:nvPr/>
        </p:nvSpPr>
        <p:spPr>
          <a:xfrm rot="5400000">
            <a:off x="7949768" y="54614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Protection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AP derives the key after receiving Authentication from STA.</a:t>
            </a:r>
          </a:p>
          <a:p>
            <a:r>
              <a:rPr lang="en-US" altLang="ja-JP" dirty="0" smtClean="0"/>
              <a:t>STA derives the key after receiving Authentication from AP. </a:t>
            </a:r>
            <a:endParaRPr lang="ja-JP" altLang="en-US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“</a:t>
            </a:r>
            <a:r>
              <a:rPr lang="en-US" altLang="ja-JP" dirty="0" smtClean="0"/>
              <a:t>The Association Request and Association Response shall be protected using the KEK2 according to 11.11.2.5 and 11.11.2.6</a:t>
            </a:r>
            <a:r>
              <a:rPr lang="en-US" altLang="ja-JP" dirty="0" smtClean="0"/>
              <a:t>.” – 11.11.2.4, D0.2.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 bwMode="auto">
          <a:xfrm>
            <a:off x="2438400" y="3124200"/>
            <a:ext cx="3581400" cy="4572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2438400" y="3886200"/>
            <a:ext cx="3581400" cy="1143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FILS Authentication/Association (D0.2)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2875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4109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6964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573882" y="4226718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2667794" y="2818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668588" y="3427412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667794" y="41140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6677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505994" y="25138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5994" y="31234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53594" y="380920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3594" y="441880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24000" y="3505200"/>
            <a:ext cx="1137601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91200" y="2895600"/>
            <a:ext cx="1137601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96000" y="4343400"/>
            <a:ext cx="765805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Protected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96000" y="3276600"/>
            <a:ext cx="2342483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Piggy backed part can be protected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81400" y="4191000"/>
            <a:ext cx="1313180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Confirmation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Encrypt HLP in Authentication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ja-JP" sz="2000" dirty="0" smtClean="0"/>
              <a:t>Encryption in Association frames is already described in D0.2.</a:t>
            </a:r>
          </a:p>
          <a:p>
            <a:r>
              <a:rPr lang="en-US" altLang="ja-JP" sz="2000" dirty="0" smtClean="0"/>
              <a:t>But encryption in Authentication frames is not described yet.</a:t>
            </a:r>
          </a:p>
          <a:p>
            <a:r>
              <a:rPr lang="en-US" altLang="ja-JP" sz="2000" dirty="0" smtClean="0"/>
              <a:t>Encrypt the HLP by AES-CCM with KEK2.</a:t>
            </a:r>
          </a:p>
          <a:p>
            <a:r>
              <a:rPr lang="en-US" altLang="ja-JP" sz="2000" dirty="0" smtClean="0"/>
              <a:t>Encryption method is almost same as the method for Association Response described in 11.11.2.4, D0.2.</a:t>
            </a:r>
          </a:p>
          <a:p>
            <a:r>
              <a:rPr lang="en-US" altLang="ja-JP" sz="2000" dirty="0" smtClean="0"/>
              <a:t>If fragmentation is required,</a:t>
            </a:r>
          </a:p>
          <a:p>
            <a:pPr lvl="1"/>
            <a:r>
              <a:rPr lang="en-US" altLang="ja-JP" sz="1800" dirty="0" smtClean="0"/>
              <a:t>Encrypt the HLP first,</a:t>
            </a:r>
          </a:p>
          <a:p>
            <a:pPr lvl="1"/>
            <a:r>
              <a:rPr lang="en-US" altLang="ja-JP" sz="1800" dirty="0" smtClean="0"/>
              <a:t>Fragment</a:t>
            </a:r>
          </a:p>
          <a:p>
            <a:pPr>
              <a:buNone/>
            </a:pPr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Forward Sequence 1</a:t>
            </a:r>
            <a:br>
              <a:rPr lang="en-US" altLang="ja-JP" sz="2000" dirty="0" smtClean="0"/>
            </a:br>
            <a:r>
              <a:rPr lang="en-US" altLang="ja-JP" sz="2000" dirty="0" smtClean="0"/>
              <a:t>(Successful</a:t>
            </a:r>
            <a:r>
              <a:rPr lang="en-US" altLang="ja-JP" sz="2000" dirty="0" smtClean="0"/>
              <a:t> Key Confirmation, </a:t>
            </a:r>
            <a:r>
              <a:rPr lang="en-US" altLang="ja-JP" sz="2000" dirty="0" smtClean="0"/>
              <a:t>HLP from 3rd party in time)</a:t>
            </a:r>
            <a:endParaRPr lang="ja-JP" altLang="en-US" sz="20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in </a:t>
            </a:r>
            <a:r>
              <a:rPr lang="en-US" altLang="ja-JP" sz="1600" dirty="0" smtClean="0"/>
              <a:t>dot11HLPWaitTime, </a:t>
            </a:r>
            <a:r>
              <a:rPr lang="en-US" altLang="ja-JP" sz="1600" dirty="0" smtClean="0"/>
              <a:t>the AP forwards it in Association Response.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829594" y="5104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(dot11HLPWaitTime, HLP</a:t>
            </a:r>
            <a:r>
              <a:rPr kumimoji="1" lang="en-US" altLang="ja-JP" sz="1600" dirty="0" smtClean="0"/>
              <a:t>-A)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57400" y="4800600"/>
            <a:ext cx="2772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 </a:t>
            </a:r>
            <a:r>
              <a:rPr kumimoji="1" lang="en-US" altLang="ja-JP" sz="1600" dirty="0" smtClean="0"/>
              <a:t>(HLP</a:t>
            </a:r>
            <a:r>
              <a:rPr kumimoji="1" lang="en-US" altLang="ja-JP" sz="1600" dirty="0" smtClean="0"/>
              <a:t>-B)</a:t>
            </a:r>
            <a:endParaRPr kumimoji="1" lang="ja-JP" altLang="en-US" sz="16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3505200"/>
            <a:ext cx="2313454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 Key Confirmation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648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96000" y="4343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40" name="直線矢印コネクタ 39"/>
          <p:cNvCxnSpPr/>
          <p:nvPr/>
        </p:nvCxnSpPr>
        <p:spPr bwMode="auto">
          <a:xfrm rot="5400000">
            <a:off x="4075906" y="4305300"/>
            <a:ext cx="160099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1" name="正方形/長方形 40"/>
          <p:cNvSpPr/>
          <p:nvPr/>
        </p:nvSpPr>
        <p:spPr>
          <a:xfrm rot="16200000">
            <a:off x="3997354" y="4156046"/>
            <a:ext cx="1426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dot11HLPWaitTime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cxnSp>
        <p:nvCxnSpPr>
          <p:cNvPr id="27" name="直線矢印コネクタ 26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30" name="直線矢印コネクタ 29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is presentation material about 11-13</a:t>
            </a:r>
            <a:r>
              <a:rPr lang="en-US" altLang="ja-JP" dirty="0" smtClean="0"/>
              <a:t>/0040r2.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Forward Sequence 2</a:t>
            </a:r>
            <a:br>
              <a:rPr lang="en-US" altLang="ja-JP" sz="2800" dirty="0" smtClean="0"/>
            </a:br>
            <a:r>
              <a:rPr lang="en-US" altLang="ja-JP" sz="2800" dirty="0" smtClean="0"/>
              <a:t>(Authentication Failure)</a:t>
            </a:r>
            <a:endParaRPr lang="ja-JP" altLang="en-US" sz="28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silently discards HLP-A after authentication failure.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9200" y="3505200"/>
            <a:ext cx="2049459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Key Confirmation 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Failure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29200" y="4038600"/>
            <a:ext cx="2202145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Silently discards HLP-A</a:t>
            </a:r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コネクタ 18"/>
          <p:cNvCxnSpPr>
            <a:stCxn id="1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(dot11HLPWaitTime, HLP</a:t>
            </a:r>
            <a:r>
              <a:rPr kumimoji="1" lang="en-US" altLang="ja-JP" sz="1600" dirty="0" smtClean="0"/>
              <a:t>-A)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41" name="直線矢印コネクタ 40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Forward Sequence 3</a:t>
            </a:r>
            <a:br>
              <a:rPr lang="en-US" altLang="ja-JP" sz="2000" dirty="0" smtClean="0"/>
            </a:br>
            <a:r>
              <a:rPr lang="en-US" altLang="ja-JP" sz="2000" dirty="0" smtClean="0"/>
              <a:t>(Successful Authentication, HLP from 3rd party NOT in time)</a:t>
            </a:r>
            <a:endParaRPr lang="ja-JP" altLang="en-US" sz="20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after </a:t>
            </a:r>
            <a:r>
              <a:rPr lang="en-US" altLang="ja-JP" sz="1600" dirty="0" smtClean="0"/>
              <a:t>dot11HLPWaitTime, </a:t>
            </a:r>
            <a:r>
              <a:rPr lang="en-US" altLang="ja-JP" sz="1600" dirty="0" smtClean="0"/>
              <a:t>the AP forwards it as a Data Frame.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4" name="直線コネクタ 33"/>
          <p:cNvCxnSpPr>
            <a:stCxn id="33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 bwMode="auto">
          <a:xfrm rot="10800000">
            <a:off x="1829594" y="45712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(dot11HLPWaitTime, HLP</a:t>
            </a:r>
            <a:r>
              <a:rPr kumimoji="1" lang="en-US" altLang="ja-JP" sz="1600" dirty="0" smtClean="0"/>
              <a:t>-A)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38400" y="4267200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Response</a:t>
            </a:r>
            <a:endParaRPr kumimoji="1" lang="ja-JP" altLang="en-US" sz="1600" dirty="0"/>
          </a:p>
        </p:txBody>
      </p:sp>
      <p:sp>
        <p:nvSpPr>
          <p:cNvPr id="43" name="正方形/長方形 42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53000" y="3505200"/>
            <a:ext cx="235192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 Key Confirmation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50" name="直線矢印コネクタ 49"/>
          <p:cNvCxnSpPr/>
          <p:nvPr/>
        </p:nvCxnSpPr>
        <p:spPr bwMode="auto">
          <a:xfrm rot="10800000">
            <a:off x="4953000" y="48006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096000" y="44958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53" name="直線矢印コネクタ 52"/>
          <p:cNvCxnSpPr/>
          <p:nvPr/>
        </p:nvCxnSpPr>
        <p:spPr bwMode="auto">
          <a:xfrm rot="5400000">
            <a:off x="4344194" y="4038600"/>
            <a:ext cx="1066006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正方形/長方形 53"/>
          <p:cNvSpPr/>
          <p:nvPr/>
        </p:nvSpPr>
        <p:spPr>
          <a:xfrm rot="16200000">
            <a:off x="3997354" y="3927446"/>
            <a:ext cx="1426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dot11HLPWaitTime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cxnSp>
        <p:nvCxnSpPr>
          <p:cNvPr id="55" name="直線矢印コネクタ 54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57" name="直線矢印コネクタ 56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cxnSp>
        <p:nvCxnSpPr>
          <p:cNvPr id="62" name="直線矢印コネクタ 61"/>
          <p:cNvCxnSpPr/>
          <p:nvPr/>
        </p:nvCxnSpPr>
        <p:spPr bwMode="auto">
          <a:xfrm rot="10800000">
            <a:off x="1828800" y="5029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514600" y="4724400"/>
            <a:ext cx="2013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 as Data Frame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Usage for DHCPv4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33600" y="2514600"/>
            <a:ext cx="24363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Response</a:t>
            </a:r>
          </a:p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flipV="1">
            <a:off x="4953000" y="3505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81600" y="3200400"/>
            <a:ext cx="2436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4953000" y="4267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486400" y="3962400"/>
            <a:ext cx="1824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Example Usage for IPv6 Stateless Configuration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4191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438400" y="3886200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Response</a:t>
            </a:r>
          </a:p>
          <a:p>
            <a:pPr algn="ctr"/>
            <a:r>
              <a:rPr kumimoji="1" lang="en-US" altLang="ja-JP" sz="1600" dirty="0" smtClean="0"/>
              <a:t>(RA)</a:t>
            </a:r>
            <a:endParaRPr kumimoji="1" lang="en-US" altLang="ja-JP" sz="1600" dirty="0" smtClean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Router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4953000" y="26670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248400" y="23622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RA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4953000" y="2819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>
            <a:off x="4953000" y="2971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V="1">
            <a:off x="1828800" y="3200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8288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67000" y="2895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66206" y="3277394"/>
            <a:ext cx="1404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</a:p>
          <a:p>
            <a:pPr algn="ctr"/>
            <a:r>
              <a:rPr kumimoji="1" lang="en-US" altLang="ja-JP" sz="1600" dirty="0" smtClean="0"/>
              <a:t>RA</a:t>
            </a:r>
            <a:endParaRPr kumimoji="1" lang="en-US" altLang="ja-JP" sz="16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Example Usage for IPv6 </a:t>
            </a:r>
            <a:r>
              <a:rPr lang="en-US" altLang="ja-JP" sz="2800" dirty="0" err="1" smtClean="0"/>
              <a:t>Stateful</a:t>
            </a:r>
            <a:r>
              <a:rPr lang="en-US" altLang="ja-JP" sz="2800" dirty="0" smtClean="0"/>
              <a:t> Configuration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4191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438400" y="3886200"/>
            <a:ext cx="19898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r>
              <a:rPr kumimoji="1" lang="en-US" altLang="ja-JP" sz="1600" dirty="0" smtClean="0"/>
              <a:t>DHCP Solicit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en-US" altLang="ja-JP" sz="16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Response</a:t>
            </a:r>
          </a:p>
          <a:p>
            <a:pPr algn="ctr"/>
            <a:r>
              <a:rPr kumimoji="1" lang="en-US" altLang="ja-JP" sz="1600" dirty="0" smtClean="0"/>
              <a:t>DHCP Reply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4953000" y="26670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486400" y="23622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RA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4953000" y="28194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>
            <a:off x="4953000" y="29718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V="1">
            <a:off x="1828800" y="3200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8288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67000" y="2895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66206" y="3277394"/>
            <a:ext cx="1404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</a:p>
          <a:p>
            <a:pPr algn="ctr"/>
            <a:r>
              <a:rPr kumimoji="1" lang="en-US" altLang="ja-JP" sz="1600" dirty="0" smtClean="0"/>
              <a:t>RA</a:t>
            </a:r>
            <a:endParaRPr kumimoji="1" lang="en-US" altLang="ja-JP" sz="1600" dirty="0" smtClean="0"/>
          </a:p>
        </p:txBody>
      </p:sp>
      <p:sp>
        <p:nvSpPr>
          <p:cNvPr id="34" name="正方形/長方形 33"/>
          <p:cNvSpPr/>
          <p:nvPr/>
        </p:nvSpPr>
        <p:spPr bwMode="auto">
          <a:xfrm>
            <a:off x="6096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Router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5" name="直線コネクタ 34"/>
          <p:cNvCxnSpPr/>
          <p:nvPr/>
        </p:nvCxnSpPr>
        <p:spPr bwMode="auto">
          <a:xfrm rot="5400000">
            <a:off x="5906294" y="2704306"/>
            <a:ext cx="1143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 bwMode="auto">
          <a:xfrm flipV="1">
            <a:off x="4953000" y="4343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 bwMode="auto">
          <a:xfrm flipH="1" flipV="1">
            <a:off x="4953000" y="4648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5410200" y="4038600"/>
            <a:ext cx="198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Solicit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en-US" altLang="ja-JP" sz="1600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410200" y="4343400"/>
            <a:ext cx="1944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Reply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en-US" altLang="ja-JP" sz="16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Aggressive Example Usage</a:t>
            </a:r>
            <a:endParaRPr lang="ja-JP" altLang="en-US" dirty="0"/>
          </a:p>
        </p:txBody>
      </p:sp>
      <p:sp>
        <p:nvSpPr>
          <p:cNvPr id="53" name="コンテンツ プレースホルダ 52"/>
          <p:cNvSpPr>
            <a:spLocks noGrp="1"/>
          </p:cNvSpPr>
          <p:nvPr>
            <p:ph idx="1"/>
          </p:nvPr>
        </p:nvSpPr>
        <p:spPr>
          <a:xfrm>
            <a:off x="685800" y="5943600"/>
            <a:ext cx="7772400" cy="381000"/>
          </a:xfrm>
        </p:spPr>
        <p:txBody>
          <a:bodyPr/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STA can start communication beyond the router immediately after association in both IPv4 and IPv6.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915988" y="15986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0393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2476500" y="3999706"/>
            <a:ext cx="3886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646906" y="3998118"/>
            <a:ext cx="3887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295400" y="3810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295400" y="5181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447800" y="3505200"/>
            <a:ext cx="2829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 (v4)</a:t>
            </a:r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DHCP Solicit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 (v6)</a:t>
            </a:r>
            <a:endParaRPr kumimoji="1" lang="en-US" altLang="ja-JP" sz="16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50125" y="4877594"/>
            <a:ext cx="31470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Response</a:t>
            </a:r>
          </a:p>
          <a:p>
            <a:pPr algn="ctr"/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 (v4)</a:t>
            </a:r>
          </a:p>
          <a:p>
            <a:pPr algn="ctr"/>
            <a:r>
              <a:rPr kumimoji="1" lang="en-US" altLang="ja-JP" sz="1600" dirty="0" smtClean="0"/>
              <a:t>DHCP Reply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 (v6)</a:t>
            </a:r>
          </a:p>
          <a:p>
            <a:pPr algn="ctr"/>
            <a:r>
              <a:rPr kumimoji="1" lang="en-US" altLang="ja-JP" sz="1600" dirty="0" smtClean="0"/>
              <a:t>Gratuitous proxy ARP of the Router</a:t>
            </a:r>
            <a:endParaRPr kumimoji="1" lang="en-US" altLang="ja-JP" sz="1600" dirty="0" smtClean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553200" y="1600200"/>
            <a:ext cx="990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DHCPv4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553994" y="3656806"/>
            <a:ext cx="3200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4419600" y="22860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953000" y="19812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RA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4419600" y="24384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>
            <a:off x="4419600" y="25908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V="1">
            <a:off x="12954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295400" y="3200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133600" y="2514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32806" y="2896394"/>
            <a:ext cx="1404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</a:p>
          <a:p>
            <a:pPr algn="ctr"/>
            <a:r>
              <a:rPr kumimoji="1" lang="en-US" altLang="ja-JP" sz="1600" dirty="0" smtClean="0"/>
              <a:t>RA</a:t>
            </a:r>
            <a:endParaRPr kumimoji="1" lang="en-US" altLang="ja-JP" sz="1600" dirty="0" smtClean="0"/>
          </a:p>
        </p:txBody>
      </p:sp>
      <p:sp>
        <p:nvSpPr>
          <p:cNvPr id="34" name="正方形/長方形 33"/>
          <p:cNvSpPr/>
          <p:nvPr/>
        </p:nvSpPr>
        <p:spPr bwMode="auto">
          <a:xfrm>
            <a:off x="55626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Router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5" name="直線コネクタ 34"/>
          <p:cNvCxnSpPr/>
          <p:nvPr/>
        </p:nvCxnSpPr>
        <p:spPr bwMode="auto">
          <a:xfrm rot="5400000">
            <a:off x="5372894" y="2628106"/>
            <a:ext cx="1143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 bwMode="auto">
          <a:xfrm flipV="1">
            <a:off x="4419600" y="3962400"/>
            <a:ext cx="2667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 bwMode="auto">
          <a:xfrm rot="10800000">
            <a:off x="4419600" y="5105400"/>
            <a:ext cx="3733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4648200" y="3657600"/>
            <a:ext cx="2385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/>
              <a:t>DHCPDISCOVERw</a:t>
            </a:r>
            <a:r>
              <a:rPr kumimoji="1" lang="en-US" altLang="ja-JP" sz="1600" dirty="0" smtClean="0"/>
              <a:t>/RCO</a:t>
            </a:r>
            <a:endParaRPr kumimoji="1" lang="en-US" altLang="ja-JP" sz="1600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76800" y="4800600"/>
            <a:ext cx="1944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Reply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en-US" altLang="ja-JP" sz="1600" dirty="0" smtClean="0"/>
          </a:p>
        </p:txBody>
      </p:sp>
      <p:sp>
        <p:nvSpPr>
          <p:cNvPr id="32" name="正方形/長方形 31"/>
          <p:cNvSpPr/>
          <p:nvPr/>
        </p:nvSpPr>
        <p:spPr bwMode="auto">
          <a:xfrm>
            <a:off x="7620000" y="1600200"/>
            <a:ext cx="990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DHCPv6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 rot="5400000">
            <a:off x="5639594" y="3504406"/>
            <a:ext cx="2895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flipV="1">
            <a:off x="4419600" y="4267200"/>
            <a:ext cx="3733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876800" y="3962400"/>
            <a:ext cx="198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Solicit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en-US" altLang="ja-JP" sz="1600" dirty="0" smtClean="0"/>
          </a:p>
        </p:txBody>
      </p:sp>
      <p:cxnSp>
        <p:nvCxnSpPr>
          <p:cNvPr id="40" name="直線矢印コネクタ 39"/>
          <p:cNvCxnSpPr/>
          <p:nvPr/>
        </p:nvCxnSpPr>
        <p:spPr bwMode="auto">
          <a:xfrm rot="10800000">
            <a:off x="4419600" y="4724400"/>
            <a:ext cx="2667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876800" y="4419600"/>
            <a:ext cx="1824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en-US" altLang="ja-JP" sz="16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include the text in 11-13</a:t>
            </a:r>
            <a:r>
              <a:rPr lang="en-US" altLang="ja-JP" dirty="0" smtClean="0"/>
              <a:t>/0040r2 </a:t>
            </a:r>
            <a:r>
              <a:rPr lang="en-US" altLang="ja-JP" dirty="0" smtClean="0"/>
              <a:t>into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</a:t>
            </a:r>
          </a:p>
          <a:p>
            <a:r>
              <a:rPr lang="en-US" altLang="ja-JP" dirty="0" smtClean="0"/>
              <a:t>Second: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(Y/N/A):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discussed about higher layer setup. Such as,</a:t>
            </a:r>
          </a:p>
          <a:p>
            <a:pPr lvl="1"/>
            <a:r>
              <a:rPr lang="en-US" altLang="ja-JP" dirty="0" smtClean="0"/>
              <a:t>11-11/977r6</a:t>
            </a:r>
          </a:p>
          <a:p>
            <a:pPr lvl="1"/>
            <a:r>
              <a:rPr lang="en-US" altLang="ja-JP" dirty="0" smtClean="0"/>
              <a:t>11-11/1047r5</a:t>
            </a:r>
          </a:p>
          <a:p>
            <a:pPr lvl="1"/>
            <a:r>
              <a:rPr lang="en-US" altLang="ja-JP" dirty="0" smtClean="0"/>
              <a:t>11-11/1108r1</a:t>
            </a:r>
          </a:p>
          <a:p>
            <a:pPr lvl="1"/>
            <a:r>
              <a:rPr lang="en-US" altLang="ja-JP" dirty="0" smtClean="0"/>
              <a:t>11-11/1167r0</a:t>
            </a:r>
          </a:p>
          <a:p>
            <a:r>
              <a:rPr lang="en-US" altLang="ja-JP" dirty="0" smtClean="0"/>
              <a:t>In these discussions, I proposed DHCP proxy protocol but some issues are found through the discussion.</a:t>
            </a:r>
          </a:p>
          <a:p>
            <a:pPr lvl="1"/>
            <a:r>
              <a:rPr lang="en-US" altLang="ja-JP" dirty="0" smtClean="0"/>
              <a:t>Delayed server response</a:t>
            </a:r>
          </a:p>
          <a:p>
            <a:pPr lvl="2"/>
            <a:r>
              <a:rPr lang="en-US" altLang="ja-JP" dirty="0" smtClean="0"/>
              <a:t>Require to define new management frames</a:t>
            </a:r>
          </a:p>
          <a:p>
            <a:pPr lvl="1"/>
            <a:r>
              <a:rPr lang="en-US" altLang="ja-JP" dirty="0" smtClean="0"/>
              <a:t>Roaming between FILS and non-FILS </a:t>
            </a:r>
            <a:r>
              <a:rPr lang="en-US" altLang="ja-JP" dirty="0" err="1" smtClean="0"/>
              <a:t>APs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Generic Container for higher layer is better.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How to fragment large higher layer packet?</a:t>
            </a:r>
          </a:p>
          <a:p>
            <a:r>
              <a:rPr lang="en-US" altLang="ja-JP" dirty="0" smtClean="0"/>
              <a:t>How long to wait the response from the servers?</a:t>
            </a:r>
          </a:p>
          <a:p>
            <a:r>
              <a:rPr lang="en-US" altLang="ja-JP" dirty="0" smtClean="0"/>
              <a:t>How to protect the higher layer packets?</a:t>
            </a:r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Higher Layer Packets (</a:t>
            </a:r>
            <a:r>
              <a:rPr lang="en-US" altLang="ja-JP" sz="2000" dirty="0" err="1" smtClean="0"/>
              <a:t>HLPs</a:t>
            </a:r>
            <a:r>
              <a:rPr lang="en-US" altLang="ja-JP" sz="2000" dirty="0" smtClean="0"/>
              <a:t>) are piggy-backed </a:t>
            </a:r>
            <a:r>
              <a:rPr lang="en-US" altLang="ja-JP" sz="2000" dirty="0" smtClean="0"/>
              <a:t>in Authentication and  </a:t>
            </a:r>
            <a:r>
              <a:rPr lang="en-US" altLang="ja-JP" sz="2000" dirty="0" smtClean="0"/>
              <a:t>Association Request/Response as </a:t>
            </a:r>
            <a:r>
              <a:rPr lang="en-US" altLang="ja-JP" sz="2000" dirty="0" err="1" smtClean="0"/>
              <a:t>IE(s</a:t>
            </a:r>
            <a:r>
              <a:rPr lang="en-US" altLang="ja-JP" sz="2000" dirty="0" smtClean="0"/>
              <a:t>).</a:t>
            </a:r>
          </a:p>
          <a:p>
            <a:pPr lvl="1"/>
            <a:r>
              <a:rPr lang="en-US" altLang="ja-JP" sz="1800" dirty="0" smtClean="0"/>
              <a:t>They can be protected</a:t>
            </a:r>
            <a:r>
              <a:rPr lang="en-US" altLang="ja-JP" sz="1800" dirty="0" smtClean="0"/>
              <a:t>.</a:t>
            </a:r>
          </a:p>
          <a:p>
            <a:r>
              <a:rPr lang="en-US" altLang="ja-JP" sz="2000" dirty="0" smtClean="0"/>
              <a:t>Define</a:t>
            </a:r>
            <a:r>
              <a:rPr lang="en-US" altLang="ja-JP" sz="2000" dirty="0" smtClean="0"/>
              <a:t> 3 </a:t>
            </a:r>
            <a:r>
              <a:rPr lang="en-US" altLang="ja-JP" sz="2000" dirty="0" smtClean="0"/>
              <a:t>new primitives.</a:t>
            </a:r>
            <a:endParaRPr lang="en-US" altLang="ja-JP" sz="2000" dirty="0" smtClean="0"/>
          </a:p>
          <a:p>
            <a:pPr lvl="1"/>
            <a:r>
              <a:rPr lang="en-US" altLang="ja-JP" sz="1800" dirty="0" smtClean="0"/>
              <a:t>dot11HLPTransportDuringAssoc</a:t>
            </a:r>
          </a:p>
          <a:p>
            <a:pPr lvl="1"/>
            <a:r>
              <a:rPr lang="en-US" altLang="ja-JP" sz="1800" dirty="0" smtClean="0"/>
              <a:t>dot11HLPMaxWaitTime</a:t>
            </a:r>
            <a:endParaRPr lang="en-US" altLang="ja-JP" sz="1800" dirty="0" smtClean="0"/>
          </a:p>
          <a:p>
            <a:pPr lvl="1"/>
            <a:r>
              <a:rPr lang="en-US" altLang="ja-JP" sz="1800" dirty="0" smtClean="0"/>
              <a:t>dot11HLPWaitTime</a:t>
            </a:r>
          </a:p>
          <a:p>
            <a:r>
              <a:rPr lang="en-US" altLang="ja-JP" sz="2000" dirty="0" smtClean="0"/>
              <a:t>Define 3 new </a:t>
            </a:r>
            <a:r>
              <a:rPr lang="en-US" altLang="ja-JP" sz="2000" dirty="0" err="1" smtClean="0"/>
              <a:t>IEs</a:t>
            </a:r>
            <a:r>
              <a:rPr lang="en-US" altLang="ja-JP" sz="2000" dirty="0" smtClean="0"/>
              <a:t>.</a:t>
            </a:r>
          </a:p>
          <a:p>
            <a:pPr lvl="1"/>
            <a:r>
              <a:rPr lang="en-US" altLang="ja-JP" sz="1800" dirty="0" smtClean="0"/>
              <a:t>HLP Max Wait Time IE</a:t>
            </a:r>
          </a:p>
          <a:p>
            <a:pPr lvl="1"/>
            <a:r>
              <a:rPr lang="en-US" altLang="ja-JP" sz="1800" dirty="0" smtClean="0"/>
              <a:t>HLP Wait Time IE</a:t>
            </a:r>
          </a:p>
          <a:p>
            <a:pPr lvl="1"/>
            <a:r>
              <a:rPr lang="en-US" altLang="ja-JP" sz="1800" dirty="0" smtClean="0"/>
              <a:t>HLP Container IE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Primitives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dot11HLPTransportDuringAssocActivated</a:t>
            </a:r>
          </a:p>
          <a:p>
            <a:pPr lvl="1"/>
            <a:r>
              <a:rPr lang="en-US" altLang="ja-JP" sz="1800" dirty="0" smtClean="0"/>
              <a:t>Truth Value</a:t>
            </a:r>
          </a:p>
          <a:p>
            <a:r>
              <a:rPr lang="en-US" altLang="ja-JP" sz="2000" dirty="0" smtClean="0"/>
              <a:t>dot11HLPMaxWaitTime</a:t>
            </a:r>
          </a:p>
          <a:p>
            <a:pPr lvl="1"/>
            <a:r>
              <a:rPr lang="en-US" altLang="ja-JP" sz="1800" dirty="0" smtClean="0"/>
              <a:t>Integer (millisecond)</a:t>
            </a:r>
          </a:p>
          <a:p>
            <a:pPr lvl="1"/>
            <a:r>
              <a:rPr lang="en-US" altLang="ja-JP" sz="1800" dirty="0" smtClean="0"/>
              <a:t>This primitive indicates the maximum time that the AP allows to wait the HLP after the AP receives Association Request.</a:t>
            </a:r>
          </a:p>
          <a:p>
            <a:r>
              <a:rPr lang="en-US" altLang="ja-JP" sz="2000" dirty="0" smtClean="0"/>
              <a:t>dot11HLPWaitTime</a:t>
            </a:r>
          </a:p>
          <a:p>
            <a:pPr lvl="1"/>
            <a:r>
              <a:rPr lang="en-US" altLang="ja-JP" sz="1800" dirty="0" smtClean="0"/>
              <a:t>Integer (millisecond)</a:t>
            </a:r>
          </a:p>
          <a:p>
            <a:pPr lvl="1"/>
            <a:r>
              <a:rPr lang="en-US" altLang="ja-JP" sz="1800" dirty="0" smtClean="0"/>
              <a:t>This primitive indicates the time that the non-AP STA requests to wait the HLP after the AP receives Association Request.</a:t>
            </a:r>
          </a:p>
          <a:p>
            <a:pPr lvl="1"/>
            <a:r>
              <a:rPr lang="en-US" altLang="ja-JP" sz="1800" dirty="0" smtClean="0"/>
              <a:t>dot11HLPWaitTime &lt;= dot11HLPMaxWaitTime</a:t>
            </a:r>
          </a:p>
          <a:p>
            <a:pPr lvl="1"/>
            <a:r>
              <a:rPr lang="en-US" altLang="ja-JP" sz="1800" dirty="0" smtClean="0"/>
              <a:t>dot11HLPWaitTime &lt; dot11AssociationResponseTimeOut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HLP Max Wait Time IE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altLang="ja-JP" dirty="0" smtClean="0"/>
              <a:t>Max wait time in unit of </a:t>
            </a:r>
            <a:r>
              <a:rPr lang="en-US" altLang="ja-JP" dirty="0" err="1" smtClean="0"/>
              <a:t>millisecnd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Transmitted in Beacon and Probe Response.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304800" y="2895600"/>
          <a:ext cx="7564582" cy="914400"/>
        </p:xfrm>
        <a:graphic>
          <a:graphicData uri="http://schemas.openxmlformats.org/presentationml/2006/ole">
            <p:oleObj spid="_x0000_s140290" name="Word 文書" r:id="rId3" imgW="5778500" imgH="6985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Wait Time IE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altLang="ja-JP" dirty="0" smtClean="0"/>
              <a:t>Wait time in unit of </a:t>
            </a:r>
            <a:r>
              <a:rPr lang="en-US" altLang="ja-JP" dirty="0" err="1" smtClean="0"/>
              <a:t>millisecnd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Transmitted in Association Request.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304800" y="2895600"/>
          <a:ext cx="7564582" cy="914400"/>
        </p:xfrm>
        <a:graphic>
          <a:graphicData uri="http://schemas.openxmlformats.org/presentationml/2006/ole">
            <p:oleObj spid="_x0000_s142338" name="Word 文書" r:id="rId3" imgW="5778500" imgH="6985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62520</TotalTime>
  <Words>1822</Words>
  <Application>Microsoft Macintosh PowerPoint</Application>
  <PresentationFormat>画面に合わせる (4:3)</PresentationFormat>
  <Paragraphs>381</Paragraphs>
  <Slides>27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6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802-11-Submission</vt:lpstr>
      <vt:lpstr>Macintosh HD:Users:hmorioka:Documents:IEEE802:TGai:11-13-xxxx-00-00ai-higher-layer-packet-transport-container-proposal-text.doc!OLE_LINK2</vt:lpstr>
      <vt:lpstr>Macintosh HD:Users:hmorioka:Documents:IEEE802:TGai:11-13-0040-01-00ai-higher-layer-packet-container-proposal-text.doc!OLE_LINK3</vt:lpstr>
      <vt:lpstr>Macintosh HD:Users:hmorioka:Documents:IEEE802:TGai:11-13-0040-01-00ai-higher-layer-packet-container-proposal-text.doc!OLE_LINK3</vt:lpstr>
      <vt:lpstr>Macintosh HD:Users:hmorioka:Documents:IEEE802:TGai:11-13-0040-01-00ai-higher-layer-packet-container-proposal-text.doc!OLE_LINK1</vt:lpstr>
      <vt:lpstr>Macintosh HD:Users:hmorioka:Documents:IEEE802:TGai:11-13-0040-02-00ai-higher-layer-packet-container-proposal-text.doc!OLE_LINK5</vt:lpstr>
      <vt:lpstr>Macintosh HD:Users:hmorioka:Documents:IEEE802:TGai:11-13-0040-02-00ai-higher-layer-packet-container-proposal-text.doc!OLE_LINK6</vt:lpstr>
      <vt:lpstr>Higher Layer Packet Container Proposal Presentation</vt:lpstr>
      <vt:lpstr>Abstract</vt:lpstr>
      <vt:lpstr>Conformance w/ Tgai PAR &amp; 5C </vt:lpstr>
      <vt:lpstr>Background</vt:lpstr>
      <vt:lpstr>Issues</vt:lpstr>
      <vt:lpstr>Proposal</vt:lpstr>
      <vt:lpstr>Primitives</vt:lpstr>
      <vt:lpstr>HLP Max Wait Time IE</vt:lpstr>
      <vt:lpstr>HLP Wait Time IE</vt:lpstr>
      <vt:lpstr>HLP Container IE</vt:lpstr>
      <vt:lpstr>Flags</vt:lpstr>
      <vt:lpstr>Encapsulation 1 (1 HLP, non-fragmented)</vt:lpstr>
      <vt:lpstr>Encapsulation 2 (1 HLP, fragmented)</vt:lpstr>
      <vt:lpstr>Encapsulation 3 (2 HLPs, non-fragmented)</vt:lpstr>
      <vt:lpstr>Encapsulation 4 (2 HLPs, fragmented)</vt:lpstr>
      <vt:lpstr>Protection</vt:lpstr>
      <vt:lpstr>FILS Authentication/Association (D0.2)</vt:lpstr>
      <vt:lpstr>Encrypt HLP in Authentication</vt:lpstr>
      <vt:lpstr>Forward Sequence 1 (Successful Key Confirmation, HLP from 3rd party in time)</vt:lpstr>
      <vt:lpstr>Forward Sequence 2 (Authentication Failure)</vt:lpstr>
      <vt:lpstr>Forward Sequence 3 (Successful Authentication, HLP from 3rd party NOT in time)</vt:lpstr>
      <vt:lpstr>Example Usage for DHCPv4</vt:lpstr>
      <vt:lpstr>Example Usage for IPv6 Stateless Configuration</vt:lpstr>
      <vt:lpstr>Example Usage for IPv6 Stateful Configuration</vt:lpstr>
      <vt:lpstr>Aggressive Example Usage</vt:lpstr>
      <vt:lpstr>Questions &amp; Comments</vt:lpstr>
      <vt:lpstr>Motion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137</cp:revision>
  <cp:lastPrinted>1998-02-10T13:28:06Z</cp:lastPrinted>
  <dcterms:created xsi:type="dcterms:W3CDTF">2013-01-07T10:57:17Z</dcterms:created>
  <dcterms:modified xsi:type="dcterms:W3CDTF">2013-01-15T16:37:19Z</dcterms:modified>
  <cp:category/>
</cp:coreProperties>
</file>