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70" r:id="rId4"/>
    <p:sldId id="259" r:id="rId5"/>
    <p:sldId id="260" r:id="rId6"/>
    <p:sldId id="261" r:id="rId7"/>
    <p:sldId id="271" r:id="rId8"/>
    <p:sldId id="262" r:id="rId9"/>
    <p:sldId id="263" r:id="rId10"/>
    <p:sldId id="264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1053015182221383E-2"/>
          <c:y val="9.7788035125726772E-2"/>
          <c:w val="0.88549759405074369"/>
          <c:h val="0.8326195683872849"/>
        </c:manualLayout>
      </c:layout>
      <c:lineChart>
        <c:grouping val="standard"/>
        <c:ser>
          <c:idx val="0"/>
          <c:order val="0"/>
          <c:tx>
            <c:v>Ideal Case</c:v>
          </c:tx>
          <c:marker>
            <c:symbol val="none"/>
          </c:marker>
          <c:val>
            <c:numRef>
              <c:f>Sheet1!$F$7:$F$26</c:f>
              <c:numCache>
                <c:formatCode>General</c:formatCode>
                <c:ptCount val="20"/>
                <c:pt idx="0">
                  <c:v>2.1935714285714347</c:v>
                </c:pt>
                <c:pt idx="1">
                  <c:v>3.1440306122448982</c:v>
                </c:pt>
                <c:pt idx="2">
                  <c:v>4.0265998542273955</c:v>
                </c:pt>
                <c:pt idx="3">
                  <c:v>4.8461284360683052</c:v>
                </c:pt>
                <c:pt idx="4">
                  <c:v>5.60711926206341</c:v>
                </c:pt>
                <c:pt idx="5">
                  <c:v>6.3137536004874679</c:v>
                </c:pt>
                <c:pt idx="6">
                  <c:v>6.9699140575954832</c:v>
                </c:pt>
                <c:pt idx="7">
                  <c:v>7.5792059106244034</c:v>
                </c:pt>
                <c:pt idx="8">
                  <c:v>8.1449769170083695</c:v>
                </c:pt>
                <c:pt idx="9">
                  <c:v>8.6703357086506259</c:v>
                </c:pt>
                <c:pt idx="10">
                  <c:v>9.1581688723184413</c:v>
                </c:pt>
                <c:pt idx="11">
                  <c:v>9.6111568100100015</c:v>
                </c:pt>
                <c:pt idx="12">
                  <c:v>10.031788466437813</c:v>
                </c:pt>
                <c:pt idx="13">
                  <c:v>10.422375004549423</c:v>
                </c:pt>
                <c:pt idx="14">
                  <c:v>10.78506250422447</c:v>
                </c:pt>
                <c:pt idx="15">
                  <c:v>11.121843753922715</c:v>
                </c:pt>
                <c:pt idx="16">
                  <c:v>11.434569200071094</c:v>
                </c:pt>
                <c:pt idx="17">
                  <c:v>11.724957114351708</c:v>
                </c:pt>
                <c:pt idx="18">
                  <c:v>11.994603034755178</c:v>
                </c:pt>
                <c:pt idx="19">
                  <c:v>12.244988532272663</c:v>
                </c:pt>
              </c:numCache>
            </c:numRef>
          </c:val>
        </c:ser>
        <c:ser>
          <c:idx val="1"/>
          <c:order val="1"/>
          <c:tx>
            <c:v>Non-ideal Case</c:v>
          </c:tx>
          <c:marker>
            <c:symbol val="none"/>
          </c:marker>
          <c:val>
            <c:numRef>
              <c:f>Sheet1!$G$7:$G$26</c:f>
              <c:numCache>
                <c:formatCode>General</c:formatCode>
                <c:ptCount val="20"/>
                <c:pt idx="0">
                  <c:v>15.5</c:v>
                </c:pt>
                <c:pt idx="1">
                  <c:v>15.5</c:v>
                </c:pt>
                <c:pt idx="2">
                  <c:v>15.5</c:v>
                </c:pt>
                <c:pt idx="3">
                  <c:v>15.5</c:v>
                </c:pt>
                <c:pt idx="4">
                  <c:v>15.5</c:v>
                </c:pt>
                <c:pt idx="5">
                  <c:v>15.5</c:v>
                </c:pt>
                <c:pt idx="6">
                  <c:v>15.5</c:v>
                </c:pt>
                <c:pt idx="7">
                  <c:v>15.5</c:v>
                </c:pt>
                <c:pt idx="8">
                  <c:v>15.5</c:v>
                </c:pt>
                <c:pt idx="9">
                  <c:v>15.5</c:v>
                </c:pt>
                <c:pt idx="10">
                  <c:v>15.5</c:v>
                </c:pt>
                <c:pt idx="11">
                  <c:v>15.5</c:v>
                </c:pt>
                <c:pt idx="12">
                  <c:v>15.5</c:v>
                </c:pt>
                <c:pt idx="13">
                  <c:v>15.5</c:v>
                </c:pt>
                <c:pt idx="14">
                  <c:v>15.5</c:v>
                </c:pt>
                <c:pt idx="15">
                  <c:v>15.5</c:v>
                </c:pt>
                <c:pt idx="16">
                  <c:v>15.5</c:v>
                </c:pt>
                <c:pt idx="17">
                  <c:v>15.5</c:v>
                </c:pt>
                <c:pt idx="18">
                  <c:v>15.5</c:v>
                </c:pt>
                <c:pt idx="19">
                  <c:v>15.5</c:v>
                </c:pt>
              </c:numCache>
            </c:numRef>
          </c:val>
        </c:ser>
        <c:marker val="1"/>
        <c:axId val="71690112"/>
        <c:axId val="71691648"/>
      </c:lineChart>
      <c:catAx>
        <c:axId val="71690112"/>
        <c:scaling>
          <c:orientation val="minMax"/>
        </c:scaling>
        <c:axPos val="b"/>
        <c:tickLblPos val="nextTo"/>
        <c:crossAx val="71691648"/>
        <c:crosses val="autoZero"/>
        <c:auto val="1"/>
        <c:lblAlgn val="ctr"/>
        <c:lblOffset val="100"/>
      </c:catAx>
      <c:valAx>
        <c:axId val="71691648"/>
        <c:scaling>
          <c:orientation val="minMax"/>
        </c:scaling>
        <c:axPos val="l"/>
        <c:majorGridlines/>
        <c:numFmt formatCode="General" sourceLinked="1"/>
        <c:tickLblPos val="nextTo"/>
        <c:crossAx val="716901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7693044619422581"/>
          <c:y val="0.62461614173228186"/>
          <c:w val="0.33674064253699543"/>
          <c:h val="0.16457714116793495"/>
        </c:manualLayout>
      </c:layout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1988407699037624E-2"/>
          <c:y val="5.1400554097404488E-2"/>
          <c:w val="0.88549759405074357"/>
          <c:h val="0.8326195683872849"/>
        </c:manualLayout>
      </c:layout>
      <c:lineChart>
        <c:grouping val="standard"/>
        <c:ser>
          <c:idx val="0"/>
          <c:order val="0"/>
          <c:tx>
            <c:v>Ideal Case</c:v>
          </c:tx>
          <c:marker>
            <c:symbol val="none"/>
          </c:marker>
          <c:val>
            <c:numRef>
              <c:f>Sheet1!$F$7:$F$26</c:f>
              <c:numCache>
                <c:formatCode>General</c:formatCode>
                <c:ptCount val="20"/>
                <c:pt idx="0">
                  <c:v>2.1935714285714338</c:v>
                </c:pt>
                <c:pt idx="1">
                  <c:v>3.1440306122448982</c:v>
                </c:pt>
                <c:pt idx="2">
                  <c:v>4.0265998542273955</c:v>
                </c:pt>
                <c:pt idx="3">
                  <c:v>4.8461284360683052</c:v>
                </c:pt>
                <c:pt idx="4">
                  <c:v>5.6071192620634118</c:v>
                </c:pt>
                <c:pt idx="5">
                  <c:v>6.3137536004874679</c:v>
                </c:pt>
                <c:pt idx="6">
                  <c:v>6.969914057595485</c:v>
                </c:pt>
                <c:pt idx="7">
                  <c:v>7.5792059106244034</c:v>
                </c:pt>
                <c:pt idx="8">
                  <c:v>8.1449769170083695</c:v>
                </c:pt>
                <c:pt idx="9">
                  <c:v>8.6703357086506259</c:v>
                </c:pt>
                <c:pt idx="10">
                  <c:v>9.1581688723184413</c:v>
                </c:pt>
                <c:pt idx="11">
                  <c:v>9.6111568100100015</c:v>
                </c:pt>
                <c:pt idx="12">
                  <c:v>10.031788466437815</c:v>
                </c:pt>
                <c:pt idx="13">
                  <c:v>10.422375004549423</c:v>
                </c:pt>
                <c:pt idx="14">
                  <c:v>10.78506250422447</c:v>
                </c:pt>
                <c:pt idx="15">
                  <c:v>11.121843753922715</c:v>
                </c:pt>
                <c:pt idx="16">
                  <c:v>11.434569200071094</c:v>
                </c:pt>
                <c:pt idx="17">
                  <c:v>11.72495711435171</c:v>
                </c:pt>
                <c:pt idx="18">
                  <c:v>11.994603034755178</c:v>
                </c:pt>
                <c:pt idx="19">
                  <c:v>12.244988532272663</c:v>
                </c:pt>
              </c:numCache>
            </c:numRef>
          </c:val>
        </c:ser>
        <c:ser>
          <c:idx val="1"/>
          <c:order val="1"/>
          <c:tx>
            <c:v>Non-ideal Case</c:v>
          </c:tx>
          <c:marker>
            <c:symbol val="none"/>
          </c:marker>
          <c:val>
            <c:numRef>
              <c:f>Sheet1!$G$7:$G$26</c:f>
              <c:numCache>
                <c:formatCode>General</c:formatCode>
                <c:ptCount val="20"/>
                <c:pt idx="0">
                  <c:v>15.5</c:v>
                </c:pt>
                <c:pt idx="1">
                  <c:v>15.5</c:v>
                </c:pt>
                <c:pt idx="2">
                  <c:v>15.5</c:v>
                </c:pt>
                <c:pt idx="3">
                  <c:v>15.5</c:v>
                </c:pt>
                <c:pt idx="4">
                  <c:v>15.5</c:v>
                </c:pt>
                <c:pt idx="5">
                  <c:v>15.5</c:v>
                </c:pt>
                <c:pt idx="6">
                  <c:v>15.5</c:v>
                </c:pt>
                <c:pt idx="7">
                  <c:v>15.5</c:v>
                </c:pt>
                <c:pt idx="8">
                  <c:v>15.5</c:v>
                </c:pt>
                <c:pt idx="9">
                  <c:v>15.5</c:v>
                </c:pt>
                <c:pt idx="10">
                  <c:v>15.5</c:v>
                </c:pt>
                <c:pt idx="11">
                  <c:v>15.5</c:v>
                </c:pt>
                <c:pt idx="12">
                  <c:v>15.5</c:v>
                </c:pt>
                <c:pt idx="13">
                  <c:v>15.5</c:v>
                </c:pt>
                <c:pt idx="14">
                  <c:v>15.5</c:v>
                </c:pt>
                <c:pt idx="15">
                  <c:v>15.5</c:v>
                </c:pt>
                <c:pt idx="16">
                  <c:v>15.5</c:v>
                </c:pt>
                <c:pt idx="17">
                  <c:v>15.5</c:v>
                </c:pt>
                <c:pt idx="18">
                  <c:v>15.5</c:v>
                </c:pt>
                <c:pt idx="19">
                  <c:v>15.5</c:v>
                </c:pt>
              </c:numCache>
            </c:numRef>
          </c:val>
        </c:ser>
        <c:ser>
          <c:idx val="2"/>
          <c:order val="2"/>
          <c:tx>
            <c:v>MedChannelTime=2ms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val>
            <c:numRef>
              <c:f>Sheet1!$H$7:$H$26</c:f>
              <c:numCache>
                <c:formatCode>General</c:formatCode>
                <c:ptCount val="20"/>
                <c:pt idx="0">
                  <c:v>2.964285714285714</c:v>
                </c:pt>
                <c:pt idx="1">
                  <c:v>3.8596938775510203</c:v>
                </c:pt>
                <c:pt idx="2">
                  <c:v>4.6911443148688043</c:v>
                </c:pt>
                <c:pt idx="3">
                  <c:v>5.4632054352353183</c:v>
                </c:pt>
                <c:pt idx="4">
                  <c:v>6.1801193327185056</c:v>
                </c:pt>
                <c:pt idx="5">
                  <c:v>6.8458250946671892</c:v>
                </c:pt>
                <c:pt idx="6">
                  <c:v>7.4639804450481027</c:v>
                </c:pt>
                <c:pt idx="7">
                  <c:v>8.0379818418303639</c:v>
                </c:pt>
                <c:pt idx="8">
                  <c:v>8.5709831388424966</c:v>
                </c:pt>
                <c:pt idx="9">
                  <c:v>9.0659129146394708</c:v>
                </c:pt>
                <c:pt idx="10">
                  <c:v>9.5254905635937863</c:v>
                </c:pt>
                <c:pt idx="11">
                  <c:v>9.9522412376228235</c:v>
                </c:pt>
                <c:pt idx="12">
                  <c:v>10.348509720649744</c:v>
                </c:pt>
                <c:pt idx="13">
                  <c:v>10.716473312031905</c:v>
                </c:pt>
                <c:pt idx="14">
                  <c:v>11.058153789743912</c:v>
                </c:pt>
                <c:pt idx="15">
                  <c:v>11.375428519047968</c:v>
                </c:pt>
                <c:pt idx="16">
                  <c:v>11.670040767687354</c:v>
                </c:pt>
                <c:pt idx="17">
                  <c:v>11.943609284281116</c:v>
                </c:pt>
                <c:pt idx="18">
                  <c:v>12.19763719254675</c:v>
                </c:pt>
                <c:pt idx="19">
                  <c:v>12.433520250221997</c:v>
                </c:pt>
              </c:numCache>
            </c:numRef>
          </c:val>
        </c:ser>
        <c:ser>
          <c:idx val="3"/>
          <c:order val="3"/>
          <c:tx>
            <c:v>MedChannelTime=5ms</c:v>
          </c:tx>
          <c:marker>
            <c:symbol val="none"/>
          </c:marker>
          <c:val>
            <c:numRef>
              <c:f>Sheet1!$I$7:$I$26</c:f>
              <c:numCache>
                <c:formatCode>General</c:formatCode>
                <c:ptCount val="20"/>
                <c:pt idx="0">
                  <c:v>5.75</c:v>
                </c:pt>
                <c:pt idx="1">
                  <c:v>6.4464285714285712</c:v>
                </c:pt>
                <c:pt idx="2">
                  <c:v>7.0931122448979469</c:v>
                </c:pt>
                <c:pt idx="3">
                  <c:v>7.6936042274052321</c:v>
                </c:pt>
                <c:pt idx="4">
                  <c:v>8.2512039254477259</c:v>
                </c:pt>
                <c:pt idx="5">
                  <c:v>8.7689750736300098</c:v>
                </c:pt>
                <c:pt idx="6">
                  <c:v>9.249762568370743</c:v>
                </c:pt>
                <c:pt idx="7">
                  <c:v>9.6962080992014084</c:v>
                </c:pt>
                <c:pt idx="8">
                  <c:v>10.110764663544163</c:v>
                </c:pt>
                <c:pt idx="9">
                  <c:v>10.49571004471958</c:v>
                </c:pt>
                <c:pt idx="10">
                  <c:v>10.853159327239636</c:v>
                </c:pt>
                <c:pt idx="11">
                  <c:v>11.185076518151076</c:v>
                </c:pt>
                <c:pt idx="12">
                  <c:v>11.493285338283151</c:v>
                </c:pt>
                <c:pt idx="13">
                  <c:v>11.779479242691483</c:v>
                </c:pt>
                <c:pt idx="14">
                  <c:v>12.045230725356371</c:v>
                </c:pt>
                <c:pt idx="15">
                  <c:v>12.291999959259492</c:v>
                </c:pt>
                <c:pt idx="16">
                  <c:v>12.521142819312386</c:v>
                </c:pt>
                <c:pt idx="17">
                  <c:v>12.733918332218643</c:v>
                </c:pt>
                <c:pt idx="18">
                  <c:v>12.931495594203026</c:v>
                </c:pt>
                <c:pt idx="19">
                  <c:v>13.114960194617078</c:v>
                </c:pt>
              </c:numCache>
            </c:numRef>
          </c:val>
        </c:ser>
        <c:marker val="1"/>
        <c:axId val="73205248"/>
        <c:axId val="73206784"/>
      </c:lineChart>
      <c:catAx>
        <c:axId val="73205248"/>
        <c:scaling>
          <c:orientation val="minMax"/>
        </c:scaling>
        <c:axPos val="b"/>
        <c:tickLblPos val="nextTo"/>
        <c:crossAx val="73206784"/>
        <c:crosses val="autoZero"/>
        <c:auto val="1"/>
        <c:lblAlgn val="ctr"/>
        <c:lblOffset val="100"/>
      </c:catAx>
      <c:valAx>
        <c:axId val="73206784"/>
        <c:scaling>
          <c:orientation val="minMax"/>
        </c:scaling>
        <c:axPos val="l"/>
        <c:majorGridlines/>
        <c:numFmt formatCode="General" sourceLinked="1"/>
        <c:tickLblPos val="nextTo"/>
        <c:crossAx val="7320524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9152516826485976"/>
          <c:y val="0.56882253437603303"/>
          <c:w val="0.42584964008211845"/>
          <c:h val="0.30376002425514231"/>
        </c:manualLayout>
      </c:layout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0.24138</cdr:x>
      <cdr:y>0.8125</cdr:y>
    </cdr:from>
    <cdr:to>
      <cdr:x>0.86207</cdr:x>
      <cdr:y>0.88819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8112" y="2808312"/>
          <a:ext cx="2592288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en-US" sz="1100" dirty="0" smtClean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doc.:IEEE 802.11-12/0788r0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01045-011B-4FED-BD85-F88B65E1F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doc.:IEEE 802.11-12/0788r0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8C2CD-4737-4742-ADAD-8103E134B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8C2CD-4737-4742-ADAD-8103E134B9C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doc.:IEEE 802.11-12/0788r0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8C2CD-4737-4742-ADAD-8103E134B9C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doc.:IEEE 802.11-12/0788r0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5F7ED4F2-3D35-4829-8887-82E81BCE42E8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en-US" altLang="ja-JP" dirty="0" smtClean="0"/>
              <a:t> First</a:t>
            </a:r>
            <a:endParaRPr lang="ja-JP" altLang="en-US" smtClean="0"/>
          </a:p>
          <a:p>
            <a:pPr lvl="1"/>
            <a:r>
              <a:rPr lang="en-US" altLang="ja-JP" dirty="0" smtClean="0"/>
              <a:t>Second </a:t>
            </a:r>
            <a:endParaRPr lang="ja-JP" altLang="en-US" smtClean="0"/>
          </a:p>
          <a:p>
            <a:pPr lvl="2"/>
            <a:r>
              <a:rPr lang="en-US" altLang="ja-JP" dirty="0" err="1" smtClean="0"/>
              <a:t>Thrid</a:t>
            </a:r>
            <a:r>
              <a:rPr lang="en-US" altLang="ja-JP" dirty="0" smtClean="0"/>
              <a:t> </a:t>
            </a:r>
            <a:endParaRPr lang="ja-JP" altLang="en-US" smtClean="0"/>
          </a:p>
          <a:p>
            <a:pPr lvl="3"/>
            <a:r>
              <a:rPr lang="en-US" altLang="ja-JP" dirty="0" smtClean="0"/>
              <a:t>Fourth </a:t>
            </a:r>
            <a:endParaRPr lang="ja-JP" altLang="en-US" dirty="0" smtClean="0"/>
          </a:p>
          <a:p>
            <a:pPr lvl="4"/>
            <a:r>
              <a:rPr lang="en-US" altLang="ja-JP" dirty="0" smtClean="0"/>
              <a:t>Fifth 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ja-JP" dirty="0" smtClean="0"/>
              <a:t>Lin Cai et al, Huawei.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Slide </a:t>
            </a:r>
            <a:fld id="{952855BE-AB30-44E5-9F7D-C302C271FA9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645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ＭＳ Ｐゴシック" pitchFamily="34" charset="-128"/>
              </a:defRPr>
            </a:lvl1pPr>
          </a:lstStyle>
          <a:p>
            <a:r>
              <a:rPr lang="en-US" altLang="ja-JP" dirty="0"/>
              <a:t>Slide </a:t>
            </a:r>
            <a:fld id="{5F7ED4F2-3D35-4829-8887-82E81BCE42E8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363" y="332601"/>
            <a:ext cx="33988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IEEE </a:t>
            </a:r>
            <a:r>
              <a:rPr lang="en-US" altLang="ja-JP" sz="1800" b="1" dirty="0" smtClean="0">
                <a:latin typeface="Times New Roman" charset="0"/>
                <a:ea typeface="+mn-ea"/>
              </a:rPr>
              <a:t>802.11-12/0788r1</a:t>
            </a:r>
            <a:endParaRPr lang="en-US" altLang="ja-JP" sz="1800" b="1" dirty="0">
              <a:latin typeface="Times New Roman" charset="0"/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dirty="0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of </a:t>
            </a:r>
            <a:r>
              <a:rPr lang="en-US" dirty="0" err="1" smtClean="0"/>
              <a:t>ProbeTimer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dirty="0" smtClean="0"/>
              <a:t>Lin Cai et al, Huawei.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/>
              <a:t>Slide </a:t>
            </a:r>
            <a:fld id="{952855BE-AB30-44E5-9F7D-C302C271FA9F}" type="slidenum">
              <a:rPr lang="en-US" altLang="ja-JP" smtClean="0"/>
              <a:pPr/>
              <a:t>1</a:t>
            </a:fld>
            <a:endParaRPr lang="en-US" altLang="ja-JP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212323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8" name="表 8"/>
          <p:cNvGraphicFramePr>
            <a:graphicFrameLocks noGrp="1"/>
          </p:cNvGraphicFramePr>
          <p:nvPr/>
        </p:nvGraphicFramePr>
        <p:xfrm>
          <a:off x="611560" y="2708920"/>
          <a:ext cx="7924800" cy="3061653"/>
        </p:xfrm>
        <a:graphic>
          <a:graphicData uri="http://schemas.openxmlformats.org/drawingml/2006/table">
            <a:tbl>
              <a:tblPr/>
              <a:tblGrid>
                <a:gridCol w="938213"/>
                <a:gridCol w="1487487"/>
                <a:gridCol w="2400300"/>
                <a:gridCol w="1346200"/>
                <a:gridCol w="1752600"/>
              </a:tblGrid>
              <a:tr h="5572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Name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Affiliations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Address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Phone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email</a:t>
                      </a:r>
                      <a:endParaRPr kumimoji="1" lang="ja-JP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Lin Cai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Huawei</a:t>
                      </a:r>
                      <a:endParaRPr kumimoji="1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3601 Algonquin Road, Suite 1000, Rolling Meadows, IL 60008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1-847-848-1778 x 379</a:t>
                      </a: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Lin.cai@huawei.com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George Calcev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Huawei</a:t>
                      </a: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3601 Algonquin Road, Suite 1000, Rolling Meadows, IL 60008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George.Calcev@huawei.com</a:t>
                      </a: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59832" y="184482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01/02/2013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current standard, energy detection based CCA is used for determining the </a:t>
            </a:r>
            <a:r>
              <a:rPr lang="en-US" dirty="0" err="1" smtClean="0"/>
              <a:t>ProbeTimer</a:t>
            </a:r>
            <a:r>
              <a:rPr lang="en-US" dirty="0" smtClean="0"/>
              <a:t>, which may cause long scanning delay when no AP exists in the scanned channel </a:t>
            </a:r>
          </a:p>
          <a:p>
            <a:r>
              <a:rPr lang="en-US" dirty="0" smtClean="0"/>
              <a:t>To reduce unnecessary scanning delay, STAs should be able to decide its </a:t>
            </a:r>
            <a:r>
              <a:rPr lang="en-US" dirty="0" err="1" smtClean="0"/>
              <a:t>ProbeTimer</a:t>
            </a:r>
            <a:r>
              <a:rPr lang="en-US" dirty="0" smtClean="0"/>
              <a:t> based on the detection of an identifiable AP transmissions rather than CCA only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to: “Add a new </a:t>
            </a:r>
            <a:r>
              <a:rPr lang="en-US" dirty="0" err="1" smtClean="0"/>
              <a:t>ProbeTimer</a:t>
            </a:r>
            <a:r>
              <a:rPr lang="en-US" dirty="0" smtClean="0"/>
              <a:t> called </a:t>
            </a:r>
            <a:r>
              <a:rPr lang="en-US" dirty="0" err="1" smtClean="0"/>
              <a:t>MedChannelTime</a:t>
            </a:r>
            <a:r>
              <a:rPr lang="en-US" dirty="0" smtClean="0"/>
              <a:t> that allows a STA during the active scanning procedure to move to the next channel when </a:t>
            </a:r>
            <a:r>
              <a:rPr lang="en-US" dirty="0" err="1" smtClean="0"/>
              <a:t>MedChannelTime</a:t>
            </a:r>
            <a:r>
              <a:rPr lang="en-US" dirty="0" smtClean="0"/>
              <a:t> expires if only Probe Requests or non-decodable energy is sensed in the scanned channel?”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Need more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to: “Add a new </a:t>
            </a:r>
            <a:r>
              <a:rPr lang="en-US" dirty="0" err="1" smtClean="0"/>
              <a:t>ProbeTimer</a:t>
            </a:r>
            <a:r>
              <a:rPr lang="en-US" dirty="0" smtClean="0"/>
              <a:t> called </a:t>
            </a:r>
            <a:r>
              <a:rPr lang="en-US" dirty="0" err="1" smtClean="0"/>
              <a:t>MedChannelTime</a:t>
            </a:r>
            <a:r>
              <a:rPr lang="en-US" dirty="0" smtClean="0"/>
              <a:t> that allows a STA during the active scanning procedure to move to the next channel when </a:t>
            </a:r>
            <a:r>
              <a:rPr lang="en-US" dirty="0" err="1" smtClean="0"/>
              <a:t>MedChannelTime</a:t>
            </a:r>
            <a:r>
              <a:rPr lang="en-US" dirty="0" smtClean="0"/>
              <a:t> expires if only Probe Requests or non-decodable energy is sensed in the scanned channel”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Scanning[1]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114800"/>
          </a:xfrm>
        </p:spPr>
        <p:txBody>
          <a:bodyPr/>
          <a:lstStyle/>
          <a:p>
            <a:r>
              <a:rPr lang="en-US" dirty="0" smtClean="0"/>
              <a:t>PHY-</a:t>
            </a:r>
            <a:r>
              <a:rPr lang="en-US" dirty="0" err="1" smtClean="0"/>
              <a:t>CCA.indication</a:t>
            </a:r>
            <a:r>
              <a:rPr lang="en-US" b="0" dirty="0" smtClean="0"/>
              <a:t> (busy) primitive is </a:t>
            </a:r>
            <a:r>
              <a:rPr lang="en-US" dirty="0" smtClean="0"/>
              <a:t>not </a:t>
            </a:r>
            <a:r>
              <a:rPr lang="en-US" b="0" dirty="0" smtClean="0"/>
              <a:t>detected, scan the next channel when </a:t>
            </a:r>
            <a:r>
              <a:rPr lang="en-US" b="0" dirty="0" err="1" smtClean="0"/>
              <a:t>ProbeTimer</a:t>
            </a:r>
            <a:r>
              <a:rPr lang="en-US" b="0" dirty="0" smtClean="0"/>
              <a:t> reaches </a:t>
            </a:r>
            <a:r>
              <a:rPr lang="en-US" dirty="0" err="1" smtClean="0"/>
              <a:t>MinChannelTime</a:t>
            </a:r>
            <a:endParaRPr lang="en-US" dirty="0" smtClean="0"/>
          </a:p>
          <a:p>
            <a:endParaRPr lang="en-US" sz="800" dirty="0" smtClean="0"/>
          </a:p>
          <a:p>
            <a:r>
              <a:rPr lang="en-US" b="0" dirty="0" smtClean="0"/>
              <a:t>Otherwise, when </a:t>
            </a:r>
            <a:r>
              <a:rPr lang="en-US" b="0" dirty="0" err="1" smtClean="0"/>
              <a:t>ProbeTimer</a:t>
            </a:r>
            <a:r>
              <a:rPr lang="en-US" b="0" dirty="0" smtClean="0"/>
              <a:t> reaches </a:t>
            </a:r>
            <a:r>
              <a:rPr lang="en-US" dirty="0" err="1" smtClean="0"/>
              <a:t>MaxChannelTime</a:t>
            </a:r>
            <a:r>
              <a:rPr lang="en-US" dirty="0" smtClean="0"/>
              <a:t>, </a:t>
            </a:r>
            <a:r>
              <a:rPr lang="en-US" b="0" dirty="0" smtClean="0"/>
              <a:t>process all received probe responses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20" name="Rectangle 19"/>
          <p:cNvSpPr/>
          <p:nvPr/>
        </p:nvSpPr>
        <p:spPr>
          <a:xfrm>
            <a:off x="827584" y="5517232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[1] 11REVmb-D12, </a:t>
            </a:r>
            <a:r>
              <a:rPr lang="en-US" dirty="0" err="1" smtClean="0"/>
              <a:t>Cls</a:t>
            </a:r>
            <a:r>
              <a:rPr lang="en-US" dirty="0" smtClean="0"/>
              <a:t> 10.1.4.3.3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Scanning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dirty="0" smtClean="0"/>
              <a:t>If CCA busy primitive is detected but no AP exists in the scanned channel, STAs have to scan for </a:t>
            </a:r>
            <a:r>
              <a:rPr lang="en-US" dirty="0" err="1" smtClean="0"/>
              <a:t>MaxChannelTime</a:t>
            </a:r>
            <a:r>
              <a:rPr lang="en-US" dirty="0" smtClean="0"/>
              <a:t> before switching to the next channel</a:t>
            </a:r>
          </a:p>
          <a:p>
            <a:pPr lvl="1"/>
            <a:r>
              <a:rPr lang="en-US" dirty="0" err="1" smtClean="0"/>
              <a:t>MinChannelTime</a:t>
            </a:r>
            <a:r>
              <a:rPr lang="en-US" dirty="0" smtClean="0"/>
              <a:t> = 0.67 ms [2,3]</a:t>
            </a:r>
          </a:p>
          <a:p>
            <a:pPr lvl="1"/>
            <a:r>
              <a:rPr lang="en-US" dirty="0" err="1" smtClean="0"/>
              <a:t>MaxChannelTime</a:t>
            </a:r>
            <a:r>
              <a:rPr lang="en-US" dirty="0" smtClean="0"/>
              <a:t> = 15 ms [2,3]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>
          <a:xfrm>
            <a:off x="755576" y="5036983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[2] </a:t>
            </a:r>
            <a:r>
              <a:rPr lang="de-DE" dirty="0" smtClean="0"/>
              <a:t>M. Ryong Jeong, et.al., ”Fast Active Scan for Measurement and Handoff,” </a:t>
            </a:r>
            <a:r>
              <a:rPr lang="de-DE" i="1" dirty="0" smtClean="0"/>
              <a:t>DoCoMo USA Labs, Contribution to IEEE802, May 2003.</a:t>
            </a:r>
          </a:p>
          <a:p>
            <a:pPr>
              <a:buNone/>
            </a:pPr>
            <a:r>
              <a:rPr lang="de-DE" dirty="0" smtClean="0"/>
              <a:t>[3] M.</a:t>
            </a:r>
            <a:r>
              <a:rPr lang="en-US" dirty="0" smtClean="0"/>
              <a:t> </a:t>
            </a:r>
            <a:r>
              <a:rPr lang="en-US" dirty="0" err="1" smtClean="0"/>
              <a:t>Emmelmann</a:t>
            </a:r>
            <a:r>
              <a:rPr lang="de-DE" i="1" dirty="0" smtClean="0"/>
              <a:t>, “</a:t>
            </a:r>
            <a:r>
              <a:rPr lang="en-US" dirty="0" smtClean="0"/>
              <a:t>Achievable gains in AP Discovery,</a:t>
            </a:r>
            <a:r>
              <a:rPr lang="en-US" i="1" dirty="0" smtClean="0"/>
              <a:t>”</a:t>
            </a:r>
            <a:r>
              <a:rPr lang="de-DE" dirty="0" smtClean="0"/>
              <a:t> FOCUS,</a:t>
            </a:r>
            <a:r>
              <a:rPr lang="de-DE" i="1" dirty="0" smtClean="0"/>
              <a:t> doc. IEEE 802.11-10/0922r1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5576" y="3614705"/>
            <a:ext cx="7416824" cy="1398471"/>
            <a:chOff x="1187624" y="651152"/>
            <a:chExt cx="6984776" cy="3065880"/>
          </a:xfrm>
        </p:grpSpPr>
        <p:cxnSp>
          <p:nvCxnSpPr>
            <p:cNvPr id="9" name="AutoShape 2"/>
            <p:cNvCxnSpPr>
              <a:cxnSpLocks noChangeShapeType="1"/>
            </p:cNvCxnSpPr>
            <p:nvPr/>
          </p:nvCxnSpPr>
          <p:spPr bwMode="auto">
            <a:xfrm>
              <a:off x="1187624" y="2204864"/>
              <a:ext cx="698477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/>
            </a:ln>
          </p:spPr>
        </p:cxnSp>
        <p:sp>
          <p:nvSpPr>
            <p:cNvPr id="10" name="TextBox 9"/>
            <p:cNvSpPr txBox="1"/>
            <p:nvPr/>
          </p:nvSpPr>
          <p:spPr>
            <a:xfrm>
              <a:off x="1403648" y="1420101"/>
              <a:ext cx="864096" cy="80968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Probe</a:t>
              </a:r>
              <a:endParaRPr lang="en-US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267744" y="148478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563888" y="148478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740352" y="1484784"/>
              <a:ext cx="0" cy="223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2267744" y="1772816"/>
              <a:ext cx="1296144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2267744" y="3140968"/>
              <a:ext cx="5497775" cy="3600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099958" y="651152"/>
              <a:ext cx="18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MinChannelTime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35785" y="3334836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MaxChannelTime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03848" y="2339589"/>
              <a:ext cx="1152128" cy="809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dirty="0" smtClean="0"/>
              <a:t>CCA is based on energy detection technique</a:t>
            </a:r>
          </a:p>
          <a:p>
            <a:r>
              <a:rPr lang="en-US" dirty="0" smtClean="0"/>
              <a:t>In a </a:t>
            </a:r>
            <a:r>
              <a:rPr lang="en-US" dirty="0" err="1" smtClean="0"/>
              <a:t>WiFi</a:t>
            </a:r>
            <a:r>
              <a:rPr lang="en-US" dirty="0" smtClean="0"/>
              <a:t> channel without an AP, it is possible that a STA may sense the channel busy due to transmissions of </a:t>
            </a:r>
            <a:r>
              <a:rPr lang="en-US" b="0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Probe requests from other STAs </a:t>
            </a:r>
          </a:p>
          <a:p>
            <a:pPr lvl="1"/>
            <a:r>
              <a:rPr lang="en-US" dirty="0" smtClean="0"/>
              <a:t>Non-</a:t>
            </a:r>
            <a:r>
              <a:rPr lang="en-US" dirty="0" err="1" smtClean="0"/>
              <a:t>Wifi</a:t>
            </a:r>
            <a:r>
              <a:rPr lang="en-US" dirty="0" smtClean="0"/>
              <a:t> devices such as microwave, cordless phone, etc. </a:t>
            </a:r>
          </a:p>
          <a:p>
            <a:r>
              <a:rPr lang="en-US" dirty="0" smtClean="0"/>
              <a:t>If PHY-</a:t>
            </a:r>
            <a:r>
              <a:rPr lang="en-US" dirty="0" err="1" smtClean="0"/>
              <a:t>CCA.indication</a:t>
            </a:r>
            <a:r>
              <a:rPr lang="en-US" b="0" dirty="0" smtClean="0"/>
              <a:t> (busy) primitive invoked by probe requests or non-</a:t>
            </a:r>
            <a:r>
              <a:rPr lang="en-US" b="0" dirty="0" err="1" smtClean="0"/>
              <a:t>WiFi</a:t>
            </a:r>
            <a:r>
              <a:rPr lang="en-US" b="0" dirty="0" smtClean="0"/>
              <a:t> devices, a STA needs to wait for a </a:t>
            </a:r>
            <a:r>
              <a:rPr lang="en-US" b="0" dirty="0" err="1" smtClean="0"/>
              <a:t>MaxChannelTime</a:t>
            </a:r>
            <a:r>
              <a:rPr lang="en-US" b="0" dirty="0" smtClean="0"/>
              <a:t>, which causes long delay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of Active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8458200" cy="4114800"/>
          </a:xfrm>
        </p:spPr>
        <p:txBody>
          <a:bodyPr/>
          <a:lstStyle/>
          <a:p>
            <a:r>
              <a:rPr lang="en-US" dirty="0" smtClean="0"/>
              <a:t>M APs uniformly distributed over N channels</a:t>
            </a:r>
          </a:p>
          <a:p>
            <a:pPr lvl="1"/>
            <a:r>
              <a:rPr lang="en-US" dirty="0" smtClean="0"/>
              <a:t>The probability that there is at least one AP in any given channel is</a:t>
            </a:r>
          </a:p>
          <a:p>
            <a:pPr lvl="2"/>
            <a:r>
              <a:rPr lang="en-US" dirty="0" smtClean="0"/>
              <a:t>P=1-(1-1/N)^M</a:t>
            </a:r>
          </a:p>
          <a:p>
            <a:pPr lvl="1"/>
            <a:r>
              <a:rPr lang="en-US" dirty="0" smtClean="0"/>
              <a:t>Given an AP exists in  a given channel, the expected time a STA spends in scanning this channel is</a:t>
            </a:r>
          </a:p>
          <a:p>
            <a:pPr lvl="2"/>
            <a:r>
              <a:rPr lang="en-US" dirty="0" smtClean="0"/>
              <a:t>T1= </a:t>
            </a:r>
            <a:r>
              <a:rPr lang="en-US" dirty="0" err="1" smtClean="0"/>
              <a:t>ProbeDelay</a:t>
            </a:r>
            <a:r>
              <a:rPr lang="en-US" dirty="0" smtClean="0"/>
              <a:t> + </a:t>
            </a:r>
            <a:r>
              <a:rPr lang="en-US" dirty="0" err="1" smtClean="0"/>
              <a:t>Tx_ProbeReq</a:t>
            </a:r>
            <a:r>
              <a:rPr lang="en-US" dirty="0" smtClean="0"/>
              <a:t> + </a:t>
            </a:r>
            <a:r>
              <a:rPr lang="en-US" dirty="0" err="1" smtClean="0"/>
              <a:t>MaxChannelTime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Given no AP exists in a given channel</a:t>
            </a:r>
          </a:p>
          <a:p>
            <a:pPr lvl="2"/>
            <a:r>
              <a:rPr lang="en-US" dirty="0" smtClean="0"/>
              <a:t>CCA busy primitive is not detected (ideal case): </a:t>
            </a:r>
          </a:p>
          <a:p>
            <a:pPr lvl="2">
              <a:buNone/>
            </a:pPr>
            <a:r>
              <a:rPr lang="en-US" dirty="0" smtClean="0"/>
              <a:t>    T2_{ideal}=</a:t>
            </a:r>
            <a:r>
              <a:rPr lang="en-US" dirty="0" err="1" smtClean="0"/>
              <a:t>ProbeDelay</a:t>
            </a:r>
            <a:r>
              <a:rPr lang="en-US" dirty="0" smtClean="0"/>
              <a:t> + </a:t>
            </a:r>
            <a:r>
              <a:rPr lang="en-US" dirty="0" err="1" smtClean="0"/>
              <a:t>Tx_ProbeReq</a:t>
            </a:r>
            <a:r>
              <a:rPr lang="en-US" dirty="0" smtClean="0"/>
              <a:t> + </a:t>
            </a:r>
            <a:r>
              <a:rPr lang="en-US" dirty="0" err="1" smtClean="0"/>
              <a:t>MinChannelTime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CCA busy primitive is detected due to interference/requests (non-ideal case): </a:t>
            </a:r>
          </a:p>
          <a:p>
            <a:pPr lvl="2">
              <a:buNone/>
            </a:pPr>
            <a:r>
              <a:rPr lang="en-US" dirty="0" smtClean="0"/>
              <a:t>    T2_{Non-ideal}=</a:t>
            </a:r>
            <a:r>
              <a:rPr lang="en-US" dirty="0" err="1" smtClean="0"/>
              <a:t>ProbeDelay</a:t>
            </a:r>
            <a:r>
              <a:rPr lang="en-US" dirty="0" smtClean="0"/>
              <a:t> + </a:t>
            </a:r>
            <a:r>
              <a:rPr lang="en-US" dirty="0" err="1" smtClean="0"/>
              <a:t>Tx_ProbeReq</a:t>
            </a:r>
            <a:r>
              <a:rPr lang="en-US" dirty="0" smtClean="0"/>
              <a:t> + </a:t>
            </a:r>
            <a:r>
              <a:rPr lang="en-US" dirty="0" err="1" smtClean="0"/>
              <a:t>MaxChannelTime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Expected scanning delay in one channel:  </a:t>
            </a:r>
            <a:br>
              <a:rPr lang="en-US" dirty="0" smtClean="0"/>
            </a:br>
            <a:r>
              <a:rPr lang="en-US" dirty="0" smtClean="0"/>
              <a:t>      D=T1*P + T2 *(1-P)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of Active Scanning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3240360" cy="4114800"/>
          </a:xfrm>
        </p:spPr>
        <p:txBody>
          <a:bodyPr/>
          <a:lstStyle/>
          <a:p>
            <a:r>
              <a:rPr lang="en-US" dirty="0" smtClean="0"/>
              <a:t>Parameters[3]: </a:t>
            </a:r>
          </a:p>
          <a:p>
            <a:pPr lvl="1"/>
            <a:r>
              <a:rPr lang="en-US" dirty="0" err="1" smtClean="0"/>
              <a:t>ProbeDelay</a:t>
            </a:r>
            <a:r>
              <a:rPr lang="en-US" dirty="0" smtClean="0"/>
              <a:t> = 0.1 ms</a:t>
            </a:r>
          </a:p>
          <a:p>
            <a:pPr lvl="1"/>
            <a:r>
              <a:rPr lang="en-US" dirty="0" err="1" smtClean="0"/>
              <a:t>MinChannelTime</a:t>
            </a:r>
            <a:r>
              <a:rPr lang="en-US" dirty="0" smtClean="0"/>
              <a:t> = 0.67 ms</a:t>
            </a:r>
          </a:p>
          <a:p>
            <a:pPr lvl="1"/>
            <a:r>
              <a:rPr lang="en-US" dirty="0" err="1" smtClean="0"/>
              <a:t>MaxChannelTime</a:t>
            </a:r>
            <a:r>
              <a:rPr lang="en-US" dirty="0" smtClean="0"/>
              <a:t> = 15 ms</a:t>
            </a:r>
          </a:p>
          <a:p>
            <a:pPr lvl="1"/>
            <a:r>
              <a:rPr lang="en-US" dirty="0" err="1" smtClean="0"/>
              <a:t>Tx_ProbeReq</a:t>
            </a:r>
            <a:r>
              <a:rPr lang="en-US" dirty="0" smtClean="0"/>
              <a:t> = 0.4 ms</a:t>
            </a:r>
          </a:p>
          <a:p>
            <a:pPr lvl="1"/>
            <a:r>
              <a:rPr lang="en-US" dirty="0" smtClean="0"/>
              <a:t>N=14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6</a:t>
            </a:fld>
            <a:endParaRPr lang="en-US" altLang="ja-JP"/>
          </a:p>
        </p:txBody>
      </p:sp>
      <p:graphicFrame>
        <p:nvGraphicFramePr>
          <p:cNvPr id="7" name="Chart 6"/>
          <p:cNvGraphicFramePr/>
          <p:nvPr/>
        </p:nvGraphicFramePr>
        <p:xfrm>
          <a:off x="4572000" y="2060848"/>
          <a:ext cx="4176464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64088" y="558924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APs  M</a:t>
            </a:r>
          </a:p>
        </p:txBody>
      </p:sp>
      <p:sp>
        <p:nvSpPr>
          <p:cNvPr id="9" name="Rectangle 8"/>
          <p:cNvSpPr/>
          <p:nvPr/>
        </p:nvSpPr>
        <p:spPr>
          <a:xfrm rot="16200000">
            <a:off x="2806934" y="3609891"/>
            <a:ext cx="2736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Expected scanning delay </a:t>
            </a:r>
            <a:br>
              <a:rPr lang="en-US" b="1" dirty="0" smtClean="0"/>
            </a:br>
            <a:r>
              <a:rPr lang="en-US" b="1" dirty="0" smtClean="0"/>
              <a:t>over each channel (ms)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5536" y="5733256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de-DE" dirty="0" smtClean="0"/>
              <a:t>[3] M.</a:t>
            </a:r>
            <a:r>
              <a:rPr lang="en-US" dirty="0" smtClean="0"/>
              <a:t> </a:t>
            </a:r>
            <a:r>
              <a:rPr lang="en-US" dirty="0" err="1" smtClean="0"/>
              <a:t>Emmelmann</a:t>
            </a:r>
            <a:r>
              <a:rPr lang="de-DE" i="1" dirty="0" smtClean="0"/>
              <a:t>, “</a:t>
            </a:r>
            <a:r>
              <a:rPr lang="en-US" dirty="0" smtClean="0"/>
              <a:t>Achievable gains in AP Discovery,</a:t>
            </a:r>
            <a:r>
              <a:rPr lang="en-US" i="1" dirty="0" smtClean="0"/>
              <a:t>”</a:t>
            </a:r>
            <a:r>
              <a:rPr lang="de-DE" dirty="0" smtClean="0"/>
              <a:t> FOCUS,</a:t>
            </a:r>
            <a:r>
              <a:rPr lang="de-DE" i="1" dirty="0" smtClean="0"/>
              <a:t> doc. IEEE 802.11-10/0922r1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CCA busy primitive is not detected, a STA sets its </a:t>
            </a:r>
            <a:r>
              <a:rPr lang="en-US" dirty="0" err="1" smtClean="0"/>
              <a:t>ProbeTimer</a:t>
            </a:r>
            <a:r>
              <a:rPr lang="en-US" dirty="0" smtClean="0"/>
              <a:t> to </a:t>
            </a:r>
            <a:r>
              <a:rPr lang="en-US" dirty="0" err="1" smtClean="0"/>
              <a:t>MinChannelTime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CCA busy primitive is detected, a STA processes the received information; if the STA found it is only invoked by Probe Request messages or non-decodable messages, STA may set the </a:t>
            </a:r>
            <a:r>
              <a:rPr lang="en-US" dirty="0" err="1" smtClean="0"/>
              <a:t>ProbeTimer</a:t>
            </a:r>
            <a:r>
              <a:rPr lang="en-US" dirty="0" smtClean="0"/>
              <a:t> to </a:t>
            </a:r>
            <a:r>
              <a:rPr lang="en-US" dirty="0" err="1" smtClean="0"/>
              <a:t>MedChannelTime</a:t>
            </a:r>
            <a:r>
              <a:rPr lang="en-US" dirty="0" smtClean="0"/>
              <a:t>, which is not necessarily as large as </a:t>
            </a:r>
            <a:r>
              <a:rPr lang="en-US" dirty="0" err="1" smtClean="0"/>
              <a:t>MaxChannelTime</a:t>
            </a:r>
            <a:r>
              <a:rPr lang="en-US" dirty="0" smtClean="0"/>
              <a:t>, as there is no hard evidence of APs’ presence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7</a:t>
            </a:fld>
            <a:endParaRPr lang="en-US" altLang="ja-JP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114800"/>
          </a:xfrm>
        </p:spPr>
        <p:txBody>
          <a:bodyPr/>
          <a:lstStyle/>
          <a:p>
            <a:r>
              <a:rPr lang="en-US" sz="2200" dirty="0" smtClean="0"/>
              <a:t>If CCA busy primitive is detected, a STA processes the received information; the STA sets their </a:t>
            </a:r>
            <a:r>
              <a:rPr lang="en-US" sz="2200" dirty="0" err="1" smtClean="0"/>
              <a:t>ProbeTimer</a:t>
            </a:r>
            <a:r>
              <a:rPr lang="en-US" sz="2200" dirty="0" smtClean="0"/>
              <a:t> to </a:t>
            </a:r>
            <a:r>
              <a:rPr lang="en-US" sz="2200" dirty="0" err="1" smtClean="0"/>
              <a:t>MaxChannelTime</a:t>
            </a:r>
            <a:r>
              <a:rPr lang="en-US" sz="2200" dirty="0" smtClean="0"/>
              <a:t> if it receives </a:t>
            </a:r>
            <a:r>
              <a:rPr lang="en-US" sz="2200" dirty="0" smtClean="0"/>
              <a:t>messages </a:t>
            </a:r>
            <a:r>
              <a:rPr lang="en-US" sz="2200" dirty="0" smtClean="0"/>
              <a:t>with </a:t>
            </a:r>
            <a:r>
              <a:rPr lang="en-US" sz="2200" dirty="0" smtClean="0"/>
              <a:t>implicit </a:t>
            </a:r>
            <a:r>
              <a:rPr lang="en-US" sz="2200" dirty="0" smtClean="0"/>
              <a:t>or explicit evidence </a:t>
            </a:r>
            <a:r>
              <a:rPr lang="en-US" sz="2200" dirty="0" smtClean="0"/>
              <a:t>of APs’ existence, including data frames, management frames (association, authentication, etc.), and control frames (CF-End, CF-</a:t>
            </a:r>
            <a:r>
              <a:rPr lang="en-US" sz="2200" dirty="0" err="1" smtClean="0"/>
              <a:t>End+ACK</a:t>
            </a:r>
            <a:r>
              <a:rPr lang="en-US" sz="2200" dirty="0" smtClean="0"/>
              <a:t> frames, PS-poll, etc.)</a:t>
            </a:r>
          </a:p>
          <a:p>
            <a:endParaRPr lang="en-US" sz="2200" dirty="0" smtClean="0"/>
          </a:p>
          <a:p>
            <a:pPr lvl="1">
              <a:buNone/>
            </a:pP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8</a:t>
            </a:fld>
            <a:endParaRPr lang="en-US" altLang="ja-JP"/>
          </a:p>
        </p:txBody>
      </p:sp>
      <p:grpSp>
        <p:nvGrpSpPr>
          <p:cNvPr id="9" name="Group 8"/>
          <p:cNvGrpSpPr/>
          <p:nvPr/>
        </p:nvGrpSpPr>
        <p:grpSpPr>
          <a:xfrm>
            <a:off x="323528" y="4624264"/>
            <a:ext cx="7916416" cy="1757064"/>
            <a:chOff x="611560" y="2050078"/>
            <a:chExt cx="7772400" cy="2603058"/>
          </a:xfrm>
        </p:grpSpPr>
        <p:cxnSp>
          <p:nvCxnSpPr>
            <p:cNvPr id="10" name="AutoShape 2"/>
            <p:cNvCxnSpPr>
              <a:cxnSpLocks noChangeShapeType="1"/>
            </p:cNvCxnSpPr>
            <p:nvPr/>
          </p:nvCxnSpPr>
          <p:spPr bwMode="auto">
            <a:xfrm>
              <a:off x="611560" y="2889774"/>
              <a:ext cx="77724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/>
            </a:ln>
          </p:spPr>
        </p:cxnSp>
        <p:sp>
          <p:nvSpPr>
            <p:cNvPr id="11" name="TextBox 10"/>
            <p:cNvSpPr txBox="1"/>
            <p:nvPr/>
          </p:nvSpPr>
          <p:spPr>
            <a:xfrm>
              <a:off x="851944" y="2306208"/>
              <a:ext cx="961534" cy="5471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Probe</a:t>
              </a:r>
              <a:endParaRPr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813478" y="2050078"/>
              <a:ext cx="0" cy="26030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255779" y="2050078"/>
              <a:ext cx="0" cy="26030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537824" y="2050078"/>
              <a:ext cx="0" cy="26030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903193" y="2050078"/>
              <a:ext cx="0" cy="26030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1813478" y="2385957"/>
              <a:ext cx="1442301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813478" y="3981380"/>
              <a:ext cx="6070890" cy="2368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719077" y="2408917"/>
              <a:ext cx="2003196" cy="4306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MinChannelTime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27387" y="3586351"/>
              <a:ext cx="2243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MaxChannelTime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55139" y="3046879"/>
              <a:ext cx="1282045" cy="9441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cxnSp>
        <p:nvCxnSpPr>
          <p:cNvPr id="22" name="Straight Arrow Connector 21"/>
          <p:cNvCxnSpPr/>
          <p:nvPr/>
        </p:nvCxnSpPr>
        <p:spPr bwMode="auto">
          <a:xfrm>
            <a:off x="1547664" y="5517232"/>
            <a:ext cx="28083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sm" len="sm"/>
            <a:tailEnd type="triangle"/>
          </a:ln>
          <a:effectLst/>
        </p:spPr>
      </p:cxnSp>
      <p:sp>
        <p:nvSpPr>
          <p:cNvPr id="23" name="Rectangular Callout 22"/>
          <p:cNvSpPr/>
          <p:nvPr/>
        </p:nvSpPr>
        <p:spPr bwMode="auto">
          <a:xfrm>
            <a:off x="1403648" y="4365104"/>
            <a:ext cx="1296144" cy="360040"/>
          </a:xfrm>
          <a:prstGeom prst="wedgeRectCallout">
            <a:avLst>
              <a:gd name="adj1" fmla="val 22928"/>
              <a:gd name="adj2" fmla="val 7746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charset="0"/>
              </a:rPr>
              <a:t>Idle channel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3203848" y="4149080"/>
            <a:ext cx="2808312" cy="720080"/>
          </a:xfrm>
          <a:prstGeom prst="wedgeRectCallout">
            <a:avLst>
              <a:gd name="adj1" fmla="val -44048"/>
              <a:gd name="adj2" fmla="val 116542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charset="0"/>
              </a:rPr>
              <a:t>Channel busy invoked by probe requests or non-decodable messages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6156176" y="4077072"/>
            <a:ext cx="2808312" cy="864096"/>
          </a:xfrm>
          <a:prstGeom prst="wedgeRectCallout">
            <a:avLst>
              <a:gd name="adj1" fmla="val -96814"/>
              <a:gd name="adj2" fmla="val 167011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charset="0"/>
              </a:rPr>
              <a:t>Channel busy invoked by other data/management/control messages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35696" y="5229200"/>
            <a:ext cx="2285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MedChannelTime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14800"/>
          </a:xfrm>
        </p:spPr>
        <p:txBody>
          <a:bodyPr/>
          <a:lstStyle/>
          <a:p>
            <a:r>
              <a:rPr lang="en-US" dirty="0" smtClean="0"/>
              <a:t>Expected delay with proposed timer</a:t>
            </a:r>
          </a:p>
          <a:p>
            <a:pPr marL="342900" lvl="1" indent="-342900">
              <a:buNone/>
            </a:pPr>
            <a:r>
              <a:rPr lang="en-US" dirty="0" smtClean="0"/>
              <a:t>      D=T1*P + T2_{proposed} *(1-P), where </a:t>
            </a:r>
          </a:p>
          <a:p>
            <a:pPr marL="342900" lvl="1" indent="-342900">
              <a:buNone/>
            </a:pPr>
            <a:r>
              <a:rPr lang="en-US" dirty="0" smtClean="0"/>
              <a:t>     T2_{proposed} = </a:t>
            </a:r>
            <a:r>
              <a:rPr lang="en-US" dirty="0" err="1" smtClean="0"/>
              <a:t>ProbeDelay</a:t>
            </a:r>
            <a:r>
              <a:rPr lang="en-US" dirty="0" smtClean="0"/>
              <a:t> + </a:t>
            </a:r>
            <a:r>
              <a:rPr lang="en-US" dirty="0" err="1" smtClean="0"/>
              <a:t>Tx_ProbeReq</a:t>
            </a:r>
            <a:r>
              <a:rPr lang="en-US" dirty="0" smtClean="0"/>
              <a:t> + </a:t>
            </a:r>
            <a:r>
              <a:rPr lang="en-US" dirty="0" err="1" smtClean="0"/>
              <a:t>ProbeTimer</a:t>
            </a:r>
            <a:r>
              <a:rPr lang="en-US" dirty="0" smtClean="0"/>
              <a:t> (e.g., 2ms or 5ms)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January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ja-JP" smtClean="0"/>
              <a:t>Lin Cai et al, Huawei.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952855BE-AB30-44E5-9F7D-C302C271FA9F}" type="slidenum">
              <a:rPr lang="en-US" altLang="ja-JP" smtClean="0"/>
              <a:pPr/>
              <a:t>9</a:t>
            </a:fld>
            <a:endParaRPr lang="en-US" altLang="ja-JP"/>
          </a:p>
        </p:txBody>
      </p:sp>
      <p:sp>
        <p:nvSpPr>
          <p:cNvPr id="8" name="TextBox 7"/>
          <p:cNvSpPr txBox="1"/>
          <p:nvPr/>
        </p:nvSpPr>
        <p:spPr>
          <a:xfrm>
            <a:off x="1979712" y="593998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APs  M</a:t>
            </a:r>
          </a:p>
        </p:txBody>
      </p:sp>
      <p:sp>
        <p:nvSpPr>
          <p:cNvPr id="9" name="Rectangle 8"/>
          <p:cNvSpPr/>
          <p:nvPr/>
        </p:nvSpPr>
        <p:spPr>
          <a:xfrm rot="16200000">
            <a:off x="862718" y="4041938"/>
            <a:ext cx="2736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Expected scanning delay </a:t>
            </a:r>
            <a:br>
              <a:rPr lang="en-US" b="1" dirty="0" smtClean="0"/>
            </a:br>
            <a:r>
              <a:rPr lang="en-US" b="1" dirty="0" smtClean="0"/>
              <a:t>over each channel (ms)</a:t>
            </a:r>
          </a:p>
        </p:txBody>
      </p:sp>
      <p:graphicFrame>
        <p:nvGraphicFramePr>
          <p:cNvPr id="10" name="Chart 9"/>
          <p:cNvGraphicFramePr/>
          <p:nvPr/>
        </p:nvGraphicFramePr>
        <p:xfrm>
          <a:off x="2699792" y="2924944"/>
          <a:ext cx="4320480" cy="3143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1991</TotalTime>
  <Words>924</Words>
  <Application>Microsoft Office PowerPoint</Application>
  <PresentationFormat>On-screen Show (4:3)</PresentationFormat>
  <Paragraphs>133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802-11-Submission</vt:lpstr>
      <vt:lpstr>Setting of ProbeTimer</vt:lpstr>
      <vt:lpstr>Active Scanning[1]</vt:lpstr>
      <vt:lpstr>Active Scanning (Cont’d)</vt:lpstr>
      <vt:lpstr>Problem</vt:lpstr>
      <vt:lpstr>Delay of Active Scanning</vt:lpstr>
      <vt:lpstr>Delay of Active Scanning (Cont’d)</vt:lpstr>
      <vt:lpstr>Proposed Solution</vt:lpstr>
      <vt:lpstr>Proposed Solution</vt:lpstr>
      <vt:lpstr>Delay Comparison</vt:lpstr>
      <vt:lpstr>Conclusion</vt:lpstr>
      <vt:lpstr>Straw Poll </vt:lpstr>
      <vt:lpstr>Motion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 Cai</dc:creator>
  <cp:lastModifiedBy>Lin Cai</cp:lastModifiedBy>
  <cp:revision>34</cp:revision>
  <dcterms:created xsi:type="dcterms:W3CDTF">2012-07-05T21:32:12Z</dcterms:created>
  <dcterms:modified xsi:type="dcterms:W3CDTF">2013-01-07T20:43:07Z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(2)7DXs1hbyvsdOHB2iOhYtkZFqf/j1CFTQ4uk0Nu8HOP5/drCRj/O8lnbhzFj7WFsoeUE0IQeY_x000d_
LsADKD8kWz3Fkgski1F1NATuddti/katHylusyysApNaFUhujGz63v90FeHd8aB1Vx7RFxJK_x000d_
6LKtiNP41QUTW6l/yLWjYHlU44OjUyvqltDPGNorD18TnXWRFyOdT44lOYF5fvvhkb02PE+/_x000d_
RH698QriBWKk3p9zt3</vt:lpwstr>
  </property>
  <property fmtid="{D5CDD505-2E9C-101B-9397-08002B2CF9AE}" pid="3" name="_ms_pID_7253431">
    <vt:lpwstr>NTKFOUNsJ1am4cgTGqDusGc+YJ3pMN9Ku5GEKxUOjs6vv9ZF/UGQUu_x000d_
Uzbz8RduW5BZ4F0/xyWl9Hkkl2e91Wf1xDpzq+IbbYCgXWg6Z5Yb5lR/esQi/evGDyZPUapH_x000d_
/SY=</vt:lpwstr>
  </property>
  <property fmtid="{D5CDD505-2E9C-101B-9397-08002B2CF9AE}" pid="4" name="sflag">
    <vt:lpwstr>1357591182</vt:lpwstr>
  </property>
</Properties>
</file>