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4" r:id="rId4"/>
    <p:sldId id="275" r:id="rId5"/>
    <p:sldId id="278" r:id="rId6"/>
    <p:sldId id="262" r:id="rId7"/>
    <p:sldId id="265" r:id="rId8"/>
    <p:sldId id="271" r:id="rId9"/>
    <p:sldId id="272" r:id="rId10"/>
    <p:sldId id="273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99FF"/>
    <a:srgbClr val="BFBFB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31" autoAdjust="0"/>
  </p:normalViewPr>
  <p:slideViewPr>
    <p:cSldViewPr>
      <p:cViewPr varScale="1">
        <p:scale>
          <a:sx n="83" d="100"/>
          <a:sy n="83" d="100"/>
        </p:scale>
        <p:origin x="-1092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802.11-13/0030r0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11-13/0030r0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User Level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677641"/>
          <a:ext cx="8077200" cy="2695575"/>
        </p:xfrm>
        <a:graphic>
          <a:graphicData uri="http://schemas.openxmlformats.org/presentationml/2006/ole">
            <p:oleObj spid="_x0000_s3075" name="Document" r:id="rId4" imgW="8262017" imgH="275446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410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2837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Possible Reasons of Degradations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altLang="ja-JP" dirty="0" smtClean="0"/>
              <a:t>5</a:t>
            </a:r>
            <a:r>
              <a:rPr lang="en-US" dirty="0" smtClean="0"/>
              <a:t>) </a:t>
            </a:r>
            <a:r>
              <a:rPr lang="en-US" altLang="ja-JP" dirty="0" smtClean="0"/>
              <a:t>Content Server Side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12791"/>
          </a:xfrm>
          <a:ln/>
        </p:spPr>
        <p:txBody>
          <a:bodyPr/>
          <a:lstStyle/>
          <a:p>
            <a:pPr marL="457200" indent="-457200">
              <a:buFont typeface="Wingdings" pitchFamily="2" charset="2"/>
              <a:buChar char="ü"/>
            </a:pPr>
            <a:r>
              <a:rPr lang="en-US" altLang="ja-JP" sz="2800" dirty="0" smtClean="0"/>
              <a:t>Insufficient processing power in content server or access GW router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altLang="ja-JP" sz="2800" dirty="0" smtClean="0"/>
              <a:t>Insufficient bandwidth in access network</a:t>
            </a:r>
          </a:p>
          <a:p>
            <a:pPr marL="457200" indent="-12700"/>
            <a:endParaRPr lang="en-US" altLang="ja-JP" sz="2800" dirty="0" smtClean="0">
              <a:sym typeface="Wingdings" pitchFamily="2" charset="2"/>
            </a:endParaRPr>
          </a:p>
          <a:p>
            <a:pPr marL="457200" indent="-12700"/>
            <a:r>
              <a:rPr lang="en-US" altLang="ja-JP" sz="2800" dirty="0" smtClean="0">
                <a:sym typeface="Wingdings" pitchFamily="2" charset="2"/>
              </a:rPr>
              <a:t> however, these are not issues generally.</a:t>
            </a:r>
            <a:endParaRPr lang="en-US" altLang="ja-JP" sz="2800" dirty="0" smtClean="0">
              <a:sym typeface="Wingdings" pitchFamily="2" charset="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7802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Summary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3162312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sz="2800" dirty="0" smtClean="0"/>
              <a:t>Major reasons of user level performance degradations on WLAN communications locate on 802.11/backhaul link mainly.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2800" dirty="0" smtClean="0"/>
              <a:t>Indications of 802.11/backhaul link performance from an AP will prevent unhappy transition from cellular to WLAN on an user terminal.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2910" y="5715016"/>
            <a:ext cx="7929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i="1" dirty="0" smtClean="0">
                <a:solidFill>
                  <a:schemeClr val="tx1"/>
                </a:solidFill>
              </a:rPr>
              <a:t>Method for notification about cellular side performance degradations should be determined by 3GPP, etc.</a:t>
            </a:r>
            <a:endParaRPr kumimoji="1" lang="ja-JP" altLang="en-US" sz="1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/>
              <a:t>This submission </a:t>
            </a:r>
            <a:r>
              <a:rPr lang="en-GB" sz="2800" dirty="0" smtClean="0"/>
              <a:t>is:</a:t>
            </a:r>
          </a:p>
          <a:p>
            <a:pPr lvl="1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/>
              <a:t> </a:t>
            </a:r>
            <a:r>
              <a:rPr lang="en-GB" sz="2800" dirty="0" smtClean="0"/>
              <a:t>a supporting document for 11-13/0009r0 (InterDigital, etc.),</a:t>
            </a:r>
            <a:endParaRPr lang="en-GB" sz="2800" dirty="0" smtClean="0"/>
          </a:p>
          <a:p>
            <a:pPr lvl="1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/>
              <a:t> indicating possible reasons of performance degradations on WLAN communication,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An 11ai STA:</a:t>
            </a:r>
            <a:endParaRPr lang="en-GB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23528" y="1556792"/>
            <a:ext cx="849694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525" indent="-263525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Is mobile,</a:t>
            </a:r>
          </a:p>
          <a:p>
            <a:pPr marL="263525" indent="-263525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Is connected with cellular network usually,</a:t>
            </a:r>
          </a:p>
          <a:p>
            <a:pPr marL="263525" indent="-263525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Tries to associate with an 11ai AP automatically when it enters into that coverage area and</a:t>
            </a:r>
          </a:p>
          <a:p>
            <a:pPr marL="263525" indent="-263525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Executes transitions between cellular and WLAN without user’s operation. 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grpSp>
        <p:nvGrpSpPr>
          <p:cNvPr id="53" name="グループ化 52"/>
          <p:cNvGrpSpPr/>
          <p:nvPr/>
        </p:nvGrpSpPr>
        <p:grpSpPr>
          <a:xfrm>
            <a:off x="539552" y="3356992"/>
            <a:ext cx="8496944" cy="3168352"/>
            <a:chOff x="539552" y="3356992"/>
            <a:chExt cx="8496944" cy="3168352"/>
          </a:xfrm>
        </p:grpSpPr>
        <p:sp>
          <p:nvSpPr>
            <p:cNvPr id="139" name="円/楕円 138"/>
            <p:cNvSpPr/>
            <p:nvPr/>
          </p:nvSpPr>
          <p:spPr bwMode="auto">
            <a:xfrm>
              <a:off x="2915816" y="4149080"/>
              <a:ext cx="720080" cy="28803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196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40" name="図 139" descr="j0429007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59136" y="3903049"/>
              <a:ext cx="253579" cy="455375"/>
            </a:xfrm>
            <a:prstGeom prst="rect">
              <a:avLst/>
            </a:prstGeom>
          </p:spPr>
        </p:pic>
        <p:sp>
          <p:nvSpPr>
            <p:cNvPr id="141" name="円/楕円 140"/>
            <p:cNvSpPr/>
            <p:nvPr/>
          </p:nvSpPr>
          <p:spPr bwMode="auto">
            <a:xfrm>
              <a:off x="4355976" y="5547239"/>
              <a:ext cx="720080" cy="28803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196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42" name="図 141" descr="j0429007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99296" y="5301208"/>
              <a:ext cx="253579" cy="455375"/>
            </a:xfrm>
            <a:prstGeom prst="rect">
              <a:avLst/>
            </a:prstGeom>
          </p:spPr>
        </p:pic>
        <p:sp>
          <p:nvSpPr>
            <p:cNvPr id="143" name="円/楕円 142"/>
            <p:cNvSpPr/>
            <p:nvPr/>
          </p:nvSpPr>
          <p:spPr bwMode="auto">
            <a:xfrm>
              <a:off x="2699792" y="5085184"/>
              <a:ext cx="720080" cy="28803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196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5" name="円/楕円 144"/>
            <p:cNvSpPr/>
            <p:nvPr/>
          </p:nvSpPr>
          <p:spPr bwMode="auto">
            <a:xfrm>
              <a:off x="1187624" y="5187199"/>
              <a:ext cx="720080" cy="28803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196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46" name="図 145" descr="j0429007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30944" y="4941168"/>
              <a:ext cx="253579" cy="455375"/>
            </a:xfrm>
            <a:prstGeom prst="rect">
              <a:avLst/>
            </a:prstGeom>
          </p:spPr>
        </p:pic>
        <p:sp>
          <p:nvSpPr>
            <p:cNvPr id="147" name="円/楕円 146"/>
            <p:cNvSpPr/>
            <p:nvPr/>
          </p:nvSpPr>
          <p:spPr bwMode="auto">
            <a:xfrm>
              <a:off x="3203848" y="5835271"/>
              <a:ext cx="720080" cy="28803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196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48" name="図 147" descr="j0429007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47168" y="5589240"/>
              <a:ext cx="253579" cy="455375"/>
            </a:xfrm>
            <a:prstGeom prst="rect">
              <a:avLst/>
            </a:prstGeom>
          </p:spPr>
        </p:pic>
        <p:sp>
          <p:nvSpPr>
            <p:cNvPr id="149" name="円/楕円 148"/>
            <p:cNvSpPr/>
            <p:nvPr/>
          </p:nvSpPr>
          <p:spPr bwMode="auto">
            <a:xfrm>
              <a:off x="1619672" y="6093296"/>
              <a:ext cx="720080" cy="28803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196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50" name="図 149" descr="j0429007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62992" y="5847265"/>
              <a:ext cx="253579" cy="455375"/>
            </a:xfrm>
            <a:prstGeom prst="rect">
              <a:avLst/>
            </a:prstGeom>
          </p:spPr>
        </p:pic>
        <p:sp>
          <p:nvSpPr>
            <p:cNvPr id="186" name="円/楕円 185"/>
            <p:cNvSpPr/>
            <p:nvPr/>
          </p:nvSpPr>
          <p:spPr bwMode="auto">
            <a:xfrm>
              <a:off x="6372200" y="5229200"/>
              <a:ext cx="720080" cy="28803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196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87" name="図 186" descr="j0429007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15520" y="4983169"/>
              <a:ext cx="253579" cy="455375"/>
            </a:xfrm>
            <a:prstGeom prst="rect">
              <a:avLst/>
            </a:prstGeom>
          </p:spPr>
        </p:pic>
        <p:sp>
          <p:nvSpPr>
            <p:cNvPr id="188" name="円/楕円 187"/>
            <p:cNvSpPr/>
            <p:nvPr/>
          </p:nvSpPr>
          <p:spPr bwMode="auto">
            <a:xfrm>
              <a:off x="4860032" y="5403223"/>
              <a:ext cx="720080" cy="28803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196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0" name="円/楕円 189"/>
            <p:cNvSpPr/>
            <p:nvPr/>
          </p:nvSpPr>
          <p:spPr bwMode="auto">
            <a:xfrm>
              <a:off x="5004048" y="4653136"/>
              <a:ext cx="720080" cy="28803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50196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5371" name="Picture 11" descr="https://encrypted-tbn1.gstatic.com/images?q=tbn:ANd9GcQ6wYnrB-3VjH36RbrkYVmE_t0zf7eWVnVrSKu5bdKuQcvQ2rffJ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91680" y="3933056"/>
              <a:ext cx="485348" cy="1183035"/>
            </a:xfrm>
            <a:prstGeom prst="rect">
              <a:avLst/>
            </a:prstGeom>
            <a:noFill/>
          </p:spPr>
        </p:pic>
        <p:sp>
          <p:nvSpPr>
            <p:cNvPr id="125" name="六角形 124"/>
            <p:cNvSpPr/>
            <p:nvPr/>
          </p:nvSpPr>
          <p:spPr bwMode="auto">
            <a:xfrm>
              <a:off x="539552" y="4437112"/>
              <a:ext cx="2664296" cy="1296144"/>
            </a:xfrm>
            <a:prstGeom prst="hexagon">
              <a:avLst>
                <a:gd name="adj" fmla="val 38784"/>
                <a:gd name="vf" fmla="val 11547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96" name="Picture 11" descr="https://encrypted-tbn1.gstatic.com/images?q=tbn:ANd9GcQ6wYnrB-3VjH36RbrkYVmE_t0zf7eWVnVrSKu5bdKuQcvQ2rffJ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79912" y="3356992"/>
              <a:ext cx="485348" cy="1183035"/>
            </a:xfrm>
            <a:prstGeom prst="rect">
              <a:avLst/>
            </a:prstGeom>
            <a:noFill/>
          </p:spPr>
        </p:pic>
        <p:sp>
          <p:nvSpPr>
            <p:cNvPr id="31" name="六角形 30"/>
            <p:cNvSpPr/>
            <p:nvPr/>
          </p:nvSpPr>
          <p:spPr bwMode="auto">
            <a:xfrm>
              <a:off x="2699792" y="3789040"/>
              <a:ext cx="2664296" cy="1296144"/>
            </a:xfrm>
            <a:prstGeom prst="hexagon">
              <a:avLst>
                <a:gd name="adj" fmla="val 38784"/>
                <a:gd name="vf" fmla="val 11547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97" name="Picture 11" descr="https://encrypted-tbn1.gstatic.com/images?q=tbn:ANd9GcQ6wYnrB-3VjH36RbrkYVmE_t0zf7eWVnVrSKu5bdKuQcvQ2rffJ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40152" y="4005064"/>
              <a:ext cx="485348" cy="1183035"/>
            </a:xfrm>
            <a:prstGeom prst="rect">
              <a:avLst/>
            </a:prstGeom>
            <a:noFill/>
          </p:spPr>
        </p:pic>
        <p:pic>
          <p:nvPicPr>
            <p:cNvPr id="198" name="Picture 11" descr="https://encrypted-tbn1.gstatic.com/images?q=tbn:ANd9GcQ6wYnrB-3VjH36RbrkYVmE_t0zf7eWVnVrSKu5bdKuQcvQ2rffJ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79912" y="4581128"/>
              <a:ext cx="485348" cy="1183035"/>
            </a:xfrm>
            <a:prstGeom prst="rect">
              <a:avLst/>
            </a:prstGeom>
            <a:noFill/>
          </p:spPr>
        </p:pic>
        <p:sp>
          <p:nvSpPr>
            <p:cNvPr id="132" name="六角形 131"/>
            <p:cNvSpPr/>
            <p:nvPr/>
          </p:nvSpPr>
          <p:spPr bwMode="auto">
            <a:xfrm>
              <a:off x="2699792" y="5085184"/>
              <a:ext cx="2664296" cy="1296144"/>
            </a:xfrm>
            <a:prstGeom prst="hexagon">
              <a:avLst>
                <a:gd name="adj" fmla="val 38784"/>
                <a:gd name="vf" fmla="val 11547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44" name="図 143" descr="j0429007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43112" y="4839153"/>
              <a:ext cx="253579" cy="455375"/>
            </a:xfrm>
            <a:prstGeom prst="rect">
              <a:avLst/>
            </a:prstGeom>
          </p:spPr>
        </p:pic>
        <p:sp>
          <p:nvSpPr>
            <p:cNvPr id="185" name="六角形 184"/>
            <p:cNvSpPr/>
            <p:nvPr/>
          </p:nvSpPr>
          <p:spPr bwMode="auto">
            <a:xfrm>
              <a:off x="4860032" y="4437112"/>
              <a:ext cx="2664296" cy="1296144"/>
            </a:xfrm>
            <a:prstGeom prst="hexagon">
              <a:avLst>
                <a:gd name="adj" fmla="val 38784"/>
                <a:gd name="vf" fmla="val 11547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89" name="図 188" descr="j0429007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03352" y="5157192"/>
              <a:ext cx="253579" cy="455375"/>
            </a:xfrm>
            <a:prstGeom prst="rect">
              <a:avLst/>
            </a:prstGeom>
          </p:spPr>
        </p:pic>
        <p:pic>
          <p:nvPicPr>
            <p:cNvPr id="191" name="図 190" descr="j0429007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47368" y="4407105"/>
              <a:ext cx="253579" cy="455375"/>
            </a:xfrm>
            <a:prstGeom prst="rect">
              <a:avLst/>
            </a:prstGeom>
          </p:spPr>
        </p:pic>
        <p:pic>
          <p:nvPicPr>
            <p:cNvPr id="199" name="Picture 11" descr="https://encrypted-tbn1.gstatic.com/images?q=tbn:ANd9GcQ6wYnrB-3VjH36RbrkYVmE_t0zf7eWVnVrSKu5bdKuQcvQ2rffJ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524328" y="3717032"/>
              <a:ext cx="197316" cy="480957"/>
            </a:xfrm>
            <a:prstGeom prst="rect">
              <a:avLst/>
            </a:prstGeom>
            <a:noFill/>
          </p:spPr>
        </p:pic>
        <p:sp>
          <p:nvSpPr>
            <p:cNvPr id="200" name="テキスト ボックス 199"/>
            <p:cNvSpPr txBox="1"/>
            <p:nvPr/>
          </p:nvSpPr>
          <p:spPr>
            <a:xfrm>
              <a:off x="7704856" y="3717032"/>
              <a:ext cx="12951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Cellular</a:t>
              </a:r>
            </a:p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macro cell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01" name="図 200" descr="j0429007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24328" y="4341576"/>
              <a:ext cx="200491" cy="360040"/>
            </a:xfrm>
            <a:prstGeom prst="rect">
              <a:avLst/>
            </a:prstGeom>
          </p:spPr>
        </p:pic>
        <p:sp>
          <p:nvSpPr>
            <p:cNvPr id="202" name="テキスト ボックス 201"/>
            <p:cNvSpPr txBox="1"/>
            <p:nvPr/>
          </p:nvSpPr>
          <p:spPr>
            <a:xfrm>
              <a:off x="7741368" y="4273932"/>
              <a:ext cx="12951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WLAN</a:t>
              </a:r>
            </a:p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access point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03" name="テキスト ボックス 202"/>
            <p:cNvSpPr txBox="1"/>
            <p:nvPr/>
          </p:nvSpPr>
          <p:spPr>
            <a:xfrm>
              <a:off x="683568" y="5930116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Isolated</a:t>
              </a:r>
            </a:p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WLAN area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04" name="Picture 3" descr="C:\Documents and Settings\Yunoki\My Documents\My Pictures\Microsoft クリップ オーガナイザ\j0431595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27984" y="5733256"/>
              <a:ext cx="626254" cy="626254"/>
            </a:xfrm>
            <a:prstGeom prst="rect">
              <a:avLst/>
            </a:prstGeom>
            <a:noFill/>
          </p:spPr>
        </p:pic>
        <p:pic>
          <p:nvPicPr>
            <p:cNvPr id="205" name="Picture 3" descr="C:\Documents and Settings\Yunoki\My Documents\My Pictures\Microsoft クリップ オーガナイザ\j0433869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051720" y="5229200"/>
              <a:ext cx="482238" cy="482238"/>
            </a:xfrm>
            <a:prstGeom prst="rect">
              <a:avLst/>
            </a:prstGeom>
            <a:noFill/>
          </p:spPr>
        </p:pic>
        <p:pic>
          <p:nvPicPr>
            <p:cNvPr id="43" name="Picture 3" descr="C:\Documents and Settings\Yunoki\My Documents\My Pictures\Microsoft クリップ オーガナイザ\j0431595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858016" y="4930338"/>
              <a:ext cx="626254" cy="626254"/>
            </a:xfrm>
            <a:prstGeom prst="rect">
              <a:avLst/>
            </a:prstGeom>
            <a:noFill/>
          </p:spPr>
        </p:pic>
        <p:pic>
          <p:nvPicPr>
            <p:cNvPr id="44" name="Picture 3" descr="C:\Documents and Settings\Yunoki\My Documents\My Pictures\Microsoft クリップ オーガナイザ\j0431595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57224" y="4858900"/>
              <a:ext cx="626254" cy="626254"/>
            </a:xfrm>
            <a:prstGeom prst="rect">
              <a:avLst/>
            </a:prstGeom>
            <a:noFill/>
          </p:spPr>
        </p:pic>
        <p:pic>
          <p:nvPicPr>
            <p:cNvPr id="47" name="Picture 3" descr="C:\Documents and Settings\Yunoki\My Documents\My Pictures\Microsoft クリップ オーガナイザ\j0433869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211960" y="3933056"/>
              <a:ext cx="482238" cy="482238"/>
            </a:xfrm>
            <a:prstGeom prst="rect">
              <a:avLst/>
            </a:prstGeom>
            <a:noFill/>
          </p:spPr>
        </p:pic>
        <p:pic>
          <p:nvPicPr>
            <p:cNvPr id="48" name="Picture 3" descr="C:\Documents and Settings\Yunoki\My Documents\My Pictures\Microsoft クリップ オーガナイザ\j0433869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364088" y="5301208"/>
              <a:ext cx="482238" cy="482238"/>
            </a:xfrm>
            <a:prstGeom prst="rect">
              <a:avLst/>
            </a:prstGeom>
            <a:noFill/>
          </p:spPr>
        </p:pic>
        <p:pic>
          <p:nvPicPr>
            <p:cNvPr id="49" name="Picture 2" descr="C:\Documents and Settings\Yunoki\My Documents\My Pictures\Microsoft クリップ オーガナイザ\j0432629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123728" y="4293096"/>
              <a:ext cx="648072" cy="648072"/>
            </a:xfrm>
            <a:prstGeom prst="rect">
              <a:avLst/>
            </a:prstGeom>
            <a:noFill/>
          </p:spPr>
        </p:pic>
        <p:pic>
          <p:nvPicPr>
            <p:cNvPr id="50" name="Picture 2" descr="C:\Documents and Settings\Yunoki\My Documents\My Pictures\Microsoft クリップ オーガナイザ\j0432629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915816" y="5589240"/>
              <a:ext cx="648072" cy="648072"/>
            </a:xfrm>
            <a:prstGeom prst="rect">
              <a:avLst/>
            </a:prstGeom>
            <a:noFill/>
          </p:spPr>
        </p:pic>
        <p:grpSp>
          <p:nvGrpSpPr>
            <p:cNvPr id="45" name="グループ化 44"/>
            <p:cNvGrpSpPr/>
            <p:nvPr/>
          </p:nvGrpSpPr>
          <p:grpSpPr>
            <a:xfrm>
              <a:off x="764275" y="4208774"/>
              <a:ext cx="6832061" cy="2316570"/>
              <a:chOff x="764275" y="4064758"/>
              <a:chExt cx="6832061" cy="2316570"/>
            </a:xfrm>
          </p:grpSpPr>
          <p:sp>
            <p:nvSpPr>
              <p:cNvPr id="207" name="フリーフォーム 206"/>
              <p:cNvSpPr/>
              <p:nvPr/>
            </p:nvSpPr>
            <p:spPr bwMode="auto">
              <a:xfrm>
                <a:off x="764275" y="4064758"/>
                <a:ext cx="6441743" cy="1858370"/>
              </a:xfrm>
              <a:custGeom>
                <a:avLst/>
                <a:gdLst>
                  <a:gd name="connsiteX0" fmla="*/ 0 w 6441743"/>
                  <a:gd name="connsiteY0" fmla="*/ 1530824 h 1858370"/>
                  <a:gd name="connsiteX1" fmla="*/ 914400 w 6441743"/>
                  <a:gd name="connsiteY1" fmla="*/ 1189630 h 1858370"/>
                  <a:gd name="connsiteX2" fmla="*/ 1624083 w 6441743"/>
                  <a:gd name="connsiteY2" fmla="*/ 711958 h 1858370"/>
                  <a:gd name="connsiteX3" fmla="*/ 2442949 w 6441743"/>
                  <a:gd name="connsiteY3" fmla="*/ 97809 h 1858370"/>
                  <a:gd name="connsiteX4" fmla="*/ 3029803 w 6441743"/>
                  <a:gd name="connsiteY4" fmla="*/ 125105 h 1858370"/>
                  <a:gd name="connsiteX5" fmla="*/ 3916907 w 6441743"/>
                  <a:gd name="connsiteY5" fmla="*/ 684663 h 1858370"/>
                  <a:gd name="connsiteX6" fmla="*/ 4653886 w 6441743"/>
                  <a:gd name="connsiteY6" fmla="*/ 657367 h 1858370"/>
                  <a:gd name="connsiteX7" fmla="*/ 5581934 w 6441743"/>
                  <a:gd name="connsiteY7" fmla="*/ 439003 h 1858370"/>
                  <a:gd name="connsiteX8" fmla="*/ 6005015 w 6441743"/>
                  <a:gd name="connsiteY8" fmla="*/ 1216926 h 1858370"/>
                  <a:gd name="connsiteX9" fmla="*/ 6441743 w 6441743"/>
                  <a:gd name="connsiteY9" fmla="*/ 1858370 h 1858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441743" h="1858370">
                    <a:moveTo>
                      <a:pt x="0" y="1530824"/>
                    </a:moveTo>
                    <a:cubicBezTo>
                      <a:pt x="321860" y="1428466"/>
                      <a:pt x="643720" y="1326108"/>
                      <a:pt x="914400" y="1189630"/>
                    </a:cubicBezTo>
                    <a:cubicBezTo>
                      <a:pt x="1185080" y="1053152"/>
                      <a:pt x="1369325" y="893928"/>
                      <a:pt x="1624083" y="711958"/>
                    </a:cubicBezTo>
                    <a:cubicBezTo>
                      <a:pt x="1878841" y="529988"/>
                      <a:pt x="2208662" y="195618"/>
                      <a:pt x="2442949" y="97809"/>
                    </a:cubicBezTo>
                    <a:cubicBezTo>
                      <a:pt x="2677236" y="0"/>
                      <a:pt x="2784143" y="27296"/>
                      <a:pt x="3029803" y="125105"/>
                    </a:cubicBezTo>
                    <a:cubicBezTo>
                      <a:pt x="3275463" y="222914"/>
                      <a:pt x="3646227" y="595953"/>
                      <a:pt x="3916907" y="684663"/>
                    </a:cubicBezTo>
                    <a:cubicBezTo>
                      <a:pt x="4187587" y="773373"/>
                      <a:pt x="4376382" y="698310"/>
                      <a:pt x="4653886" y="657367"/>
                    </a:cubicBezTo>
                    <a:cubicBezTo>
                      <a:pt x="4931391" y="616424"/>
                      <a:pt x="5356746" y="345743"/>
                      <a:pt x="5581934" y="439003"/>
                    </a:cubicBezTo>
                    <a:cubicBezTo>
                      <a:pt x="5807122" y="532263"/>
                      <a:pt x="5861714" y="980365"/>
                      <a:pt x="6005015" y="1216926"/>
                    </a:cubicBezTo>
                    <a:cubicBezTo>
                      <a:pt x="6148316" y="1453487"/>
                      <a:pt x="6295029" y="1655928"/>
                      <a:pt x="6441743" y="1858370"/>
                    </a:cubicBezTo>
                  </a:path>
                </a:pathLst>
              </a:cu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pic>
            <p:nvPicPr>
              <p:cNvPr id="209" name="Picture 2" descr="C:\Documents and Settings\Yunoki\My Documents\My Pictures\Microsoft クリップ オーガナイザ\j0432629.png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948264" y="5733256"/>
                <a:ext cx="648072" cy="648072"/>
              </a:xfrm>
              <a:prstGeom prst="rect">
                <a:avLst/>
              </a:prstGeom>
              <a:noFill/>
            </p:spPr>
          </p:pic>
        </p:grpSp>
        <p:pic>
          <p:nvPicPr>
            <p:cNvPr id="206" name="Picture 2" descr="C:\Documents and Settings\Yunoki\My Documents\My Pictures\Microsoft クリップ オーガナイザ\j0432629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03848" y="4005064"/>
              <a:ext cx="648072" cy="648072"/>
            </a:xfrm>
            <a:prstGeom prst="rect">
              <a:avLst/>
            </a:prstGeom>
            <a:noFill/>
          </p:spPr>
        </p:pic>
        <p:pic>
          <p:nvPicPr>
            <p:cNvPr id="208" name="Picture 2" descr="C:\Documents and Settings\Yunoki\My Documents\My Pictures\Microsoft クリップ オーガナイザ\j0432629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283968" y="4437112"/>
              <a:ext cx="648072" cy="648072"/>
            </a:xfrm>
            <a:prstGeom prst="rect">
              <a:avLst/>
            </a:prstGeom>
            <a:noFill/>
          </p:spPr>
        </p:pic>
        <p:pic>
          <p:nvPicPr>
            <p:cNvPr id="52" name="Picture 3" descr="C:\Documents and Settings\Yunoki\My Documents\My Pictures\Microsoft クリップ オーガナイザ\j0431595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88358" y="5874580"/>
              <a:ext cx="626254" cy="62625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User </a:t>
            </a:r>
            <a:r>
              <a:rPr lang="en-GB" dirty="0" smtClean="0"/>
              <a:t>Experience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at transition from cellular to WLAN</a:t>
            </a:r>
            <a:endParaRPr lang="en-GB" dirty="0"/>
          </a:p>
        </p:txBody>
      </p:sp>
      <p:sp>
        <p:nvSpPr>
          <p:cNvPr id="10" name="角丸四角形 9"/>
          <p:cNvSpPr/>
          <p:nvPr/>
        </p:nvSpPr>
        <p:spPr bwMode="auto">
          <a:xfrm>
            <a:off x="500034" y="2988331"/>
            <a:ext cx="1643074" cy="27860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8" name="Picture 11" descr="https://encrypted-tbn1.gstatic.com/images?q=tbn:ANd9GcQ6wYnrB-3VjH36RbrkYVmE_t0zf7eWVnVrSKu5bdKuQcvQ2rffJ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488265"/>
            <a:ext cx="369753" cy="901273"/>
          </a:xfrm>
          <a:prstGeom prst="rect">
            <a:avLst/>
          </a:prstGeom>
          <a:noFill/>
        </p:spPr>
      </p:pic>
      <p:sp>
        <p:nvSpPr>
          <p:cNvPr id="12" name="角丸四角形 11"/>
          <p:cNvSpPr/>
          <p:nvPr/>
        </p:nvSpPr>
        <p:spPr bwMode="auto">
          <a:xfrm>
            <a:off x="2285984" y="2988331"/>
            <a:ext cx="1643074" cy="2786082"/>
          </a:xfrm>
          <a:prstGeom prst="round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9" name="図 8" descr="j0429007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28926" y="2631141"/>
            <a:ext cx="398671" cy="715930"/>
          </a:xfrm>
          <a:prstGeom prst="rect">
            <a:avLst/>
          </a:prstGeom>
        </p:spPr>
      </p:pic>
      <p:sp>
        <p:nvSpPr>
          <p:cNvPr id="14" name="右矢印 13"/>
          <p:cNvSpPr/>
          <p:nvPr/>
        </p:nvSpPr>
        <p:spPr bwMode="auto">
          <a:xfrm>
            <a:off x="1928794" y="4774281"/>
            <a:ext cx="642942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00166" y="5202909"/>
            <a:ext cx="1428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Quick transition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(FILS)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pic>
        <p:nvPicPr>
          <p:cNvPr id="16" name="Picture 2" descr="C:\Documents and Settings\Yunoki\My Documents\My Pictures\Microsoft クリップ オーガナイザ\j043262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9482" y="4554837"/>
            <a:ext cx="933824" cy="933824"/>
          </a:xfrm>
          <a:prstGeom prst="rect">
            <a:avLst/>
          </a:prstGeom>
          <a:noFill/>
        </p:spPr>
      </p:pic>
      <p:pic>
        <p:nvPicPr>
          <p:cNvPr id="17" name="Picture 2" descr="C:\Documents and Settings\Yunoki\My Documents\My Pictures\Microsoft クリップ オーガナイザ\j043262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4559967"/>
            <a:ext cx="933824" cy="933824"/>
          </a:xfrm>
          <a:prstGeom prst="rect">
            <a:avLst/>
          </a:prstGeom>
          <a:noFill/>
        </p:spPr>
      </p:pic>
      <p:pic>
        <p:nvPicPr>
          <p:cNvPr id="15362" name="Picture 2" descr="C:\Users\S026115\AppData\Local\Microsoft\Windows\Temporary Internet Files\Content.IE5\FNGC0Q1N\MC900424466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50" y="5417223"/>
            <a:ext cx="844549" cy="726421"/>
          </a:xfrm>
          <a:prstGeom prst="rect">
            <a:avLst/>
          </a:prstGeom>
          <a:noFill/>
        </p:spPr>
      </p:pic>
      <p:sp>
        <p:nvSpPr>
          <p:cNvPr id="19" name="四角形吹き出し 18"/>
          <p:cNvSpPr/>
          <p:nvPr/>
        </p:nvSpPr>
        <p:spPr bwMode="auto">
          <a:xfrm>
            <a:off x="285720" y="4345653"/>
            <a:ext cx="857256" cy="357190"/>
          </a:xfrm>
          <a:prstGeom prst="wedgeRectCallout">
            <a:avLst>
              <a:gd name="adj1" fmla="val 52500"/>
              <a:gd name="adj2" fmla="val 1105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Slow...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四角形吹き出し 19"/>
          <p:cNvSpPr/>
          <p:nvPr/>
        </p:nvSpPr>
        <p:spPr bwMode="auto">
          <a:xfrm>
            <a:off x="3357554" y="5131471"/>
            <a:ext cx="857256" cy="357190"/>
          </a:xfrm>
          <a:prstGeom prst="wedgeRectCallout">
            <a:avLst>
              <a:gd name="adj1" fmla="val -68833"/>
              <a:gd name="adj2" fmla="val -68699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chemeClr val="tx1"/>
                </a:solidFill>
              </a:rPr>
              <a:t>Fast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!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00034" y="2190371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Cellular NW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57422" y="2190371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WLAN AP</a:t>
            </a:r>
          </a:p>
        </p:txBody>
      </p:sp>
      <p:sp>
        <p:nvSpPr>
          <p:cNvPr id="23" name="角丸四角形 22"/>
          <p:cNvSpPr/>
          <p:nvPr/>
        </p:nvSpPr>
        <p:spPr bwMode="auto">
          <a:xfrm>
            <a:off x="4786314" y="3000473"/>
            <a:ext cx="1643074" cy="27860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4" name="Picture 11" descr="https://encrypted-tbn1.gstatic.com/images?q=tbn:ANd9GcQ6wYnrB-3VjH36RbrkYVmE_t0zf7eWVnVrSKu5bdKuQcvQ2rffJ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2500407"/>
            <a:ext cx="369753" cy="901273"/>
          </a:xfrm>
          <a:prstGeom prst="rect">
            <a:avLst/>
          </a:prstGeom>
          <a:noFill/>
        </p:spPr>
      </p:pic>
      <p:sp>
        <p:nvSpPr>
          <p:cNvPr id="25" name="角丸四角形 24"/>
          <p:cNvSpPr/>
          <p:nvPr/>
        </p:nvSpPr>
        <p:spPr bwMode="auto">
          <a:xfrm>
            <a:off x="6572264" y="3000473"/>
            <a:ext cx="1643074" cy="2786082"/>
          </a:xfrm>
          <a:prstGeom prst="round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6" name="図 25" descr="j0429007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15206" y="2643283"/>
            <a:ext cx="398671" cy="715930"/>
          </a:xfrm>
          <a:prstGeom prst="rect">
            <a:avLst/>
          </a:prstGeom>
        </p:spPr>
      </p:pic>
      <p:sp>
        <p:nvSpPr>
          <p:cNvPr id="28" name="右矢印 27"/>
          <p:cNvSpPr/>
          <p:nvPr/>
        </p:nvSpPr>
        <p:spPr bwMode="auto">
          <a:xfrm>
            <a:off x="6215074" y="4786423"/>
            <a:ext cx="642942" cy="4286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786446" y="5215051"/>
            <a:ext cx="1428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Quick transition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(FILS)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pic>
        <p:nvPicPr>
          <p:cNvPr id="30" name="Picture 2" descr="C:\Documents and Settings\Yunoki\My Documents\My Pictures\Microsoft クリップ オーガナイザ\j043262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95762" y="4566979"/>
            <a:ext cx="933824" cy="933824"/>
          </a:xfrm>
          <a:prstGeom prst="rect">
            <a:avLst/>
          </a:prstGeom>
          <a:noFill/>
        </p:spPr>
      </p:pic>
      <p:pic>
        <p:nvPicPr>
          <p:cNvPr id="31" name="Picture 2" descr="C:\Documents and Settings\Yunoki\My Documents\My Pictures\Microsoft クリップ オーガナイザ\j043262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4572109"/>
            <a:ext cx="933824" cy="933824"/>
          </a:xfrm>
          <a:prstGeom prst="rect">
            <a:avLst/>
          </a:prstGeom>
          <a:noFill/>
        </p:spPr>
      </p:pic>
      <p:sp>
        <p:nvSpPr>
          <p:cNvPr id="33" name="四角形吹き出し 32"/>
          <p:cNvSpPr/>
          <p:nvPr/>
        </p:nvSpPr>
        <p:spPr bwMode="auto">
          <a:xfrm>
            <a:off x="4357686" y="4357795"/>
            <a:ext cx="1071570" cy="357190"/>
          </a:xfrm>
          <a:prstGeom prst="wedgeRectCallout">
            <a:avLst>
              <a:gd name="adj1" fmla="val 53904"/>
              <a:gd name="adj2" fmla="val 1297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chemeClr val="tx1"/>
                </a:solidFill>
              </a:rPr>
              <a:t>GOOD!!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四角形吹き出し 33"/>
          <p:cNvSpPr/>
          <p:nvPr/>
        </p:nvSpPr>
        <p:spPr bwMode="auto">
          <a:xfrm>
            <a:off x="7643834" y="5143613"/>
            <a:ext cx="1285884" cy="357190"/>
          </a:xfrm>
          <a:prstGeom prst="wedgeRectCallout">
            <a:avLst>
              <a:gd name="adj1" fmla="val -68833"/>
              <a:gd name="adj2" fmla="val -68699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b="1" dirty="0" smtClean="0">
                <a:solidFill>
                  <a:schemeClr val="tx1"/>
                </a:solidFill>
              </a:rPr>
              <a:t>Unsatisfied</a:t>
            </a: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!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29124" y="1916761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Cellular NW</a:t>
            </a: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(LTE, WiMAX, etc.)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643702" y="2202513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WLAN AP</a:t>
            </a:r>
          </a:p>
        </p:txBody>
      </p:sp>
      <p:pic>
        <p:nvPicPr>
          <p:cNvPr id="15363" name="Picture 3" descr="C:\Users\S026115\AppData\Local\Microsoft\Windows\Temporary Internet Files\Content.IE5\BX0R04LB\MC900425770[2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72330" y="5310370"/>
            <a:ext cx="654049" cy="786943"/>
          </a:xfrm>
          <a:prstGeom prst="rect">
            <a:avLst/>
          </a:prstGeom>
          <a:noFill/>
        </p:spPr>
      </p:pic>
      <p:sp>
        <p:nvSpPr>
          <p:cNvPr id="39" name="稲妻 38"/>
          <p:cNvSpPr/>
          <p:nvPr/>
        </p:nvSpPr>
        <p:spPr bwMode="auto">
          <a:xfrm rot="1381641" flipH="1" flipV="1">
            <a:off x="2866314" y="3493996"/>
            <a:ext cx="575764" cy="892909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071670" y="3631273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Good quality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41" name="稲妻 40"/>
          <p:cNvSpPr/>
          <p:nvPr/>
        </p:nvSpPr>
        <p:spPr bwMode="auto">
          <a:xfrm rot="1381641" flipH="1" flipV="1">
            <a:off x="7152593" y="3493996"/>
            <a:ext cx="575764" cy="892909"/>
          </a:xfrm>
          <a:prstGeom prst="lightningBol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214678" y="3631273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Higher</a:t>
            </a:r>
          </a:p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throughput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572396" y="3631273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Congested,</a:t>
            </a:r>
          </a:p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Not so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fast</a:t>
            </a:r>
            <a:endParaRPr kumimoji="1" lang="en-US" altLang="ja-JP" sz="1800" b="1" dirty="0" smtClean="0">
              <a:solidFill>
                <a:schemeClr val="tx1"/>
              </a:solidFill>
            </a:endParaRPr>
          </a:p>
        </p:txBody>
      </p:sp>
      <p:sp>
        <p:nvSpPr>
          <p:cNvPr id="42" name="稲妻 41"/>
          <p:cNvSpPr/>
          <p:nvPr/>
        </p:nvSpPr>
        <p:spPr bwMode="auto">
          <a:xfrm rot="1381641" flipH="1" flipV="1">
            <a:off x="1080364" y="3506037"/>
            <a:ext cx="575764" cy="892909"/>
          </a:xfrm>
          <a:prstGeom prst="lightningBol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1472" y="3559835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Congested!!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43" name="稲妻 42"/>
          <p:cNvSpPr/>
          <p:nvPr/>
        </p:nvSpPr>
        <p:spPr bwMode="auto">
          <a:xfrm rot="1381641" flipH="1" flipV="1">
            <a:off x="5416171" y="3506037"/>
            <a:ext cx="575764" cy="892909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857752" y="3571977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Appropriate performance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solidFill>
                  <a:schemeClr val="tx1"/>
                </a:solidFill>
              </a:rPr>
              <a:t>User Level Performance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056807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ja-JP" sz="2800" dirty="0" smtClean="0"/>
              <a:t>User level performance is measured by “end-to-end performance” from STA to content server, while using WLAN communication.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2800" dirty="0" smtClean="0"/>
              <a:t>Major performance indicators are: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ja-JP" sz="2800" dirty="0" smtClean="0"/>
              <a:t>Throughput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ja-JP" sz="2800" dirty="0" smtClean="0"/>
              <a:t>Round trip delay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ja-JP" sz="2800" dirty="0" smtClean="0"/>
              <a:t>Jitter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ja-JP" sz="2800" dirty="0" smtClean="0"/>
              <a:t>Packet loss</a:t>
            </a:r>
          </a:p>
          <a:p>
            <a:pPr marL="1588" indent="12700"/>
            <a:r>
              <a:rPr lang="en-US" altLang="ja-JP" b="0" dirty="0" smtClean="0"/>
              <a:t>Possible reasons of performance degradations on each section are described on the following slides: </a:t>
            </a:r>
          </a:p>
          <a:p>
            <a:endParaRPr lang="en-US" altLang="ja-JP" sz="2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角丸四角形 124"/>
          <p:cNvSpPr/>
          <p:nvPr/>
        </p:nvSpPr>
        <p:spPr bwMode="auto">
          <a:xfrm>
            <a:off x="4788024" y="2289646"/>
            <a:ext cx="1656184" cy="2448272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801814"/>
            <a:ext cx="107632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12354"/>
            <a:ext cx="8278688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Network </a:t>
            </a:r>
            <a:r>
              <a:rPr lang="en-US" altLang="ja-JP" dirty="0" smtClean="0"/>
              <a:t>Diagram Example</a:t>
            </a:r>
            <a:br>
              <a:rPr lang="en-US" altLang="ja-JP" dirty="0" smtClean="0"/>
            </a:br>
            <a:r>
              <a:rPr lang="en-US" altLang="ja-JP" dirty="0" smtClean="0"/>
              <a:t>of public WLAN spot service</a:t>
            </a:r>
            <a:endParaRPr lang="en-US" dirty="0"/>
          </a:p>
        </p:txBody>
      </p:sp>
      <p:pic>
        <p:nvPicPr>
          <p:cNvPr id="16386" name="Picture 2" descr="C:\Documents and Settings\Yunoki\My Documents\My Pictures\Microsoft クリップ オーガナイザ\j043262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217638"/>
            <a:ext cx="792088" cy="792088"/>
          </a:xfrm>
          <a:prstGeom prst="rect">
            <a:avLst/>
          </a:prstGeom>
          <a:noFill/>
        </p:spPr>
      </p:pic>
      <p:pic>
        <p:nvPicPr>
          <p:cNvPr id="16387" name="Picture 3" descr="C:\Documents and Settings\Yunoki\My Documents\My Pictures\Microsoft クリップ オーガナイザ\j043159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369766"/>
            <a:ext cx="626254" cy="626254"/>
          </a:xfrm>
          <a:prstGeom prst="rect">
            <a:avLst/>
          </a:prstGeom>
          <a:noFill/>
        </p:spPr>
      </p:pic>
      <p:pic>
        <p:nvPicPr>
          <p:cNvPr id="10" name="図 9" descr="j0429007.wm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23728" y="2836093"/>
            <a:ext cx="403788" cy="743408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467544" y="199232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051720" y="228964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7" name="フリーフォーム 46"/>
          <p:cNvSpPr/>
          <p:nvPr/>
        </p:nvSpPr>
        <p:spPr bwMode="auto">
          <a:xfrm rot="736464">
            <a:off x="1096793" y="2674928"/>
            <a:ext cx="940424" cy="237550"/>
          </a:xfrm>
          <a:custGeom>
            <a:avLst/>
            <a:gdLst>
              <a:gd name="connsiteX0" fmla="*/ 709683 w 1869743"/>
              <a:gd name="connsiteY0" fmla="*/ 0 h 1132764"/>
              <a:gd name="connsiteX1" fmla="*/ 1869743 w 1869743"/>
              <a:gd name="connsiteY1" fmla="*/ 559558 h 1132764"/>
              <a:gd name="connsiteX2" fmla="*/ 1146412 w 1869743"/>
              <a:gd name="connsiteY2" fmla="*/ 559558 h 1132764"/>
              <a:gd name="connsiteX3" fmla="*/ 1146412 w 1869743"/>
              <a:gd name="connsiteY3" fmla="*/ 1132764 h 1132764"/>
              <a:gd name="connsiteX4" fmla="*/ 0 w 1869743"/>
              <a:gd name="connsiteY4" fmla="*/ 559558 h 1132764"/>
              <a:gd name="connsiteX5" fmla="*/ 723331 w 1869743"/>
              <a:gd name="connsiteY5" fmla="*/ 559558 h 1132764"/>
              <a:gd name="connsiteX6" fmla="*/ 709683 w 1869743"/>
              <a:gd name="connsiteY6" fmla="*/ 0 h 11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9743" h="1132764">
                <a:moveTo>
                  <a:pt x="709683" y="0"/>
                </a:moveTo>
                <a:lnTo>
                  <a:pt x="1869743" y="559558"/>
                </a:lnTo>
                <a:lnTo>
                  <a:pt x="1146412" y="559558"/>
                </a:lnTo>
                <a:lnTo>
                  <a:pt x="1146412" y="1132764"/>
                </a:lnTo>
                <a:lnTo>
                  <a:pt x="0" y="559558"/>
                </a:lnTo>
                <a:lnTo>
                  <a:pt x="723331" y="559558"/>
                </a:lnTo>
                <a:lnTo>
                  <a:pt x="709683" y="0"/>
                </a:ln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フリーフォーム 47"/>
          <p:cNvSpPr/>
          <p:nvPr/>
        </p:nvSpPr>
        <p:spPr bwMode="auto">
          <a:xfrm rot="19845022">
            <a:off x="1113700" y="3296343"/>
            <a:ext cx="940424" cy="237550"/>
          </a:xfrm>
          <a:custGeom>
            <a:avLst/>
            <a:gdLst>
              <a:gd name="connsiteX0" fmla="*/ 709683 w 1869743"/>
              <a:gd name="connsiteY0" fmla="*/ 0 h 1132764"/>
              <a:gd name="connsiteX1" fmla="*/ 1869743 w 1869743"/>
              <a:gd name="connsiteY1" fmla="*/ 559558 h 1132764"/>
              <a:gd name="connsiteX2" fmla="*/ 1146412 w 1869743"/>
              <a:gd name="connsiteY2" fmla="*/ 559558 h 1132764"/>
              <a:gd name="connsiteX3" fmla="*/ 1146412 w 1869743"/>
              <a:gd name="connsiteY3" fmla="*/ 1132764 h 1132764"/>
              <a:gd name="connsiteX4" fmla="*/ 0 w 1869743"/>
              <a:gd name="connsiteY4" fmla="*/ 559558 h 1132764"/>
              <a:gd name="connsiteX5" fmla="*/ 723331 w 1869743"/>
              <a:gd name="connsiteY5" fmla="*/ 559558 h 1132764"/>
              <a:gd name="connsiteX6" fmla="*/ 709683 w 1869743"/>
              <a:gd name="connsiteY6" fmla="*/ 0 h 11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69743" h="1132764">
                <a:moveTo>
                  <a:pt x="709683" y="0"/>
                </a:moveTo>
                <a:lnTo>
                  <a:pt x="1869743" y="559558"/>
                </a:lnTo>
                <a:lnTo>
                  <a:pt x="1146412" y="559558"/>
                </a:lnTo>
                <a:lnTo>
                  <a:pt x="1146412" y="1132764"/>
                </a:lnTo>
                <a:lnTo>
                  <a:pt x="0" y="559558"/>
                </a:lnTo>
                <a:lnTo>
                  <a:pt x="723331" y="559558"/>
                </a:lnTo>
                <a:lnTo>
                  <a:pt x="709683" y="0"/>
                </a:ln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6399" name="Picture 15" descr="C:\Documents and Settings\Yunoki\My Documents\My Pictures\Microsoft クリップ オーガナイザ\j043161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00392" y="3369766"/>
            <a:ext cx="554246" cy="554246"/>
          </a:xfrm>
          <a:prstGeom prst="rect">
            <a:avLst/>
          </a:prstGeom>
          <a:noFill/>
        </p:spPr>
      </p:pic>
      <p:sp>
        <p:nvSpPr>
          <p:cNvPr id="56" name="テキスト ボックス 55"/>
          <p:cNvSpPr txBox="1"/>
          <p:nvPr/>
        </p:nvSpPr>
        <p:spPr>
          <a:xfrm>
            <a:off x="7812360" y="2651427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Content servers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77" name="直線コネクタ 76"/>
          <p:cNvCxnSpPr/>
          <p:nvPr/>
        </p:nvCxnSpPr>
        <p:spPr bwMode="auto">
          <a:xfrm flipH="1">
            <a:off x="2411760" y="3181038"/>
            <a:ext cx="8640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円/楕円 95"/>
          <p:cNvSpPr/>
          <p:nvPr/>
        </p:nvSpPr>
        <p:spPr bwMode="auto">
          <a:xfrm>
            <a:off x="2915816" y="2577678"/>
            <a:ext cx="1584176" cy="122413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Access Network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Core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正方形/長方形 96"/>
          <p:cNvSpPr/>
          <p:nvPr/>
        </p:nvSpPr>
        <p:spPr bwMode="auto">
          <a:xfrm>
            <a:off x="4716016" y="2937718"/>
            <a:ext cx="648072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GW</a:t>
            </a:r>
          </a:p>
        </p:txBody>
      </p:sp>
      <p:cxnSp>
        <p:nvCxnSpPr>
          <p:cNvPr id="99" name="直線コネクタ 98"/>
          <p:cNvCxnSpPr>
            <a:stCxn id="96" idx="6"/>
            <a:endCxn id="97" idx="1"/>
          </p:cNvCxnSpPr>
          <p:nvPr/>
        </p:nvCxnSpPr>
        <p:spPr bwMode="auto">
          <a:xfrm>
            <a:off x="4499992" y="3189746"/>
            <a:ext cx="2160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正方形/長方形 101"/>
          <p:cNvSpPr/>
          <p:nvPr/>
        </p:nvSpPr>
        <p:spPr bwMode="auto">
          <a:xfrm>
            <a:off x="5652120" y="4017838"/>
            <a:ext cx="93610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Internet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GW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4788024" y="171358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Service Provider Facility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5652120" y="2433662"/>
            <a:ext cx="648072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APC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正方形/長方形 109"/>
          <p:cNvSpPr/>
          <p:nvPr/>
        </p:nvSpPr>
        <p:spPr bwMode="auto">
          <a:xfrm>
            <a:off x="5652120" y="2937718"/>
            <a:ext cx="648072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AAA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5652120" y="3441774"/>
            <a:ext cx="648072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</a:rPr>
              <a:t>DHCP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804248" y="3945830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>The Internet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pic>
        <p:nvPicPr>
          <p:cNvPr id="112" name="Picture 15" descr="C:\Documents and Settings\Yunoki\My Documents\My Pictures\Microsoft クリップ オーガナイザ\j043161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00392" y="4017838"/>
            <a:ext cx="554246" cy="554246"/>
          </a:xfrm>
          <a:prstGeom prst="rect">
            <a:avLst/>
          </a:prstGeom>
          <a:noFill/>
        </p:spPr>
      </p:pic>
      <p:pic>
        <p:nvPicPr>
          <p:cNvPr id="113" name="Picture 15" descr="C:\Documents and Settings\Yunoki\My Documents\My Pictures\Microsoft クリップ オーガナイザ\j043161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00392" y="4665910"/>
            <a:ext cx="554246" cy="554246"/>
          </a:xfrm>
          <a:prstGeom prst="rect">
            <a:avLst/>
          </a:prstGeom>
          <a:noFill/>
        </p:spPr>
      </p:pic>
      <p:cxnSp>
        <p:nvCxnSpPr>
          <p:cNvPr id="115" name="直線コネクタ 114"/>
          <p:cNvCxnSpPr/>
          <p:nvPr/>
        </p:nvCxnSpPr>
        <p:spPr bwMode="auto">
          <a:xfrm flipV="1">
            <a:off x="7740352" y="3657798"/>
            <a:ext cx="504056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コネクタ 116"/>
          <p:cNvCxnSpPr>
            <a:stCxn id="112" idx="1"/>
          </p:cNvCxnSpPr>
          <p:nvPr/>
        </p:nvCxnSpPr>
        <p:spPr bwMode="auto">
          <a:xfrm flipH="1">
            <a:off x="7812360" y="4294961"/>
            <a:ext cx="288032" cy="109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直線コネクタ 118"/>
          <p:cNvCxnSpPr/>
          <p:nvPr/>
        </p:nvCxnSpPr>
        <p:spPr bwMode="auto">
          <a:xfrm flipH="1" flipV="1">
            <a:off x="7740352" y="4665911"/>
            <a:ext cx="432048" cy="2160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直線コネクタ 123"/>
          <p:cNvCxnSpPr/>
          <p:nvPr/>
        </p:nvCxnSpPr>
        <p:spPr bwMode="auto">
          <a:xfrm>
            <a:off x="6588224" y="4305870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直線コネクタ 126"/>
          <p:cNvCxnSpPr/>
          <p:nvPr/>
        </p:nvCxnSpPr>
        <p:spPr bwMode="auto">
          <a:xfrm>
            <a:off x="2339752" y="3873822"/>
            <a:ext cx="0" cy="17281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直線コネクタ 128"/>
          <p:cNvCxnSpPr/>
          <p:nvPr/>
        </p:nvCxnSpPr>
        <p:spPr bwMode="auto">
          <a:xfrm>
            <a:off x="827584" y="4161854"/>
            <a:ext cx="0" cy="144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直線コネクタ 130"/>
          <p:cNvCxnSpPr/>
          <p:nvPr/>
        </p:nvCxnSpPr>
        <p:spPr bwMode="auto">
          <a:xfrm>
            <a:off x="3059832" y="3873822"/>
            <a:ext cx="0" cy="17281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直線矢印コネクタ 132"/>
          <p:cNvCxnSpPr/>
          <p:nvPr/>
        </p:nvCxnSpPr>
        <p:spPr bwMode="auto">
          <a:xfrm>
            <a:off x="827584" y="5169966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cxnSp>
        <p:nvCxnSpPr>
          <p:cNvPr id="134" name="直線矢印コネクタ 133"/>
          <p:cNvCxnSpPr/>
          <p:nvPr/>
        </p:nvCxnSpPr>
        <p:spPr bwMode="auto">
          <a:xfrm>
            <a:off x="2339752" y="5169966"/>
            <a:ext cx="720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cxnSp>
        <p:nvCxnSpPr>
          <p:cNvPr id="139" name="直線コネクタ 138"/>
          <p:cNvCxnSpPr/>
          <p:nvPr/>
        </p:nvCxnSpPr>
        <p:spPr bwMode="auto">
          <a:xfrm flipH="1">
            <a:off x="5796136" y="4881934"/>
            <a:ext cx="504056" cy="7073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直線コネクタ 140"/>
          <p:cNvCxnSpPr/>
          <p:nvPr/>
        </p:nvCxnSpPr>
        <p:spPr bwMode="auto">
          <a:xfrm flipH="1">
            <a:off x="7308304" y="4953942"/>
            <a:ext cx="432048" cy="6352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直線矢印コネクタ 141"/>
          <p:cNvCxnSpPr/>
          <p:nvPr/>
        </p:nvCxnSpPr>
        <p:spPr bwMode="auto">
          <a:xfrm flipV="1">
            <a:off x="3059832" y="5157192"/>
            <a:ext cx="3024336" cy="127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cxnSp>
        <p:nvCxnSpPr>
          <p:cNvPr id="144" name="直線矢印コネクタ 143"/>
          <p:cNvCxnSpPr/>
          <p:nvPr/>
        </p:nvCxnSpPr>
        <p:spPr bwMode="auto">
          <a:xfrm>
            <a:off x="6156176" y="5169966"/>
            <a:ext cx="14401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cxnSp>
        <p:nvCxnSpPr>
          <p:cNvPr id="147" name="直線矢印コネクタ 146"/>
          <p:cNvCxnSpPr/>
          <p:nvPr/>
        </p:nvCxnSpPr>
        <p:spPr bwMode="auto">
          <a:xfrm flipH="1">
            <a:off x="7596336" y="5385990"/>
            <a:ext cx="720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155" name="テキスト ボックス 154"/>
          <p:cNvSpPr txBox="1"/>
          <p:nvPr/>
        </p:nvSpPr>
        <p:spPr>
          <a:xfrm>
            <a:off x="827584" y="545799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(1)802.11  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     Link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2123728" y="545799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(2)Backhaul  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     Link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3779912" y="545799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(3)Core network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     &amp; Facilities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5724128" y="552071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(4)The Internet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7308304" y="553000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(5)Access net at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    another end &amp; 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    servers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2837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Possible Reasons of Degradations</a:t>
            </a:r>
            <a:br>
              <a:rPr lang="en-US" dirty="0" smtClean="0"/>
            </a:br>
            <a:r>
              <a:rPr lang="en-US" dirty="0" smtClean="0"/>
              <a:t>(1) 802.11 Link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672" y="2348880"/>
            <a:ext cx="6838528" cy="4104456"/>
          </a:xfrm>
          <a:ln/>
        </p:spPr>
        <p:txBody>
          <a:bodyPr/>
          <a:lstStyle/>
          <a:p>
            <a:pPr marL="457200" indent="-457200">
              <a:buFont typeface="Wingdings" pitchFamily="2" charset="2"/>
              <a:buChar char="ü"/>
            </a:pPr>
            <a:r>
              <a:rPr lang="en-US" altLang="ja-JP" sz="2800" dirty="0" smtClean="0"/>
              <a:t>Low signal strength,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altLang="ja-JP" sz="2800" dirty="0" smtClean="0"/>
              <a:t>Low available PHY rate,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 smtClean="0"/>
              <a:t>Congestion (many terminals),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 smtClean="0"/>
              <a:t>Many associated terminals,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 smtClean="0"/>
              <a:t>Hidden terminals,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 smtClean="0"/>
              <a:t>Interference,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 smtClean="0"/>
              <a:t>etc.</a:t>
            </a:r>
          </a:p>
          <a:p>
            <a:pPr marL="857250" lvl="1" indent="-457200">
              <a:buFont typeface="Wingdings" pitchFamily="2" charset="2"/>
              <a:buChar char="ü"/>
            </a:pPr>
            <a:endParaRPr lang="en-US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2837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Possible Reasons of Degradations</a:t>
            </a:r>
            <a:br>
              <a:rPr lang="en-US" dirty="0" smtClean="0"/>
            </a:br>
            <a:r>
              <a:rPr lang="en-US" dirty="0" smtClean="0"/>
              <a:t>(2) Backhaul Link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12791"/>
          </a:xfrm>
          <a:ln/>
        </p:spPr>
        <p:txBody>
          <a:bodyPr/>
          <a:lstStyle/>
          <a:p>
            <a:pPr marL="457200" indent="-457200">
              <a:buFont typeface="Wingdings" pitchFamily="2" charset="2"/>
              <a:buChar char="ü"/>
            </a:pPr>
            <a:r>
              <a:rPr lang="en-US" altLang="ja-JP" sz="2800" dirty="0" smtClean="0"/>
              <a:t>Low PHY rate,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 smtClean="0"/>
              <a:t>Congestion (best </a:t>
            </a:r>
            <a:r>
              <a:rPr lang="en-US" sz="2800" dirty="0" smtClean="0"/>
              <a:t>effort),</a:t>
            </a:r>
            <a:endParaRPr lang="en-US" sz="2800" dirty="0" smtClean="0"/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 smtClean="0"/>
              <a:t>Sometimes, backhaul link is also wireless link,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400" dirty="0" smtClean="0"/>
              <a:t>LTE, WiMAX, WLAN, etc. for faster deployment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sz="2400" dirty="0" smtClean="0"/>
              <a:t>Larger delay than wired link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 smtClean="0"/>
              <a:t>etc.</a:t>
            </a:r>
          </a:p>
          <a:p>
            <a:pPr marL="857250" lvl="1" indent="-457200">
              <a:buFont typeface="Wingdings" pitchFamily="2" charset="2"/>
              <a:buChar char="ü"/>
            </a:pPr>
            <a:endParaRPr lang="en-US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72394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Possible Reasons of Degradations</a:t>
            </a:r>
            <a:br>
              <a:rPr lang="en-US" dirty="0" smtClean="0"/>
            </a:br>
            <a:r>
              <a:rPr lang="en-US" dirty="0" smtClean="0"/>
              <a:t>(3) Core Network &amp; Center Facilities</a:t>
            </a:r>
            <a:br>
              <a:rPr lang="en-US" dirty="0" smtClean="0"/>
            </a:br>
            <a:r>
              <a:rPr lang="en-US" dirty="0" smtClean="0"/>
              <a:t>(4) The Internet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780928"/>
            <a:ext cx="7772400" cy="3408735"/>
          </a:xfrm>
          <a:ln/>
        </p:spPr>
        <p:txBody>
          <a:bodyPr/>
          <a:lstStyle/>
          <a:p>
            <a:pPr marL="457200" indent="-457200">
              <a:buFont typeface="Wingdings" pitchFamily="2" charset="2"/>
              <a:buChar char="ü"/>
            </a:pPr>
            <a:r>
              <a:rPr lang="en-US" altLang="ja-JP" sz="2800" dirty="0" smtClean="0"/>
              <a:t>Not critical generally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altLang="ja-JP" sz="2400" dirty="0" smtClean="0"/>
              <a:t>Except in case of disaster or unusual situation, etc.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altLang="ja-JP" sz="2400" dirty="0" smtClean="0"/>
              <a:t>Sufficient bandwidth and processing power relative to 802.11 and Backhaul link</a:t>
            </a:r>
          </a:p>
          <a:p>
            <a:pPr marL="457200" indent="-457200"/>
            <a:endParaRPr lang="en-US" altLang="ja-JP" sz="2800" dirty="0" smtClean="0">
              <a:sym typeface="Wingdings" pitchFamily="2" charset="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1009</TotalTime>
  <Words>675</Words>
  <Application>Microsoft Office PowerPoint</Application>
  <PresentationFormat>画面に合わせる (4:3)</PresentationFormat>
  <Paragraphs>175</Paragraphs>
  <Slides>11</Slides>
  <Notes>11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place presentation subject title text here]</vt:lpstr>
      <vt:lpstr>Document</vt:lpstr>
      <vt:lpstr>User Level Performance</vt:lpstr>
      <vt:lpstr>Abstract</vt:lpstr>
      <vt:lpstr>An 11ai STA:</vt:lpstr>
      <vt:lpstr>User Experience at transition from cellular to WLAN</vt:lpstr>
      <vt:lpstr>User Level Performance</vt:lpstr>
      <vt:lpstr>Network Diagram Example of public WLAN spot service</vt:lpstr>
      <vt:lpstr>Possible Reasons of Degradations (1) 802.11 Link</vt:lpstr>
      <vt:lpstr>Possible Reasons of Degradations (2) Backhaul Link</vt:lpstr>
      <vt:lpstr>Possible Reasons of Degradations (3) Core Network &amp; Center Facilities (4) The Internet</vt:lpstr>
      <vt:lpstr>Possible Reasons of Degradations (5) Content Server Side</vt:lpstr>
      <vt:lpstr>Summary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level performance</dc:title>
  <dc:creator>Katsuo Yunoki</dc:creator>
  <cp:lastModifiedBy>Windows ユーザー</cp:lastModifiedBy>
  <cp:revision>67</cp:revision>
  <cp:lastPrinted>1601-01-01T00:00:00Z</cp:lastPrinted>
  <dcterms:created xsi:type="dcterms:W3CDTF">2012-12-10T23:52:38Z</dcterms:created>
  <dcterms:modified xsi:type="dcterms:W3CDTF">2013-01-07T08:17:42Z</dcterms:modified>
</cp:coreProperties>
</file>