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71" r:id="rId2"/>
    <p:sldId id="272" r:id="rId3"/>
    <p:sldId id="273" r:id="rId4"/>
    <p:sldId id="274" r:id="rId5"/>
    <p:sldId id="275" r:id="rId6"/>
    <p:sldId id="276" r:id="rId7"/>
    <p:sldId id="278" r:id="rId8"/>
    <p:sldId id="289" r:id="rId9"/>
    <p:sldId id="291" r:id="rId10"/>
    <p:sldId id="290" r:id="rId11"/>
    <p:sldId id="292" r:id="rId12"/>
    <p:sldId id="293" r:id="rId13"/>
    <p:sldId id="294" r:id="rId14"/>
    <p:sldId id="296" r:id="rId15"/>
    <p:sldId id="301" r:id="rId16"/>
    <p:sldId id="300" r:id="rId17"/>
    <p:sldId id="297" r:id="rId18"/>
    <p:sldId id="299" r:id="rId19"/>
    <p:sldId id="27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19" autoAdjust="0"/>
    <p:restoredTop sz="86356" autoAdjust="0"/>
  </p:normalViewPr>
  <p:slideViewPr>
    <p:cSldViewPr>
      <p:cViewPr varScale="1">
        <p:scale>
          <a:sx n="70" d="100"/>
          <a:sy n="70" d="100"/>
        </p:scale>
        <p:origin x="-126" y="-108"/>
      </p:cViewPr>
      <p:guideLst>
        <p:guide orient="horz" pos="2160"/>
        <p:guide pos="2880"/>
      </p:guideLst>
    </p:cSldViewPr>
  </p:slideViewPr>
  <p:outlineViewPr>
    <p:cViewPr>
      <p:scale>
        <a:sx n="33" d="100"/>
        <a:sy n="33" d="100"/>
      </p:scale>
      <p:origin x="0" y="1529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802.11-13/0021r1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802.11-13/0021r1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802.11-13/0021r1</a:t>
            </a:r>
            <a:endParaRPr lang="en-US"/>
          </a:p>
        </p:txBody>
      </p:sp>
      <p:sp>
        <p:nvSpPr>
          <p:cNvPr id="11267" name="Rectangle 3"/>
          <p:cNvSpPr>
            <a:spLocks noGrp="1" noChangeArrowheads="1"/>
          </p:cNvSpPr>
          <p:nvPr>
            <p:ph type="dt" sz="quarter" idx="1"/>
          </p:nvPr>
        </p:nvSpPr>
        <p:spPr>
          <a:noFill/>
        </p:spPr>
        <p:txBody>
          <a:bodyPr/>
          <a:lstStyle/>
          <a:p>
            <a:r>
              <a:rPr lang="en-US" smtClean="0"/>
              <a:t>January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802.11-13/0021r1</a:t>
            </a:r>
            <a:endParaRPr lang="en-US"/>
          </a:p>
        </p:txBody>
      </p:sp>
      <p:sp>
        <p:nvSpPr>
          <p:cNvPr id="12291" name="Rectangle 3"/>
          <p:cNvSpPr>
            <a:spLocks noGrp="1" noChangeArrowheads="1"/>
          </p:cNvSpPr>
          <p:nvPr>
            <p:ph type="dt" sz="quarter" idx="1"/>
          </p:nvPr>
        </p:nvSpPr>
        <p:spPr>
          <a:noFill/>
        </p:spPr>
        <p:txBody>
          <a:bodyPr/>
          <a:lstStyle/>
          <a:p>
            <a:r>
              <a:rPr lang="en-US" smtClean="0"/>
              <a:t>January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802.11-13/0021r1</a:t>
            </a:r>
            <a:endParaRPr lang="en-US"/>
          </a:p>
        </p:txBody>
      </p:sp>
      <p:sp>
        <p:nvSpPr>
          <p:cNvPr id="5" name="Date Placeholder 4"/>
          <p:cNvSpPr>
            <a:spLocks noGrp="1"/>
          </p:cNvSpPr>
          <p:nvPr>
            <p:ph type="dt" idx="11"/>
          </p:nvPr>
        </p:nvSpPr>
        <p:spPr/>
        <p:txBody>
          <a:bodyPr/>
          <a:lstStyle/>
          <a:p>
            <a:pPr>
              <a:defRPr/>
            </a:pPr>
            <a:r>
              <a:rPr lang="en-US" smtClean="0"/>
              <a:t>January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802.11-13/0021r1</a:t>
            </a:r>
            <a:endParaRPr lang="en-US"/>
          </a:p>
        </p:txBody>
      </p:sp>
      <p:sp>
        <p:nvSpPr>
          <p:cNvPr id="13315" name="Rectangle 3"/>
          <p:cNvSpPr>
            <a:spLocks noGrp="1" noChangeArrowheads="1"/>
          </p:cNvSpPr>
          <p:nvPr>
            <p:ph type="dt" sz="quarter" idx="1"/>
          </p:nvPr>
        </p:nvSpPr>
        <p:spPr>
          <a:noFill/>
        </p:spPr>
        <p:txBody>
          <a:bodyPr/>
          <a:lstStyle/>
          <a:p>
            <a:r>
              <a:rPr lang="en-US" smtClean="0"/>
              <a:t>January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802.11-13/0021r1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about/sasb/audcom/pnp/LMSC.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grouper.ieee.org/groups/802/PNP/approved/IEEE_802_WG_PandP_v12.pdf" TargetMode="External"/><Relationship Id="rId2" Type="http://schemas.openxmlformats.org/officeDocument/2006/relationships/hyperlink" Target="http://grouper.ieee.org/groups/802/PNP/approved/IEEE_802_OM_v1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3/11-13-0001-00-0000-802-11-operations-manual.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ocuments?is_dcn=2&amp;is_year=2009"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dirty="0" smtClean="0"/>
              <a:t>January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January 2013</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2013-01-14</a:t>
            </a:r>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LMSC P&amp;P </a:t>
            </a:r>
            <a:endParaRPr lang="en-US" dirty="0"/>
          </a:p>
        </p:txBody>
      </p:sp>
      <p:sp>
        <p:nvSpPr>
          <p:cNvPr id="3" name="Content Placeholder 2"/>
          <p:cNvSpPr>
            <a:spLocks noGrp="1"/>
          </p:cNvSpPr>
          <p:nvPr>
            <p:ph idx="1"/>
          </p:nvPr>
        </p:nvSpPr>
        <p:spPr>
          <a:xfrm>
            <a:off x="457200" y="1981200"/>
            <a:ext cx="8153400" cy="4114800"/>
          </a:xfrm>
        </p:spPr>
        <p:txBody>
          <a:bodyPr/>
          <a:lstStyle/>
          <a:p>
            <a:r>
              <a:rPr lang="en-US" dirty="0" smtClean="0"/>
              <a:t>New P&amp;P conditionally accepted by the Standards Board due to recommendation of </a:t>
            </a:r>
            <a:r>
              <a:rPr lang="en-US" dirty="0" err="1" smtClean="0"/>
              <a:t>AudCom</a:t>
            </a:r>
            <a:r>
              <a:rPr lang="en-US" dirty="0" smtClean="0"/>
              <a:t> in December</a:t>
            </a:r>
          </a:p>
          <a:p>
            <a:r>
              <a:rPr lang="en-US" dirty="0" smtClean="0"/>
              <a:t>802 EC has conducted an E-mail ballot to complete the requested changes</a:t>
            </a:r>
          </a:p>
          <a:p>
            <a:r>
              <a:rPr lang="en-US" dirty="0" smtClean="0"/>
              <a:t>The accepted P&amp;P now posted by </a:t>
            </a:r>
            <a:r>
              <a:rPr lang="en-US" dirty="0" err="1" smtClean="0"/>
              <a:t>AudCom</a:t>
            </a:r>
            <a:r>
              <a:rPr lang="en-US" dirty="0" smtClean="0"/>
              <a:t>:</a:t>
            </a:r>
          </a:p>
          <a:p>
            <a:pPr lvl="1"/>
            <a:r>
              <a:rPr lang="en-US" dirty="0" smtClean="0">
                <a:hlinkClick r:id="rId2"/>
              </a:rPr>
              <a:t>http://standards.ieee.org/about/sasb/audcom/pnp/LMSC.pdf</a:t>
            </a:r>
            <a:r>
              <a:rPr lang="en-US" dirty="0" smtClean="0"/>
              <a:t/>
            </a:r>
            <a:br>
              <a:rPr lang="en-US" dirty="0" smtClean="0"/>
            </a:b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802 OM and 802 WG P&amp;P</a:t>
            </a:r>
            <a:endParaRPr lang="en-US" dirty="0"/>
          </a:p>
        </p:txBody>
      </p:sp>
      <p:sp>
        <p:nvSpPr>
          <p:cNvPr id="3" name="Content Placeholder 2"/>
          <p:cNvSpPr>
            <a:spLocks noGrp="1"/>
          </p:cNvSpPr>
          <p:nvPr>
            <p:ph idx="1"/>
          </p:nvPr>
        </p:nvSpPr>
        <p:spPr/>
        <p:txBody>
          <a:bodyPr/>
          <a:lstStyle/>
          <a:p>
            <a:r>
              <a:rPr lang="en-GB" u="sng" dirty="0" smtClean="0">
                <a:hlinkClick r:id="rId2" tooltip="IEEE 802 LMSC OM"/>
              </a:rPr>
              <a:t>IEEE Project 802 LAN/MAN Standards Committee (LMSC) Operations Manual</a:t>
            </a:r>
            <a:r>
              <a:rPr lang="en-GB" dirty="0" smtClean="0"/>
              <a:t> (LMSC OM)</a:t>
            </a:r>
          </a:p>
          <a:p>
            <a:pPr lvl="1"/>
            <a:r>
              <a:rPr lang="en-US" dirty="0" smtClean="0">
                <a:hlinkClick r:id="rId2"/>
              </a:rPr>
              <a:t>http://grouper.ieee.org/groups/802/PNP/approved/IEEE_802_OM_v11.pdf</a:t>
            </a:r>
            <a:endParaRPr lang="en-US" dirty="0" smtClean="0"/>
          </a:p>
          <a:p>
            <a:endParaRPr lang="en-US" dirty="0" smtClean="0"/>
          </a:p>
          <a:p>
            <a:r>
              <a:rPr lang="en-GB" u="sng" dirty="0" smtClean="0">
                <a:hlinkClick r:id="rId3" tooltip="802 WG P&amp;P"/>
              </a:rPr>
              <a:t>IEEE Project 802 LAN/MAN Standards Committee (LMSC) Working Group (WG) Policies and Procedures</a:t>
            </a:r>
            <a:r>
              <a:rPr lang="en-GB" dirty="0" smtClean="0"/>
              <a:t> (WG P&amp;P)</a:t>
            </a:r>
          </a:p>
          <a:p>
            <a:pPr lvl="1"/>
            <a:r>
              <a:rPr lang="en-US" dirty="0" smtClean="0">
                <a:hlinkClick r:id="rId3"/>
              </a:rPr>
              <a:t>http://grouper.ieee.org/groups/802/PNP/approved/IEEE_802_WG_PandP_v12.pdf</a:t>
            </a:r>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OM Changes</a:t>
            </a:r>
            <a:endParaRPr lang="en-US" dirty="0"/>
          </a:p>
        </p:txBody>
      </p:sp>
      <p:sp>
        <p:nvSpPr>
          <p:cNvPr id="3" name="Content Placeholder 2"/>
          <p:cNvSpPr>
            <a:spLocks noGrp="1"/>
          </p:cNvSpPr>
          <p:nvPr>
            <p:ph idx="1"/>
          </p:nvPr>
        </p:nvSpPr>
        <p:spPr/>
        <p:txBody>
          <a:bodyPr/>
          <a:lstStyle/>
          <a:p>
            <a:r>
              <a:rPr lang="en-US" dirty="0" smtClean="0"/>
              <a:t>New Document number</a:t>
            </a:r>
          </a:p>
          <a:p>
            <a:pPr lvl="1"/>
            <a:r>
              <a:rPr lang="en-US" dirty="0" smtClean="0">
                <a:hlinkClick r:id="rId2"/>
              </a:rPr>
              <a:t>https://mentor.ieee.org/802.11/dcn/13/11-13-0001-00-0000-802-11-operations-manual.docx</a:t>
            </a:r>
            <a:endParaRPr lang="en-US" dirty="0" smtClean="0"/>
          </a:p>
          <a:p>
            <a:r>
              <a:rPr lang="en-US" dirty="0" smtClean="0"/>
              <a:t>Updated Links – </a:t>
            </a:r>
          </a:p>
          <a:p>
            <a:pPr lvl="1"/>
            <a:r>
              <a:rPr lang="en-US" dirty="0" smtClean="0"/>
              <a:t>Updated links in </a:t>
            </a:r>
            <a:r>
              <a:rPr lang="en-US" dirty="0" err="1" smtClean="0"/>
              <a:t>Hiearchy</a:t>
            </a:r>
            <a:endParaRPr lang="en-US" dirty="0" smtClean="0"/>
          </a:p>
          <a:p>
            <a:pPr lvl="1"/>
            <a:r>
              <a:rPr lang="en-US" dirty="0" smtClean="0"/>
              <a:t>Section 7 links to figure updated</a:t>
            </a:r>
          </a:p>
          <a:p>
            <a:r>
              <a:rPr lang="en-US" dirty="0" smtClean="0"/>
              <a:t>Added New Section</a:t>
            </a:r>
          </a:p>
          <a:p>
            <a:pPr lvl="1"/>
            <a:r>
              <a:rPr lang="en-US" dirty="0" smtClean="0"/>
              <a:t>7.5 Qualifying Interim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for 7.5 Qualifying Interim </a:t>
            </a:r>
            <a:endParaRPr lang="en-US" dirty="0"/>
          </a:p>
        </p:txBody>
      </p:sp>
      <p:sp>
        <p:nvSpPr>
          <p:cNvPr id="3" name="Content Placeholder 2"/>
          <p:cNvSpPr>
            <a:spLocks noGrp="1"/>
          </p:cNvSpPr>
          <p:nvPr>
            <p:ph idx="1"/>
          </p:nvPr>
        </p:nvSpPr>
        <p:spPr>
          <a:xfrm>
            <a:off x="381000" y="1600200"/>
            <a:ext cx="8229600" cy="4800600"/>
          </a:xfrm>
        </p:spPr>
        <p:txBody>
          <a:bodyPr/>
          <a:lstStyle/>
          <a:p>
            <a:r>
              <a:rPr lang="en-US" sz="2000" dirty="0" smtClean="0"/>
              <a:t>In section 7 the voting membership requirement is “2 of 4 consecutive </a:t>
            </a:r>
            <a:r>
              <a:rPr lang="en-US" sz="2000" dirty="0" err="1" smtClean="0"/>
              <a:t>plenaries</a:t>
            </a:r>
            <a:r>
              <a:rPr lang="en-US" sz="2000" dirty="0" smtClean="0"/>
              <a:t>, one of which may be substituted by an interim”.  This sub-section defines which interims qualify for this substitution.</a:t>
            </a:r>
          </a:p>
          <a:p>
            <a:r>
              <a:rPr lang="en-US" sz="2000" dirty="0" smtClean="0"/>
              <a:t> </a:t>
            </a:r>
          </a:p>
          <a:p>
            <a:r>
              <a:rPr lang="en-US" sz="2000" dirty="0" smtClean="0"/>
              <a:t>The rule is that any interim after the first of the 4 consecutive </a:t>
            </a:r>
            <a:r>
              <a:rPr lang="en-US" sz="2000" dirty="0" err="1" smtClean="0"/>
              <a:t>plenaries</a:t>
            </a:r>
            <a:r>
              <a:rPr lang="en-US" sz="2000" dirty="0" smtClean="0"/>
              <a:t> is a qualifying interim.</a:t>
            </a:r>
          </a:p>
          <a:p>
            <a:r>
              <a:rPr lang="en-US" sz="2000" dirty="0" smtClean="0"/>
              <a:t> </a:t>
            </a:r>
          </a:p>
          <a:p>
            <a:r>
              <a:rPr lang="en-US" sz="2000" dirty="0" smtClean="0"/>
              <a:t>This is illustrated below, where P stands for a plenary and I stands for an interim.  The qualifying sessions are shown in bold underlined.</a:t>
            </a:r>
          </a:p>
          <a:p>
            <a:r>
              <a:rPr lang="en-US" sz="2000" dirty="0" smtClean="0"/>
              <a:t> </a:t>
            </a:r>
          </a:p>
          <a:p>
            <a:r>
              <a:rPr lang="en-US" sz="2000" dirty="0" smtClean="0"/>
              <a:t>After a plenary:   …P I P I </a:t>
            </a:r>
            <a:r>
              <a:rPr lang="en-US" sz="2000" u="sng" dirty="0" smtClean="0"/>
              <a:t>P I P I P I P</a:t>
            </a:r>
            <a:endParaRPr lang="en-US" sz="2000" dirty="0" smtClean="0"/>
          </a:p>
          <a:p>
            <a:r>
              <a:rPr lang="en-US" sz="2000" dirty="0" smtClean="0"/>
              <a:t>After an interim: … P I P I </a:t>
            </a:r>
            <a:r>
              <a:rPr lang="en-US" sz="2000" u="sng" dirty="0" smtClean="0"/>
              <a:t>P I P I P I P I</a:t>
            </a:r>
            <a:endParaRPr lang="en-US" sz="2000"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Midweek Plenary items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5.8 Interest Groups</a:t>
            </a:r>
            <a:endParaRPr lang="en-US" dirty="0"/>
          </a:p>
        </p:txBody>
      </p:sp>
      <p:sp>
        <p:nvSpPr>
          <p:cNvPr id="3" name="Content Placeholder 2"/>
          <p:cNvSpPr>
            <a:spLocks noGrp="1"/>
          </p:cNvSpPr>
          <p:nvPr>
            <p:ph idx="1"/>
          </p:nvPr>
        </p:nvSpPr>
        <p:spPr/>
        <p:txBody>
          <a:bodyPr/>
          <a:lstStyle/>
          <a:p>
            <a:r>
              <a:rPr lang="en-US" dirty="0" smtClean="0"/>
              <a:t>What is the purpose of WNG SC?</a:t>
            </a:r>
          </a:p>
          <a:p>
            <a:pPr lvl="1"/>
            <a:r>
              <a:rPr lang="en-US" dirty="0" smtClean="0"/>
              <a:t>Short description of WNG SC</a:t>
            </a:r>
          </a:p>
          <a:p>
            <a:r>
              <a:rPr lang="en-US" dirty="0" smtClean="0"/>
              <a:t>What might an Interest Group look like?</a:t>
            </a:r>
          </a:p>
          <a:p>
            <a:pPr lvl="1"/>
            <a:r>
              <a:rPr lang="en-US" dirty="0" smtClean="0"/>
              <a:t>Example OM text from 802.15</a:t>
            </a:r>
          </a:p>
          <a:p>
            <a:pPr lvl="1"/>
            <a:endParaRPr lang="en-US" dirty="0" smtClean="0"/>
          </a:p>
          <a:p>
            <a:r>
              <a:rPr lang="en-US" dirty="0" smtClean="0"/>
              <a:t>Discussion on the value of making a distinction:</a:t>
            </a:r>
          </a:p>
          <a:p>
            <a:r>
              <a:rPr lang="en-US" smtClean="0"/>
              <a:t>Possible options:</a:t>
            </a:r>
            <a:endParaRPr lang="en-US" dirty="0" smtClean="0"/>
          </a:p>
          <a:p>
            <a:pPr lvl="1"/>
            <a:r>
              <a:rPr lang="en-US" dirty="0" smtClean="0"/>
              <a:t>Increase the default WNG SC time </a:t>
            </a:r>
          </a:p>
          <a:p>
            <a:pPr lvl="1"/>
            <a:r>
              <a:rPr lang="en-US" dirty="0" smtClean="0"/>
              <a:t>Create IG</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WNG</a:t>
            </a:r>
            <a:endParaRPr lang="en-US" dirty="0"/>
          </a:p>
        </p:txBody>
      </p:sp>
      <p:sp>
        <p:nvSpPr>
          <p:cNvPr id="3" name="Content Placeholder 2"/>
          <p:cNvSpPr>
            <a:spLocks noGrp="1"/>
          </p:cNvSpPr>
          <p:nvPr>
            <p:ph idx="1"/>
          </p:nvPr>
        </p:nvSpPr>
        <p:spPr/>
        <p:txBody>
          <a:bodyPr/>
          <a:lstStyle/>
          <a:p>
            <a:r>
              <a:rPr lang="en-US" dirty="0" smtClean="0"/>
              <a:t>802.11 has a Standing Committee (SC) that currently is tasked with looking at the future events:</a:t>
            </a:r>
          </a:p>
          <a:p>
            <a:pPr lvl="1"/>
            <a:r>
              <a:rPr lang="en-US" dirty="0" smtClean="0"/>
              <a:t>WIRELESS </a:t>
            </a:r>
            <a:r>
              <a:rPr lang="en-US" dirty="0" smtClean="0"/>
              <a:t>NEXT GENERATION (WNG) STANDING COMMITTEE (SC</a:t>
            </a:r>
            <a:r>
              <a:rPr lang="en-US" dirty="0" smtClean="0"/>
              <a:t>)</a:t>
            </a:r>
          </a:p>
          <a:p>
            <a:r>
              <a:rPr lang="en-US" dirty="0" smtClean="0"/>
              <a:t>This committee has been used to coordinate and </a:t>
            </a:r>
            <a:r>
              <a:rPr lang="en-US" dirty="0" err="1" smtClean="0"/>
              <a:t>faciliate</a:t>
            </a:r>
            <a:r>
              <a:rPr lang="en-US" dirty="0" smtClean="0"/>
              <a:t> meeting time for discussion on new technologies and future directions of 802.11 WG.</a:t>
            </a:r>
          </a:p>
          <a:p>
            <a:r>
              <a:rPr lang="en-US" dirty="0" smtClean="0"/>
              <a:t>This committee was originally formed to focus WG discussion of future topics outside the 3 plenary meeting slots.</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Interest Groups (IG)</a:t>
            </a:r>
            <a:endParaRPr lang="en-US" dirty="0"/>
          </a:p>
        </p:txBody>
      </p:sp>
      <p:sp>
        <p:nvSpPr>
          <p:cNvPr id="3" name="Content Placeholder 2"/>
          <p:cNvSpPr>
            <a:spLocks noGrp="1"/>
          </p:cNvSpPr>
          <p:nvPr>
            <p:ph idx="1"/>
          </p:nvPr>
        </p:nvSpPr>
        <p:spPr>
          <a:xfrm>
            <a:off x="685800" y="1600200"/>
            <a:ext cx="7772400" cy="4724400"/>
          </a:xfrm>
        </p:spPr>
        <p:txBody>
          <a:bodyPr/>
          <a:lstStyle/>
          <a:p>
            <a:pPr lvl="0">
              <a:buNone/>
            </a:pPr>
            <a:r>
              <a:rPr lang="en-US" u="sng" dirty="0" smtClean="0"/>
              <a:t>1</a:t>
            </a:r>
            <a:r>
              <a:rPr lang="en-US" sz="800" u="sng" dirty="0" smtClean="0"/>
              <a:t>      </a:t>
            </a:r>
            <a:r>
              <a:rPr lang="en-US" u="sng" dirty="0" smtClean="0"/>
              <a:t>802.15 Interest Group(s)</a:t>
            </a:r>
            <a:endParaRPr lang="en-GB" dirty="0" smtClean="0"/>
          </a:p>
          <a:p>
            <a:r>
              <a:rPr lang="en-US" b="1" i="1" u="sng" dirty="0" smtClean="0"/>
              <a:t>1.1</a:t>
            </a:r>
            <a:r>
              <a:rPr lang="en-US" sz="1200" b="1" i="1" u="sng" dirty="0" smtClean="0"/>
              <a:t>      </a:t>
            </a:r>
            <a:r>
              <a:rPr lang="en-US" b="1" i="1" u="sng" dirty="0" smtClean="0"/>
              <a:t>Function</a:t>
            </a:r>
            <a:endParaRPr lang="en-GB" b="1" i="1" dirty="0" smtClean="0"/>
          </a:p>
          <a:p>
            <a:pPr lvl="1"/>
            <a:r>
              <a:rPr lang="en-GB" sz="2200" dirty="0" smtClean="0"/>
              <a:t>The function of the 802.15 Interest Group (IG) is to provide a forum for specific applications or technologies. </a:t>
            </a:r>
            <a:r>
              <a:rPr lang="en-GB" dirty="0" smtClean="0"/>
              <a:t> </a:t>
            </a:r>
          </a:p>
          <a:p>
            <a:r>
              <a:rPr lang="en-US" b="1" i="1" u="sng" dirty="0" smtClean="0"/>
              <a:t>1.2</a:t>
            </a:r>
            <a:r>
              <a:rPr lang="en-US" sz="1200" b="1" i="1" u="sng" dirty="0" smtClean="0"/>
              <a:t>      </a:t>
            </a:r>
            <a:r>
              <a:rPr lang="en-US" b="1" i="1" u="sng" dirty="0" smtClean="0"/>
              <a:t>Membership</a:t>
            </a:r>
            <a:endParaRPr lang="en-GB" b="1" i="1" dirty="0" smtClean="0"/>
          </a:p>
          <a:p>
            <a:pPr lvl="1"/>
            <a:r>
              <a:rPr lang="en-GB" sz="2200" dirty="0" smtClean="0"/>
              <a:t>Participants from 802.15 WG make up the IG membership</a:t>
            </a:r>
            <a:r>
              <a:rPr lang="en-GB" dirty="0" smtClean="0"/>
              <a:t>.</a:t>
            </a:r>
          </a:p>
          <a:p>
            <a:r>
              <a:rPr lang="en-US" b="1" i="1" u="sng" dirty="0" smtClean="0"/>
              <a:t>1.3</a:t>
            </a:r>
            <a:r>
              <a:rPr lang="en-US" sz="1200" b="1" i="1" u="sng" dirty="0" smtClean="0"/>
              <a:t>      </a:t>
            </a:r>
            <a:r>
              <a:rPr lang="en-US" b="1" i="1" u="sng" dirty="0" smtClean="0"/>
              <a:t>Formation</a:t>
            </a:r>
            <a:endParaRPr lang="en-GB" b="1" i="1" dirty="0" smtClean="0"/>
          </a:p>
          <a:p>
            <a:pPr lvl="1"/>
            <a:r>
              <a:rPr lang="en-GB" sz="2200" dirty="0" smtClean="0"/>
              <a:t>The Chair of the WG has the power to appoint IGs when enough interest has been identified for a particular area of study within the scope of 802.15 WG. To determine that sufficient interest has been identified, the formation of the IG shall be ratified by a simple majority of the WG.</a:t>
            </a:r>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410200"/>
          </a:xfrm>
        </p:spPr>
        <p:txBody>
          <a:bodyPr/>
          <a:lstStyle/>
          <a:p>
            <a:r>
              <a:rPr lang="en-US" b="1" i="1" u="sng" dirty="0" smtClean="0"/>
              <a:t>1.4</a:t>
            </a:r>
            <a:r>
              <a:rPr lang="en-US" sz="1200" b="1" i="1" u="sng" dirty="0" smtClean="0"/>
              <a:t>      </a:t>
            </a:r>
            <a:r>
              <a:rPr lang="en-US" b="1" i="1" u="sng" dirty="0" smtClean="0"/>
              <a:t>Continuation</a:t>
            </a:r>
            <a:endParaRPr lang="en-GB" b="1" i="1" dirty="0" smtClean="0"/>
          </a:p>
          <a:p>
            <a:pPr lvl="1"/>
            <a:r>
              <a:rPr lang="en-GB" sz="2200" dirty="0" smtClean="0"/>
              <a:t>IGs are constituted to perform a specific function and remain in existence until the specific function is no longer required at the WG Chair’s discretion.</a:t>
            </a:r>
          </a:p>
          <a:p>
            <a:r>
              <a:rPr lang="en-US" b="1" i="1" u="sng" dirty="0" smtClean="0"/>
              <a:t>1.5</a:t>
            </a:r>
            <a:r>
              <a:rPr lang="en-US" sz="1200" b="1" i="1" u="sng" dirty="0" smtClean="0"/>
              <a:t>      </a:t>
            </a:r>
            <a:r>
              <a:rPr lang="en-US" b="1" i="1" u="sng" dirty="0" smtClean="0"/>
              <a:t>Interest Group Operation</a:t>
            </a:r>
            <a:endParaRPr lang="en-GB" b="1" i="1" dirty="0" smtClean="0"/>
          </a:p>
          <a:p>
            <a:pPr lvl="1"/>
            <a:r>
              <a:rPr lang="en-GB" dirty="0" smtClean="0"/>
              <a:t>IGs follow the operating procedures for TGs specified in clause 4 with the following exceptions:</a:t>
            </a:r>
          </a:p>
          <a:p>
            <a:pPr lvl="1"/>
            <a:r>
              <a:rPr lang="en-US" b="1" u="sng" dirty="0" smtClean="0"/>
              <a:t>1.5.1</a:t>
            </a:r>
            <a:r>
              <a:rPr lang="en-US" sz="1000" b="1" u="sng" dirty="0" smtClean="0"/>
              <a:t>     </a:t>
            </a:r>
            <a:r>
              <a:rPr lang="en-US" b="1" u="sng" dirty="0" smtClean="0"/>
              <a:t>Interest Group Meetings</a:t>
            </a:r>
            <a:endParaRPr lang="en-GB" b="1" dirty="0" smtClean="0"/>
          </a:p>
          <a:p>
            <a:pPr lvl="2"/>
            <a:r>
              <a:rPr lang="en-GB" dirty="0" smtClean="0"/>
              <a:t>Attendance at IG meetings held as part of an 802.15 WG session counts towards 802.15 WG voting rights.</a:t>
            </a:r>
          </a:p>
          <a:p>
            <a:pPr lvl="1"/>
            <a:r>
              <a:rPr lang="en-US" b="1" u="sng" dirty="0" smtClean="0"/>
              <a:t>1.5.2</a:t>
            </a:r>
            <a:r>
              <a:rPr lang="en-US" sz="1000" b="1" u="sng" dirty="0" smtClean="0"/>
              <a:t>     </a:t>
            </a:r>
            <a:r>
              <a:rPr lang="en-US" b="1" u="sng" dirty="0" smtClean="0"/>
              <a:t>Voting at Interest Group Meetings</a:t>
            </a:r>
            <a:endParaRPr lang="en-GB" b="1" dirty="0" smtClean="0"/>
          </a:p>
          <a:p>
            <a:pPr lvl="2"/>
            <a:r>
              <a:rPr lang="en-GB" dirty="0" smtClean="0"/>
              <a:t>Any person attending an IG meeting may participate in IG discussions; make motions and vote on all motions.</a:t>
            </a:r>
          </a:p>
          <a:p>
            <a:r>
              <a:rPr lang="en-US" b="1" i="1" u="sng" dirty="0" smtClean="0"/>
              <a:t>1.6</a:t>
            </a:r>
            <a:r>
              <a:rPr lang="en-US" sz="1200" b="1" i="1" u="sng" dirty="0" smtClean="0"/>
              <a:t>      </a:t>
            </a:r>
            <a:r>
              <a:rPr lang="en-US" b="1" i="1" u="sng" dirty="0" smtClean="0"/>
              <a:t>Interest Group Chair</a:t>
            </a:r>
            <a:endParaRPr lang="en-GB" b="1" i="1" dirty="0" smtClean="0"/>
          </a:p>
          <a:p>
            <a:pPr lvl="1"/>
            <a:r>
              <a:rPr lang="en-GB" dirty="0" smtClean="0"/>
              <a:t>The Interest Group Chair is appointed by the WG Chair.  </a:t>
            </a:r>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
        <p:nvSpPr>
          <p:cNvPr id="7" name="Title 6"/>
          <p:cNvSpPr>
            <a:spLocks noGrp="1"/>
          </p:cNvSpPr>
          <p:nvPr>
            <p:ph type="title"/>
          </p:nvPr>
        </p:nvSpPr>
        <p:spPr>
          <a:xfrm>
            <a:off x="685800" y="685800"/>
            <a:ext cx="7772400" cy="533400"/>
          </a:xfrm>
        </p:spPr>
        <p:txBody>
          <a:bodyPr/>
          <a:lstStyle/>
          <a:p>
            <a:pPr algn="r"/>
            <a:r>
              <a:rPr lang="en-US" dirty="0" smtClean="0"/>
              <a:t>802.15 IG(cont)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smtClean="0"/>
              <a:t>January 2013</a:t>
            </a:r>
            <a:endParaRPr lang="en-US"/>
          </a:p>
        </p:txBody>
      </p:sp>
      <p:sp>
        <p:nvSpPr>
          <p:cNvPr id="9219" name="Footer Placeholder 4"/>
          <p:cNvSpPr>
            <a:spLocks noGrp="1"/>
          </p:cNvSpPr>
          <p:nvPr>
            <p:ph type="ftr" sz="quarter" idx="11"/>
          </p:nvPr>
        </p:nvSpPr>
        <p:spPr>
          <a:noFill/>
        </p:spPr>
        <p:txBody>
          <a:bodyPr/>
          <a:lstStyle/>
          <a:p>
            <a:r>
              <a:rPr lang="en-US"/>
              <a:t>Jon Rosdahl (CSR)</a:t>
            </a:r>
          </a:p>
        </p:txBody>
      </p:sp>
      <p:sp>
        <p:nvSpPr>
          <p:cNvPr id="9220" name="Slide Number Placeholder 5"/>
          <p:cNvSpPr>
            <a:spLocks noGrp="1"/>
          </p:cNvSpPr>
          <p:nvPr>
            <p:ph type="sldNum" sz="quarter" idx="12"/>
          </p:nvPr>
        </p:nvSpPr>
        <p:spPr>
          <a:noFill/>
        </p:spPr>
        <p:txBody>
          <a:bodyPr/>
          <a:lstStyle/>
          <a:p>
            <a:r>
              <a:rPr lang="en-US"/>
              <a:t>Slide </a:t>
            </a:r>
            <a:fld id="{69A37A91-29EA-446E-A339-5034D2DDCDBB}" type="slidenum">
              <a:rPr lang="en-US"/>
              <a:pPr/>
              <a:t>19</a:t>
            </a:fld>
            <a:endParaRPr lang="en-US"/>
          </a:p>
        </p:txBody>
      </p:sp>
      <p:sp>
        <p:nvSpPr>
          <p:cNvPr id="9221" name="Rectangle 2"/>
          <p:cNvSpPr>
            <a:spLocks noGrp="1" noChangeArrowheads="1"/>
          </p:cNvSpPr>
          <p:nvPr>
            <p:ph type="title"/>
          </p:nvPr>
        </p:nvSpPr>
        <p:spPr/>
        <p:txBody>
          <a:bodyPr/>
          <a:lstStyle/>
          <a:p>
            <a:r>
              <a:rPr lang="en-GB" dirty="0" smtClean="0"/>
              <a:t>References</a:t>
            </a:r>
          </a:p>
        </p:txBody>
      </p:sp>
      <p:sp>
        <p:nvSpPr>
          <p:cNvPr id="9222" name="Rectangle 3"/>
          <p:cNvSpPr>
            <a:spLocks noGrp="1" noChangeArrowheads="1"/>
          </p:cNvSpPr>
          <p:nvPr>
            <p:ph type="body" idx="1"/>
          </p:nvPr>
        </p:nvSpPr>
        <p:spPr/>
        <p:txBody>
          <a:bodyPr/>
          <a:lstStyle/>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a:buFontTx/>
              <a:buNone/>
            </a:pPr>
            <a:r>
              <a:rPr lang="en-US" dirty="0" smtClean="0"/>
              <a:t>	Current Patent Slides</a:t>
            </a:r>
          </a:p>
          <a:p>
            <a:pPr>
              <a:buFontTx/>
              <a:buNone/>
            </a:pPr>
            <a:r>
              <a:rPr lang="en-US" dirty="0" smtClean="0"/>
              <a:t>	Updated on Rules, P&amp;P and OM for IEEE-SA, IEEE 802, and IEEE 802.11</a:t>
            </a:r>
          </a:p>
          <a:p>
            <a:pPr>
              <a:buFontTx/>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16 Nov 2012), </a:t>
            </a:r>
          </a:p>
          <a:p>
            <a:pPr lvl="1"/>
            <a:r>
              <a:rPr lang="en-US" sz="1200" dirty="0" smtClean="0">
                <a:hlinkClick r:id="rId4"/>
              </a:rPr>
              <a:t>http://grouper.ieee.org/groups/802/PNP/approved/IEEE_802_OM_v11.pdf</a:t>
            </a:r>
            <a:endParaRPr lang="en-US" sz="1200" dirty="0" smtClean="0"/>
          </a:p>
          <a:p>
            <a:pPr lvl="1">
              <a:buNone/>
            </a:pPr>
            <a:endParaRPr lang="en-US" sz="1200" dirty="0" smtClean="0"/>
          </a:p>
          <a:p>
            <a:r>
              <a:rPr lang="en-US" sz="2000" dirty="0" smtClean="0">
                <a:hlinkClick r:id="rId5" action="ppaction://hlinkfile"/>
              </a:rPr>
              <a:t>IEEE 802 Working Group Policies and Procedures</a:t>
            </a:r>
            <a:r>
              <a:rPr lang="en-US" sz="2000" dirty="0" smtClean="0"/>
              <a:t> (effective 16 Nov 2012) </a:t>
            </a:r>
          </a:p>
          <a:p>
            <a:pPr lvl="1"/>
            <a:r>
              <a:rPr lang="en-US" sz="1400" dirty="0" smtClean="0">
                <a:hlinkClick r:id="rId6"/>
              </a:rPr>
              <a:t>http://grouper.ieee.org/groups/802/PNP/approved/IEEE_802_WG_PandP_v12.pdf</a:t>
            </a:r>
            <a:endParaRPr lang="en-US" sz="1400" dirty="0" smtClean="0"/>
          </a:p>
          <a:p>
            <a:pPr lvl="1"/>
            <a:endParaRPr lang="en-US" sz="1400" dirty="0" smtClean="0"/>
          </a:p>
          <a:p>
            <a:r>
              <a:rPr lang="en-US" sz="2000" dirty="0" smtClean="0">
                <a:hlinkClick r:id="rId7"/>
              </a:rPr>
              <a:t>IEEE 802.11 Operations Manual (WG11 OM)</a:t>
            </a:r>
            <a:r>
              <a:rPr lang="en-US" sz="2000" dirty="0" smtClean="0"/>
              <a:t> </a:t>
            </a:r>
            <a:r>
              <a:rPr lang="en-US" sz="1600" dirty="0" smtClean="0"/>
              <a:t>(Effective July 20, 2012)</a:t>
            </a:r>
          </a:p>
          <a:p>
            <a:pPr lvl="1"/>
            <a:r>
              <a:rPr lang="en-US" sz="1800" dirty="0" smtClean="0">
                <a:hlinkClick r:id="rId7"/>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8"/>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Latest versions of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r>
              <a:rPr lang="en-US" sz="1600" dirty="0" smtClean="0"/>
              <a:t> </a:t>
            </a:r>
            <a:endParaRPr lang="en-GB" sz="1800" dirty="0" smtClean="0"/>
          </a:p>
          <a:p>
            <a:r>
              <a:rPr lang="en-US" sz="1800" dirty="0" smtClean="0"/>
              <a:t>The 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r>
              <a:rPr lang="en-US" sz="1800" dirty="0" smtClean="0"/>
              <a:t> </a:t>
            </a:r>
            <a:endParaRPr lang="en-GB" sz="1800" dirty="0" smtClean="0"/>
          </a:p>
          <a:p>
            <a:r>
              <a:rPr lang="en-US" sz="1800" dirty="0" smtClean="0"/>
              <a:t>The text of the changes made to these documents (approved by SASB/BOG in 2012) can be found at: </a:t>
            </a:r>
            <a:endParaRPr lang="en-GB" sz="1800" dirty="0" smtClean="0"/>
          </a:p>
          <a:p>
            <a:r>
              <a:rPr lang="en-US" sz="1600" dirty="0" smtClean="0">
                <a:hlinkClick r:id="rId6"/>
              </a:rPr>
              <a:t>http://standards.ieee.org/develop/policies/policy_rev.pdf</a:t>
            </a:r>
            <a:endParaRPr lang="en-GB" sz="1600" dirty="0" smtClean="0"/>
          </a:p>
          <a:p>
            <a:r>
              <a:rPr lang="en-US" sz="1600" dirty="0" smtClean="0"/>
              <a:t> </a:t>
            </a:r>
            <a:endParaRPr lang="en-GB" sz="1600" dirty="0" smtClean="0"/>
          </a:p>
          <a:p>
            <a:r>
              <a:rPr lang="en-US" sz="1800" dirty="0" smtClean="0"/>
              <a:t>Please read through these changes so that you are familiar with the current P&amp;P.</a:t>
            </a:r>
            <a:endParaRPr lang="en-GB"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1539</TotalTime>
  <Words>1207</Words>
  <Application>Microsoft Office PowerPoint</Application>
  <PresentationFormat>On-screen Show (4:3)</PresentationFormat>
  <Paragraphs>218</Paragraphs>
  <Slides>19</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1st Vice Chair Report January 2013</vt:lpstr>
      <vt:lpstr>Abstract</vt:lpstr>
      <vt:lpstr>Participants, Patents, and Duty to Inform</vt:lpstr>
      <vt:lpstr>Patent Related Links</vt:lpstr>
      <vt:lpstr>Call for Potentially Essential Patents</vt:lpstr>
      <vt:lpstr>Other Guidelines for IEEE WG Meetings</vt:lpstr>
      <vt:lpstr>Current Procedures </vt:lpstr>
      <vt:lpstr>Reminder for Posting Documents</vt:lpstr>
      <vt:lpstr>Latest versions of IEEE-SA Rules</vt:lpstr>
      <vt:lpstr>802 LMSC P&amp;P </vt:lpstr>
      <vt:lpstr>Current 802 OM and 802 WG P&amp;P</vt:lpstr>
      <vt:lpstr>802.11 OM Changes</vt:lpstr>
      <vt:lpstr>Text for 7.5 Qualifying Interim </vt:lpstr>
      <vt:lpstr>Wednesday Midweek Plenary items</vt:lpstr>
      <vt:lpstr>5.8 Interest Groups</vt:lpstr>
      <vt:lpstr>WNG</vt:lpstr>
      <vt:lpstr>802.15 Interest Groups (IG)</vt:lpstr>
      <vt:lpstr>802.15 IG(cont)</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11-13-0021r1</dc:subject>
  <dc:creator>Jon Rosdahl</dc:creator>
  <cp:lastModifiedBy>jr05</cp:lastModifiedBy>
  <cp:revision>22</cp:revision>
  <cp:lastPrinted>1998-02-10T13:28:06Z</cp:lastPrinted>
  <dcterms:created xsi:type="dcterms:W3CDTF">2012-03-12T21:29:33Z</dcterms:created>
  <dcterms:modified xsi:type="dcterms:W3CDTF">2013-01-16T18:50:57Z</dcterms:modified>
</cp:coreProperties>
</file>