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71" r:id="rId2"/>
    <p:sldId id="272" r:id="rId3"/>
    <p:sldId id="273" r:id="rId4"/>
    <p:sldId id="274" r:id="rId5"/>
    <p:sldId id="275" r:id="rId6"/>
    <p:sldId id="276" r:id="rId7"/>
    <p:sldId id="278" r:id="rId8"/>
    <p:sldId id="289" r:id="rId9"/>
    <p:sldId id="291" r:id="rId10"/>
    <p:sldId id="290" r:id="rId11"/>
    <p:sldId id="292" r:id="rId12"/>
    <p:sldId id="294" r:id="rId13"/>
    <p:sldId id="293" r:id="rId14"/>
    <p:sldId id="270"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58" autoAdjust="0"/>
    <p:restoredTop sz="86340" autoAdjust="0"/>
  </p:normalViewPr>
  <p:slideViewPr>
    <p:cSldViewPr>
      <p:cViewPr varScale="1">
        <p:scale>
          <a:sx n="62" d="100"/>
          <a:sy n="62" d="100"/>
        </p:scale>
        <p:origin x="-78" y="-216"/>
      </p:cViewPr>
      <p:guideLst>
        <p:guide orient="horz" pos="2160"/>
        <p:guide pos="2880"/>
      </p:guideLst>
    </p:cSldViewPr>
  </p:slideViewPr>
  <p:outlineViewPr>
    <p:cViewPr>
      <p:scale>
        <a:sx n="33" d="100"/>
        <a:sy n="33" d="100"/>
      </p:scale>
      <p:origin x="0" y="6924"/>
    </p:cViewPr>
  </p:outlineViewPr>
  <p:notesTextViewPr>
    <p:cViewPr>
      <p:scale>
        <a:sx n="100" d="100"/>
        <a:sy n="100" d="100"/>
      </p:scale>
      <p:origin x="0" y="0"/>
    </p:cViewPr>
  </p:notesTextViewPr>
  <p:notesViewPr>
    <p:cSldViewPr>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IEEE 802.11-13/0021r0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smtClean="0"/>
              <a:t>January 2013</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a:t>Jon Rosdahl, CSR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smtClean="0"/>
            </a:lvl1pPr>
          </a:lstStyle>
          <a:p>
            <a:pPr>
              <a:defRPr/>
            </a:pPr>
            <a:r>
              <a:rPr lang="en-US"/>
              <a:t>Page </a:t>
            </a:r>
            <a:fld id="{9EAE64DA-2228-41CE-9098-6582A99B8B5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IEEE 802.11-13/0021r0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smtClean="0"/>
              <a:t>January 2013</a:t>
            </a:r>
            <a:endParaRPr lang="en-US"/>
          </a:p>
        </p:txBody>
      </p:sp>
      <p:sp>
        <p:nvSpPr>
          <p:cNvPr id="1024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smtClean="0"/>
            </a:lvl5pPr>
          </a:lstStyle>
          <a:p>
            <a:pPr lvl="4">
              <a:defRPr/>
            </a:pPr>
            <a:r>
              <a:rPr lang="en-US"/>
              <a:t>Jon Rosdahl, CSR</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a:t>Page </a:t>
            </a:r>
            <a:fld id="{F4F34E98-D62A-4186-8764-CE3AA6FA445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r>
              <a:rPr lang="en-US" smtClean="0"/>
              <a:t>doc.: IEEE 802.11-13/0021r0</a:t>
            </a:r>
            <a:endParaRPr lang="en-US"/>
          </a:p>
        </p:txBody>
      </p:sp>
      <p:sp>
        <p:nvSpPr>
          <p:cNvPr id="11267" name="Rectangle 3"/>
          <p:cNvSpPr>
            <a:spLocks noGrp="1" noChangeArrowheads="1"/>
          </p:cNvSpPr>
          <p:nvPr>
            <p:ph type="dt" sz="quarter" idx="1"/>
          </p:nvPr>
        </p:nvSpPr>
        <p:spPr>
          <a:noFill/>
        </p:spPr>
        <p:txBody>
          <a:bodyPr/>
          <a:lstStyle/>
          <a:p>
            <a:r>
              <a:rPr lang="en-US" smtClean="0"/>
              <a:t>January 2013</a:t>
            </a:r>
            <a:endParaRPr lang="en-US"/>
          </a:p>
        </p:txBody>
      </p:sp>
      <p:sp>
        <p:nvSpPr>
          <p:cNvPr id="11268" name="Rectangle 6"/>
          <p:cNvSpPr>
            <a:spLocks noGrp="1" noChangeArrowheads="1"/>
          </p:cNvSpPr>
          <p:nvPr>
            <p:ph type="ftr" sz="quarter" idx="4"/>
          </p:nvPr>
        </p:nvSpPr>
        <p:spPr>
          <a:noFill/>
        </p:spPr>
        <p:txBody>
          <a:bodyPr/>
          <a:lstStyle/>
          <a:p>
            <a:pPr lvl="4"/>
            <a:r>
              <a:rPr lang="en-US"/>
              <a:t>Jon Rosdahl, CSR</a:t>
            </a:r>
          </a:p>
        </p:txBody>
      </p:sp>
      <p:sp>
        <p:nvSpPr>
          <p:cNvPr id="11269" name="Rectangle 7"/>
          <p:cNvSpPr>
            <a:spLocks noGrp="1" noChangeArrowheads="1"/>
          </p:cNvSpPr>
          <p:nvPr>
            <p:ph type="sldNum" sz="quarter" idx="5"/>
          </p:nvPr>
        </p:nvSpPr>
        <p:spPr>
          <a:noFill/>
        </p:spPr>
        <p:txBody>
          <a:bodyPr/>
          <a:lstStyle/>
          <a:p>
            <a:r>
              <a:rPr lang="en-US"/>
              <a:t>Page </a:t>
            </a:r>
            <a:fld id="{6D0DD3B1-FAAC-4237-A86B-E499F2492F54}" type="slidenum">
              <a:rPr lang="en-US"/>
              <a:pPr/>
              <a:t>1</a:t>
            </a:fld>
            <a:endParaRPr lang="en-US"/>
          </a:p>
        </p:txBody>
      </p:sp>
      <p:sp>
        <p:nvSpPr>
          <p:cNvPr id="11270" name="Rectangle 2"/>
          <p:cNvSpPr>
            <a:spLocks noGrp="1" noRot="1" noChangeAspect="1" noChangeArrowheads="1" noTextEdit="1"/>
          </p:cNvSpPr>
          <p:nvPr>
            <p:ph type="sldImg"/>
          </p:nvPr>
        </p:nvSpPr>
        <p:spPr>
          <a:xfrm>
            <a:off x="1154113" y="701675"/>
            <a:ext cx="4625975" cy="3468688"/>
          </a:xfrm>
          <a:ln/>
        </p:spPr>
      </p:sp>
      <p:sp>
        <p:nvSpPr>
          <p:cNvPr id="1127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p:spPr>
        <p:txBody>
          <a:bodyPr/>
          <a:lstStyle/>
          <a:p>
            <a:r>
              <a:rPr lang="en-US" smtClean="0"/>
              <a:t>doc.: IEEE 802.11-13/0021r0</a:t>
            </a:r>
            <a:endParaRPr lang="en-US"/>
          </a:p>
        </p:txBody>
      </p:sp>
      <p:sp>
        <p:nvSpPr>
          <p:cNvPr id="12291" name="Rectangle 3"/>
          <p:cNvSpPr>
            <a:spLocks noGrp="1" noChangeArrowheads="1"/>
          </p:cNvSpPr>
          <p:nvPr>
            <p:ph type="dt" sz="quarter" idx="1"/>
          </p:nvPr>
        </p:nvSpPr>
        <p:spPr>
          <a:noFill/>
        </p:spPr>
        <p:txBody>
          <a:bodyPr/>
          <a:lstStyle/>
          <a:p>
            <a:r>
              <a:rPr lang="en-US" smtClean="0"/>
              <a:t>January 2013</a:t>
            </a:r>
            <a:endParaRPr lang="en-US"/>
          </a:p>
        </p:txBody>
      </p:sp>
      <p:sp>
        <p:nvSpPr>
          <p:cNvPr id="12292" name="Rectangle 6"/>
          <p:cNvSpPr>
            <a:spLocks noGrp="1" noChangeArrowheads="1"/>
          </p:cNvSpPr>
          <p:nvPr>
            <p:ph type="ftr" sz="quarter" idx="4"/>
          </p:nvPr>
        </p:nvSpPr>
        <p:spPr>
          <a:noFill/>
        </p:spPr>
        <p:txBody>
          <a:bodyPr/>
          <a:lstStyle/>
          <a:p>
            <a:pPr lvl="4"/>
            <a:r>
              <a:rPr lang="en-US"/>
              <a:t>Jon Rosdahl, CSR</a:t>
            </a:r>
          </a:p>
        </p:txBody>
      </p:sp>
      <p:sp>
        <p:nvSpPr>
          <p:cNvPr id="12293" name="Rectangle 7"/>
          <p:cNvSpPr>
            <a:spLocks noGrp="1" noChangeArrowheads="1"/>
          </p:cNvSpPr>
          <p:nvPr>
            <p:ph type="sldNum" sz="quarter" idx="5"/>
          </p:nvPr>
        </p:nvSpPr>
        <p:spPr>
          <a:noFill/>
        </p:spPr>
        <p:txBody>
          <a:bodyPr/>
          <a:lstStyle/>
          <a:p>
            <a:r>
              <a:rPr lang="en-US"/>
              <a:t>Page </a:t>
            </a:r>
            <a:fld id="{7A4FDB48-E15B-4B47-8687-1B7C1224EF6A}" type="slidenum">
              <a:rPr lang="en-US"/>
              <a:pPr/>
              <a:t>2</a:t>
            </a:fld>
            <a:endParaRPr lang="en-US"/>
          </a:p>
        </p:txBody>
      </p:sp>
      <p:sp>
        <p:nvSpPr>
          <p:cNvPr id="12294" name="Rectangle 2"/>
          <p:cNvSpPr>
            <a:spLocks noGrp="1" noRot="1" noChangeAspect="1" noChangeArrowheads="1" noTextEdit="1"/>
          </p:cNvSpPr>
          <p:nvPr>
            <p:ph type="sldImg"/>
          </p:nvPr>
        </p:nvSpPr>
        <p:spPr>
          <a:xfrm>
            <a:off x="1154113" y="701675"/>
            <a:ext cx="4625975" cy="3468688"/>
          </a:xfrm>
          <a:ln cap="flat"/>
        </p:spPr>
      </p:sp>
      <p:sp>
        <p:nvSpPr>
          <p:cNvPr id="12295"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802.11-13/0021r0</a:t>
            </a:r>
            <a:endParaRPr lang="en-US"/>
          </a:p>
        </p:txBody>
      </p:sp>
      <p:sp>
        <p:nvSpPr>
          <p:cNvPr id="5" name="Date Placeholder 4"/>
          <p:cNvSpPr>
            <a:spLocks noGrp="1"/>
          </p:cNvSpPr>
          <p:nvPr>
            <p:ph type="dt" idx="11"/>
          </p:nvPr>
        </p:nvSpPr>
        <p:spPr/>
        <p:txBody>
          <a:bodyPr/>
          <a:lstStyle/>
          <a:p>
            <a:pPr>
              <a:defRPr/>
            </a:pPr>
            <a:r>
              <a:rPr lang="en-US" smtClean="0"/>
              <a:t>January 2013</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F4F34E98-D62A-4186-8764-CE3AA6FA445F}" type="slidenum">
              <a:rPr lang="en-US" smtClean="0"/>
              <a:pPr>
                <a:defRPr/>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smtClean="0"/>
              <a:t>doc.: IEEE 802.11-13/0021r0</a:t>
            </a:r>
            <a:endParaRPr lang="en-US"/>
          </a:p>
        </p:txBody>
      </p:sp>
      <p:sp>
        <p:nvSpPr>
          <p:cNvPr id="13315" name="Rectangle 3"/>
          <p:cNvSpPr>
            <a:spLocks noGrp="1" noChangeArrowheads="1"/>
          </p:cNvSpPr>
          <p:nvPr>
            <p:ph type="dt" sz="quarter" idx="1"/>
          </p:nvPr>
        </p:nvSpPr>
        <p:spPr>
          <a:noFill/>
        </p:spPr>
        <p:txBody>
          <a:bodyPr/>
          <a:lstStyle/>
          <a:p>
            <a:r>
              <a:rPr lang="en-US" smtClean="0"/>
              <a:t>January 2013</a:t>
            </a:r>
            <a:endParaRPr lang="en-US"/>
          </a:p>
        </p:txBody>
      </p:sp>
      <p:sp>
        <p:nvSpPr>
          <p:cNvPr id="13316" name="Rectangle 6"/>
          <p:cNvSpPr>
            <a:spLocks noGrp="1" noChangeArrowheads="1"/>
          </p:cNvSpPr>
          <p:nvPr>
            <p:ph type="ftr" sz="quarter" idx="4"/>
          </p:nvPr>
        </p:nvSpPr>
        <p:spPr>
          <a:noFill/>
        </p:spPr>
        <p:txBody>
          <a:bodyPr/>
          <a:lstStyle/>
          <a:p>
            <a:pPr lvl="4"/>
            <a:r>
              <a:rPr lang="en-US"/>
              <a:t>Jon Rosdahl, CSR</a:t>
            </a:r>
          </a:p>
        </p:txBody>
      </p:sp>
      <p:sp>
        <p:nvSpPr>
          <p:cNvPr id="13317" name="Rectangle 7"/>
          <p:cNvSpPr>
            <a:spLocks noGrp="1" noChangeArrowheads="1"/>
          </p:cNvSpPr>
          <p:nvPr>
            <p:ph type="sldNum" sz="quarter" idx="5"/>
          </p:nvPr>
        </p:nvSpPr>
        <p:spPr>
          <a:noFill/>
        </p:spPr>
        <p:txBody>
          <a:bodyPr/>
          <a:lstStyle/>
          <a:p>
            <a:r>
              <a:rPr lang="en-US"/>
              <a:t>Page </a:t>
            </a:r>
            <a:fld id="{A3D196C6-C4A5-4DEA-A136-C30BCA8401B0}" type="slidenum">
              <a:rPr lang="en-US"/>
              <a:pPr/>
              <a:t>6</a:t>
            </a:fld>
            <a:endParaRPr lang="en-US"/>
          </a:p>
        </p:txBody>
      </p:sp>
      <p:sp>
        <p:nvSpPr>
          <p:cNvPr id="13318" name="Rectangle 7"/>
          <p:cNvSpPr txBox="1">
            <a:spLocks noGrp="1" noChangeArrowheads="1"/>
          </p:cNvSpPr>
          <p:nvPr/>
        </p:nvSpPr>
        <p:spPr bwMode="auto">
          <a:xfrm>
            <a:off x="3929063" y="8815388"/>
            <a:ext cx="3005137" cy="465137"/>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6</a:t>
            </a:fld>
            <a:endParaRPr lang="en-US"/>
          </a:p>
        </p:txBody>
      </p:sp>
      <p:sp>
        <p:nvSpPr>
          <p:cNvPr id="13319" name="Rectangle 2"/>
          <p:cNvSpPr>
            <a:spLocks noGrp="1" noRot="1" noChangeAspect="1" noChangeArrowheads="1" noTextEdit="1"/>
          </p:cNvSpPr>
          <p:nvPr>
            <p:ph type="sldImg"/>
          </p:nvPr>
        </p:nvSpPr>
        <p:spPr>
          <a:xfrm>
            <a:off x="1149350" y="696913"/>
            <a:ext cx="4637088" cy="3478212"/>
          </a:xfrm>
          <a:ln/>
        </p:spPr>
      </p:sp>
      <p:sp>
        <p:nvSpPr>
          <p:cNvPr id="13320" name="Rectangle 3"/>
          <p:cNvSpPr>
            <a:spLocks noGrp="1" noChangeArrowheads="1"/>
          </p:cNvSpPr>
          <p:nvPr>
            <p:ph type="body" idx="1"/>
          </p:nvPr>
        </p:nvSpPr>
        <p:spPr>
          <a:xfrm>
            <a:off x="925513" y="4408488"/>
            <a:ext cx="5083175" cy="4175125"/>
          </a:xfrm>
          <a:noFill/>
          <a:ln/>
        </p:spPr>
        <p:txBody>
          <a:bodyPr lIns="92643" tIns="46321" rIns="92643" bIns="46321"/>
          <a:lstStyle/>
          <a:p>
            <a:pPr defTabSz="914400"/>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794715A-9459-479D-A91A-AA0D18E71768}"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BDAB140-1F37-41A1-86FB-23042E79CFD3}"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FD90922-50F1-4D9A-A0A0-0AA11907222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34B414-E725-475F-8EFC-03D12F3C5E1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7DC20B9-232F-45E3-915F-318DA7AF099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3CAF4A0-171B-47A7-BAFF-76E509FBC4B7}"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January 2013</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08CBE8C2-2801-4446-8A57-44AC89C9FB96}"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January 2013</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5F1A9F3-FE6C-43A0-821F-45182110889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January 2013</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F8DB7B0-6F79-49ED-8154-EC3DF243439D}"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3FE0FAA6-9929-41F0-9BE4-0F3ED59E90AE}"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ECA38D67-E29A-48CE-9E94-4D8E3C833C5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15128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smtClean="0"/>
            </a:lvl1pPr>
          </a:lstStyle>
          <a:p>
            <a:pPr>
              <a:defRPr/>
            </a:pPr>
            <a:r>
              <a:rPr lang="en-US" smtClean="0"/>
              <a:t>January 2013</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mtClean="0"/>
            </a:lvl1pPr>
          </a:lstStyle>
          <a:p>
            <a:pPr>
              <a:defRPr/>
            </a:pPr>
            <a:r>
              <a:rPr lang="en-US"/>
              <a:t>Jon Rosdahl (CSR)</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US"/>
              <a:t>Slide </a:t>
            </a:r>
            <a:fld id="{A7DEFA53-F68A-4830-A981-09096874D339}"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802.11-13/0021r0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about/sasb/audcom/pnp/LMSC.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grouper.ieee.org/groups/802/PNP/approved/IEEE_802_WG_PandP_v12.pdf" TargetMode="External"/><Relationship Id="rId2" Type="http://schemas.openxmlformats.org/officeDocument/2006/relationships/hyperlink" Target="http://grouper.ieee.org/groups/802/PNP/approved/IEEE_802_OM_v11.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1/dcn/13/11-13-0001-00-0000-802-11-operations-manual.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grouper.ieee.org/groups/802/PNP/approved/IEEE_802_LMSC_OM_approved_120725.pdf"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www.ieee802.org/11/Rules/rules.shtml" TargetMode="External"/><Relationship Id="rId5" Type="http://schemas.openxmlformats.org/officeDocument/2006/relationships/hyperlink" Target="https://mentor.ieee.org/802.11/documents?is_dcn=2&amp;is_year=2009" TargetMode="External"/><Relationship Id="rId4" Type="http://schemas.openxmlformats.org/officeDocument/2006/relationships/hyperlink" Target="http://grouper.ieee.org/groups/802/PNP/approved/IEEE_802_LMSC_WG_PandP_approved_120604-v1.pdf"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policy_rev.pdf" TargetMode="Externa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dirty="0" smtClean="0"/>
              <a:t>January 2013</a:t>
            </a:r>
            <a:endParaRPr lang="en-US" dirty="0"/>
          </a:p>
        </p:txBody>
      </p:sp>
      <p:sp>
        <p:nvSpPr>
          <p:cNvPr id="1028" name="Footer Placeholder 4"/>
          <p:cNvSpPr>
            <a:spLocks noGrp="1"/>
          </p:cNvSpPr>
          <p:nvPr>
            <p:ph type="ftr" sz="quarter" idx="11"/>
          </p:nvPr>
        </p:nvSpPr>
        <p:spPr>
          <a:noFill/>
        </p:spPr>
        <p:txBody>
          <a:bodyPr/>
          <a:lstStyle/>
          <a:p>
            <a:r>
              <a:rPr lang="en-US"/>
              <a:t>Jon Rosdahl (CSR)</a:t>
            </a:r>
          </a:p>
        </p:txBody>
      </p:sp>
      <p:sp>
        <p:nvSpPr>
          <p:cNvPr id="1029" name="Slide Number Placeholder 5"/>
          <p:cNvSpPr>
            <a:spLocks noGrp="1"/>
          </p:cNvSpPr>
          <p:nvPr>
            <p:ph type="sldNum" sz="quarter" idx="12"/>
          </p:nvPr>
        </p:nvSpPr>
        <p:spPr>
          <a:noFill/>
        </p:spPr>
        <p:txBody>
          <a:bodyPr/>
          <a:lstStyle/>
          <a:p>
            <a:r>
              <a:rPr lang="en-US"/>
              <a:t>Slide </a:t>
            </a:r>
            <a:fld id="{F28C0BFC-EAC2-4E0D-A0A2-F6186880709B}" type="slidenum">
              <a:rPr lang="en-US"/>
              <a:pPr/>
              <a:t>1</a:t>
            </a:fld>
            <a:endParaRPr lang="en-US"/>
          </a:p>
        </p:txBody>
      </p:sp>
      <p:sp>
        <p:nvSpPr>
          <p:cNvPr id="1030" name="Rectangle 2"/>
          <p:cNvSpPr>
            <a:spLocks noGrp="1" noChangeArrowheads="1"/>
          </p:cNvSpPr>
          <p:nvPr>
            <p:ph type="title"/>
          </p:nvPr>
        </p:nvSpPr>
        <p:spPr>
          <a:xfrm>
            <a:off x="685800" y="685800"/>
            <a:ext cx="7772400" cy="762000"/>
          </a:xfrm>
          <a:noFill/>
        </p:spPr>
        <p:txBody>
          <a:bodyPr/>
          <a:lstStyle/>
          <a:p>
            <a:r>
              <a:rPr lang="en-US" dirty="0" smtClean="0"/>
              <a:t>1</a:t>
            </a:r>
            <a:r>
              <a:rPr lang="en-US" baseline="30000" dirty="0" smtClean="0"/>
              <a:t>st</a:t>
            </a:r>
            <a:r>
              <a:rPr lang="en-US" dirty="0" smtClean="0"/>
              <a:t> </a:t>
            </a:r>
            <a:r>
              <a:rPr lang="en-US" dirty="0" smtClean="0"/>
              <a:t>Vice Chair </a:t>
            </a:r>
            <a:r>
              <a:rPr lang="en-US" dirty="0" smtClean="0"/>
              <a:t>Report January 2013</a:t>
            </a:r>
            <a:endParaRPr lang="en-US" dirty="0" smtClean="0"/>
          </a:p>
        </p:txBody>
      </p:sp>
      <p:sp>
        <p:nvSpPr>
          <p:cNvPr id="1031" name="Rectangle 3"/>
          <p:cNvSpPr>
            <a:spLocks noGrp="1" noChangeArrowheads="1"/>
          </p:cNvSpPr>
          <p:nvPr>
            <p:ph type="body" idx="1"/>
          </p:nvPr>
        </p:nvSpPr>
        <p:spPr>
          <a:xfrm>
            <a:off x="685800" y="1524000"/>
            <a:ext cx="7772400" cy="381000"/>
          </a:xfrm>
          <a:noFill/>
        </p:spPr>
        <p:txBody>
          <a:bodyPr/>
          <a:lstStyle/>
          <a:p>
            <a:pPr algn="ctr">
              <a:buFontTx/>
              <a:buNone/>
            </a:pPr>
            <a:r>
              <a:rPr lang="en-US" sz="2000" dirty="0" smtClean="0"/>
              <a:t>Date:</a:t>
            </a:r>
            <a:r>
              <a:rPr lang="en-US" sz="2000" b="0" dirty="0" smtClean="0"/>
              <a:t> </a:t>
            </a:r>
            <a:r>
              <a:rPr lang="en-US" sz="2000" b="0" dirty="0" smtClean="0"/>
              <a:t>2013-01-14</a:t>
            </a:r>
          </a:p>
          <a:p>
            <a:pPr algn="ctr">
              <a:buFontTx/>
              <a:buNone/>
            </a:pPr>
            <a:endParaRPr lang="en-US" sz="2000" b="0" dirty="0" smtClean="0"/>
          </a:p>
        </p:txBody>
      </p:sp>
      <p:graphicFrame>
        <p:nvGraphicFramePr>
          <p:cNvPr id="1026" name="Object 4"/>
          <p:cNvGraphicFramePr>
            <a:graphicFrameLocks noChangeAspect="1"/>
          </p:cNvGraphicFramePr>
          <p:nvPr/>
        </p:nvGraphicFramePr>
        <p:xfrm>
          <a:off x="515938" y="2279650"/>
          <a:ext cx="8112125" cy="2498725"/>
        </p:xfrm>
        <a:graphic>
          <a:graphicData uri="http://schemas.openxmlformats.org/presentationml/2006/ole">
            <p:oleObj spid="_x0000_s1026" name="Document" r:id="rId4" imgW="8238789" imgH="2543732" progId="Word.Document.8">
              <p:embed/>
            </p:oleObj>
          </a:graphicData>
        </a:graphic>
      </p:graphicFrame>
      <p:sp>
        <p:nvSpPr>
          <p:cNvPr id="1032" name="Rectangle 5"/>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 LMSC P&amp;P </a:t>
            </a:r>
            <a:endParaRPr lang="en-US" dirty="0"/>
          </a:p>
        </p:txBody>
      </p:sp>
      <p:sp>
        <p:nvSpPr>
          <p:cNvPr id="3" name="Content Placeholder 2"/>
          <p:cNvSpPr>
            <a:spLocks noGrp="1"/>
          </p:cNvSpPr>
          <p:nvPr>
            <p:ph idx="1"/>
          </p:nvPr>
        </p:nvSpPr>
        <p:spPr>
          <a:xfrm>
            <a:off x="457200" y="1981200"/>
            <a:ext cx="8153400" cy="4114800"/>
          </a:xfrm>
        </p:spPr>
        <p:txBody>
          <a:bodyPr/>
          <a:lstStyle/>
          <a:p>
            <a:r>
              <a:rPr lang="en-US" dirty="0" smtClean="0"/>
              <a:t>New P&amp;P conditionally accepted by the Standards Board due to recommendation of </a:t>
            </a:r>
            <a:r>
              <a:rPr lang="en-US" dirty="0" err="1" smtClean="0"/>
              <a:t>AudCom</a:t>
            </a:r>
            <a:r>
              <a:rPr lang="en-US" dirty="0" smtClean="0"/>
              <a:t> in December</a:t>
            </a:r>
          </a:p>
          <a:p>
            <a:r>
              <a:rPr lang="en-US" dirty="0" smtClean="0"/>
              <a:t>802 EC has conducted an E-mail ballot to complete the requested changes</a:t>
            </a:r>
          </a:p>
          <a:p>
            <a:r>
              <a:rPr lang="en-US" dirty="0" smtClean="0"/>
              <a:t>The accepted P&amp;P now posted </a:t>
            </a:r>
            <a:r>
              <a:rPr lang="en-US" dirty="0" smtClean="0"/>
              <a:t>by </a:t>
            </a:r>
            <a:r>
              <a:rPr lang="en-US" dirty="0" err="1" smtClean="0"/>
              <a:t>AudCom</a:t>
            </a:r>
            <a:r>
              <a:rPr lang="en-US" dirty="0" smtClean="0"/>
              <a:t>:</a:t>
            </a:r>
          </a:p>
          <a:p>
            <a:pPr lvl="1"/>
            <a:r>
              <a:rPr lang="en-US" dirty="0" smtClean="0">
                <a:hlinkClick r:id="rId2"/>
              </a:rPr>
              <a:t>http://standards.ieee.org/about/sasb/audcom/pnp/LMSC.pdf</a:t>
            </a:r>
            <a:r>
              <a:rPr lang="en-US" dirty="0" smtClean="0"/>
              <a:t/>
            </a:r>
            <a:br>
              <a:rPr lang="en-US" dirty="0" smtClean="0"/>
            </a:br>
            <a:r>
              <a:rPr lang="en-US" dirty="0" smtClean="0"/>
              <a:t/>
            </a:r>
            <a:br>
              <a:rPr lang="en-US" dirty="0" smtClean="0"/>
            </a:br>
            <a:endParaRPr lang="en-US" dirty="0"/>
          </a:p>
        </p:txBody>
      </p:sp>
      <p:sp>
        <p:nvSpPr>
          <p:cNvPr id="4" name="Date Placeholder 3"/>
          <p:cNvSpPr>
            <a:spLocks noGrp="1"/>
          </p:cNvSpPr>
          <p:nvPr>
            <p:ph type="dt" sz="half" idx="10"/>
          </p:nvPr>
        </p:nvSpPr>
        <p:spPr/>
        <p:txBody>
          <a:bodyPr/>
          <a:lstStyle/>
          <a:p>
            <a:pPr>
              <a:defRPr/>
            </a:pPr>
            <a:r>
              <a:rPr lang="en-US" smtClean="0"/>
              <a:t>January 2013</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802 OM and 802 WG P&amp;P</a:t>
            </a:r>
            <a:endParaRPr lang="en-US" dirty="0"/>
          </a:p>
        </p:txBody>
      </p:sp>
      <p:sp>
        <p:nvSpPr>
          <p:cNvPr id="3" name="Content Placeholder 2"/>
          <p:cNvSpPr>
            <a:spLocks noGrp="1"/>
          </p:cNvSpPr>
          <p:nvPr>
            <p:ph idx="1"/>
          </p:nvPr>
        </p:nvSpPr>
        <p:spPr/>
        <p:txBody>
          <a:bodyPr/>
          <a:lstStyle/>
          <a:p>
            <a:r>
              <a:rPr lang="en-GB" u="sng" dirty="0" smtClean="0">
                <a:hlinkClick r:id="rId2" tooltip="IEEE 802 LMSC OM"/>
              </a:rPr>
              <a:t>IEEE </a:t>
            </a:r>
            <a:r>
              <a:rPr lang="en-GB" u="sng" dirty="0" smtClean="0">
                <a:hlinkClick r:id="rId2" tooltip="IEEE 802 LMSC OM"/>
              </a:rPr>
              <a:t>Project 802 LAN/MAN Standards Committee (LMSC) Operations Manual</a:t>
            </a:r>
            <a:r>
              <a:rPr lang="en-GB" dirty="0" smtClean="0"/>
              <a:t> (LMSC OM</a:t>
            </a:r>
            <a:r>
              <a:rPr lang="en-GB" dirty="0" smtClean="0"/>
              <a:t>)</a:t>
            </a:r>
          </a:p>
          <a:p>
            <a:pPr lvl="1"/>
            <a:r>
              <a:rPr lang="en-US" dirty="0" smtClean="0">
                <a:hlinkClick r:id="rId2"/>
              </a:rPr>
              <a:t>http://</a:t>
            </a:r>
            <a:r>
              <a:rPr lang="en-US" dirty="0" smtClean="0">
                <a:hlinkClick r:id="rId2"/>
              </a:rPr>
              <a:t>grouper.ieee.org/groups/802/PNP/approved/IEEE_802_OM_v11.pdf</a:t>
            </a:r>
            <a:endParaRPr lang="en-US" dirty="0" smtClean="0"/>
          </a:p>
          <a:p>
            <a:endParaRPr lang="en-US" dirty="0" smtClean="0"/>
          </a:p>
          <a:p>
            <a:r>
              <a:rPr lang="en-GB" u="sng" dirty="0" smtClean="0">
                <a:hlinkClick r:id="rId3" tooltip="802 WG P&amp;P"/>
              </a:rPr>
              <a:t>IEEE Project 802 LAN/MAN Standards Committee (LMSC) Working Group (WG) Policies and Procedures</a:t>
            </a:r>
            <a:r>
              <a:rPr lang="en-GB" dirty="0" smtClean="0"/>
              <a:t> (WG P&amp;P</a:t>
            </a:r>
            <a:r>
              <a:rPr lang="en-GB" dirty="0" smtClean="0"/>
              <a:t>)</a:t>
            </a:r>
          </a:p>
          <a:p>
            <a:pPr lvl="1"/>
            <a:r>
              <a:rPr lang="en-US" dirty="0" smtClean="0">
                <a:hlinkClick r:id="rId3"/>
              </a:rPr>
              <a:t>http://</a:t>
            </a:r>
            <a:r>
              <a:rPr lang="en-US" dirty="0" smtClean="0">
                <a:hlinkClick r:id="rId3"/>
              </a:rPr>
              <a:t>grouper.ieee.org/groups/802/PNP/approved/IEEE_802_WG_PandP_v12.pdf</a:t>
            </a:r>
            <a:endParaRPr lang="en-US" dirty="0" smtClean="0"/>
          </a:p>
          <a:p>
            <a:pPr lvl="1"/>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January 2013</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Text for 7.5 Qualifying Interim </a:t>
            </a:r>
            <a:endParaRPr lang="en-US" dirty="0"/>
          </a:p>
        </p:txBody>
      </p:sp>
      <p:sp>
        <p:nvSpPr>
          <p:cNvPr id="3" name="Content Placeholder 2"/>
          <p:cNvSpPr>
            <a:spLocks noGrp="1"/>
          </p:cNvSpPr>
          <p:nvPr>
            <p:ph idx="1"/>
          </p:nvPr>
        </p:nvSpPr>
        <p:spPr>
          <a:xfrm>
            <a:off x="381000" y="1600200"/>
            <a:ext cx="8229600" cy="4800600"/>
          </a:xfrm>
        </p:spPr>
        <p:txBody>
          <a:bodyPr/>
          <a:lstStyle/>
          <a:p>
            <a:r>
              <a:rPr lang="en-US" sz="2000" dirty="0" smtClean="0"/>
              <a:t>In section 7 the voting membership requirement is “2 of 4 consecutive </a:t>
            </a:r>
            <a:r>
              <a:rPr lang="en-US" sz="2000" dirty="0" err="1" smtClean="0"/>
              <a:t>plenaries</a:t>
            </a:r>
            <a:r>
              <a:rPr lang="en-US" sz="2000" dirty="0" smtClean="0"/>
              <a:t>, one of which may be substituted by an interim”.  This sub-section defines which interims qualify for this substitution.</a:t>
            </a:r>
          </a:p>
          <a:p>
            <a:r>
              <a:rPr lang="en-US" sz="2000" dirty="0" smtClean="0"/>
              <a:t> </a:t>
            </a:r>
          </a:p>
          <a:p>
            <a:r>
              <a:rPr lang="en-US" sz="2000" dirty="0" smtClean="0"/>
              <a:t>The rule is that any interim after the first of the 4 consecutive </a:t>
            </a:r>
            <a:r>
              <a:rPr lang="en-US" sz="2000" dirty="0" err="1" smtClean="0"/>
              <a:t>plenaries</a:t>
            </a:r>
            <a:r>
              <a:rPr lang="en-US" sz="2000" dirty="0" smtClean="0"/>
              <a:t> is a qualifying interim.</a:t>
            </a:r>
          </a:p>
          <a:p>
            <a:r>
              <a:rPr lang="en-US" sz="2000" dirty="0" smtClean="0"/>
              <a:t> </a:t>
            </a:r>
          </a:p>
          <a:p>
            <a:r>
              <a:rPr lang="en-US" sz="2000" dirty="0" smtClean="0"/>
              <a:t>This is illustrated below, where P stands for a plenary and I stands for an interim.  The qualifying sessions are shown in bold underlined.</a:t>
            </a:r>
          </a:p>
          <a:p>
            <a:r>
              <a:rPr lang="en-US" sz="2000" dirty="0" smtClean="0"/>
              <a:t> </a:t>
            </a:r>
          </a:p>
          <a:p>
            <a:r>
              <a:rPr lang="en-US" sz="2000" dirty="0" smtClean="0"/>
              <a:t>After a plenary:   …P I P I </a:t>
            </a:r>
            <a:r>
              <a:rPr lang="en-US" sz="2000" u="sng" dirty="0" smtClean="0"/>
              <a:t>P I P I P I P</a:t>
            </a:r>
            <a:endParaRPr lang="en-US" sz="2000" dirty="0" smtClean="0"/>
          </a:p>
          <a:p>
            <a:r>
              <a:rPr lang="en-US" sz="2000" dirty="0" smtClean="0"/>
              <a:t>After an interim: … P I P I </a:t>
            </a:r>
            <a:r>
              <a:rPr lang="en-US" sz="2000" u="sng" dirty="0" smtClean="0"/>
              <a:t>P I P I P I P I</a:t>
            </a:r>
            <a:endParaRPr lang="en-US" sz="2000" dirty="0"/>
          </a:p>
        </p:txBody>
      </p:sp>
      <p:sp>
        <p:nvSpPr>
          <p:cNvPr id="4" name="Date Placeholder 3"/>
          <p:cNvSpPr>
            <a:spLocks noGrp="1"/>
          </p:cNvSpPr>
          <p:nvPr>
            <p:ph type="dt" sz="half" idx="10"/>
          </p:nvPr>
        </p:nvSpPr>
        <p:spPr/>
        <p:txBody>
          <a:bodyPr/>
          <a:lstStyle/>
          <a:p>
            <a:pPr>
              <a:defRPr/>
            </a:pPr>
            <a:r>
              <a:rPr lang="en-US" smtClean="0"/>
              <a:t>January 2013</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 OM Changes</a:t>
            </a:r>
            <a:endParaRPr lang="en-US" dirty="0"/>
          </a:p>
        </p:txBody>
      </p:sp>
      <p:sp>
        <p:nvSpPr>
          <p:cNvPr id="3" name="Content Placeholder 2"/>
          <p:cNvSpPr>
            <a:spLocks noGrp="1"/>
          </p:cNvSpPr>
          <p:nvPr>
            <p:ph idx="1"/>
          </p:nvPr>
        </p:nvSpPr>
        <p:spPr/>
        <p:txBody>
          <a:bodyPr/>
          <a:lstStyle/>
          <a:p>
            <a:r>
              <a:rPr lang="en-US" dirty="0" smtClean="0"/>
              <a:t>New Document number</a:t>
            </a:r>
          </a:p>
          <a:p>
            <a:pPr lvl="1"/>
            <a:r>
              <a:rPr lang="en-US" dirty="0" smtClean="0">
                <a:hlinkClick r:id="rId2"/>
              </a:rPr>
              <a:t>https://</a:t>
            </a:r>
            <a:r>
              <a:rPr lang="en-US" dirty="0" smtClean="0">
                <a:hlinkClick r:id="rId2"/>
              </a:rPr>
              <a:t>mentor.ieee.org/802.11/dcn/13/11-13-0001-00-0000-802-11-operations-manual.docx</a:t>
            </a:r>
            <a:endParaRPr lang="en-US" dirty="0" smtClean="0"/>
          </a:p>
          <a:p>
            <a:r>
              <a:rPr lang="en-US" dirty="0" smtClean="0"/>
              <a:t>Updated Links – </a:t>
            </a:r>
          </a:p>
          <a:p>
            <a:pPr lvl="1"/>
            <a:r>
              <a:rPr lang="en-US" dirty="0" smtClean="0"/>
              <a:t>Updated links in </a:t>
            </a:r>
            <a:r>
              <a:rPr lang="en-US" dirty="0" err="1" smtClean="0"/>
              <a:t>Hiearchy</a:t>
            </a:r>
            <a:endParaRPr lang="en-US" dirty="0" smtClean="0"/>
          </a:p>
          <a:p>
            <a:pPr lvl="1"/>
            <a:r>
              <a:rPr lang="en-US" dirty="0" smtClean="0"/>
              <a:t>Section 7 links to figure updated</a:t>
            </a:r>
          </a:p>
          <a:p>
            <a:r>
              <a:rPr lang="en-US" dirty="0" smtClean="0"/>
              <a:t>Added New Section</a:t>
            </a:r>
          </a:p>
          <a:p>
            <a:pPr lvl="1"/>
            <a:r>
              <a:rPr lang="en-US" dirty="0" smtClean="0"/>
              <a:t>7.5 Qualifying Interim</a:t>
            </a:r>
            <a:endParaRPr lang="en-US" dirty="0"/>
          </a:p>
        </p:txBody>
      </p:sp>
      <p:sp>
        <p:nvSpPr>
          <p:cNvPr id="4" name="Date Placeholder 3"/>
          <p:cNvSpPr>
            <a:spLocks noGrp="1"/>
          </p:cNvSpPr>
          <p:nvPr>
            <p:ph type="dt" sz="half" idx="10"/>
          </p:nvPr>
        </p:nvSpPr>
        <p:spPr/>
        <p:txBody>
          <a:bodyPr/>
          <a:lstStyle/>
          <a:p>
            <a:pPr>
              <a:defRPr/>
            </a:pPr>
            <a:r>
              <a:rPr lang="en-US" smtClean="0"/>
              <a:t>January 2013</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3"/>
          <p:cNvSpPr>
            <a:spLocks noGrp="1"/>
          </p:cNvSpPr>
          <p:nvPr>
            <p:ph type="dt" sz="quarter" idx="10"/>
          </p:nvPr>
        </p:nvSpPr>
        <p:spPr>
          <a:noFill/>
        </p:spPr>
        <p:txBody>
          <a:bodyPr/>
          <a:lstStyle/>
          <a:p>
            <a:r>
              <a:rPr lang="en-US" smtClean="0"/>
              <a:t>January 2013</a:t>
            </a:r>
            <a:endParaRPr lang="en-US"/>
          </a:p>
        </p:txBody>
      </p:sp>
      <p:sp>
        <p:nvSpPr>
          <p:cNvPr id="9219" name="Footer Placeholder 4"/>
          <p:cNvSpPr>
            <a:spLocks noGrp="1"/>
          </p:cNvSpPr>
          <p:nvPr>
            <p:ph type="ftr" sz="quarter" idx="11"/>
          </p:nvPr>
        </p:nvSpPr>
        <p:spPr>
          <a:noFill/>
        </p:spPr>
        <p:txBody>
          <a:bodyPr/>
          <a:lstStyle/>
          <a:p>
            <a:r>
              <a:rPr lang="en-US"/>
              <a:t>Jon Rosdahl (CSR)</a:t>
            </a:r>
          </a:p>
        </p:txBody>
      </p:sp>
      <p:sp>
        <p:nvSpPr>
          <p:cNvPr id="9220" name="Slide Number Placeholder 5"/>
          <p:cNvSpPr>
            <a:spLocks noGrp="1"/>
          </p:cNvSpPr>
          <p:nvPr>
            <p:ph type="sldNum" sz="quarter" idx="12"/>
          </p:nvPr>
        </p:nvSpPr>
        <p:spPr>
          <a:noFill/>
        </p:spPr>
        <p:txBody>
          <a:bodyPr/>
          <a:lstStyle/>
          <a:p>
            <a:r>
              <a:rPr lang="en-US"/>
              <a:t>Slide </a:t>
            </a:r>
            <a:fld id="{69A37A91-29EA-446E-A339-5034D2DDCDBB}" type="slidenum">
              <a:rPr lang="en-US"/>
              <a:pPr/>
              <a:t>14</a:t>
            </a:fld>
            <a:endParaRPr lang="en-US"/>
          </a:p>
        </p:txBody>
      </p:sp>
      <p:sp>
        <p:nvSpPr>
          <p:cNvPr id="9221" name="Rectangle 2"/>
          <p:cNvSpPr>
            <a:spLocks noGrp="1" noChangeArrowheads="1"/>
          </p:cNvSpPr>
          <p:nvPr>
            <p:ph type="title"/>
          </p:nvPr>
        </p:nvSpPr>
        <p:spPr/>
        <p:txBody>
          <a:bodyPr/>
          <a:lstStyle/>
          <a:p>
            <a:r>
              <a:rPr lang="en-GB" dirty="0" smtClean="0"/>
              <a:t>References</a:t>
            </a:r>
          </a:p>
        </p:txBody>
      </p:sp>
      <p:sp>
        <p:nvSpPr>
          <p:cNvPr id="9222" name="Rectangle 3"/>
          <p:cNvSpPr>
            <a:spLocks noGrp="1" noChangeArrowheads="1"/>
          </p:cNvSpPr>
          <p:nvPr>
            <p:ph type="body" idx="1"/>
          </p:nvPr>
        </p:nvSpPr>
        <p:spPr/>
        <p:txBody>
          <a:bodyPr/>
          <a:lstStyle/>
          <a:p>
            <a:endParaRPr lang="en-US"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noFill/>
        </p:spPr>
        <p:txBody>
          <a:bodyPr/>
          <a:lstStyle/>
          <a:p>
            <a:r>
              <a:rPr lang="en-US" smtClean="0"/>
              <a:t>January 2013</a:t>
            </a:r>
            <a:endParaRPr lang="en-US"/>
          </a:p>
        </p:txBody>
      </p:sp>
      <p:sp>
        <p:nvSpPr>
          <p:cNvPr id="3075" name="Footer Placeholder 4"/>
          <p:cNvSpPr>
            <a:spLocks noGrp="1"/>
          </p:cNvSpPr>
          <p:nvPr>
            <p:ph type="ftr" sz="quarter" idx="11"/>
          </p:nvPr>
        </p:nvSpPr>
        <p:spPr>
          <a:noFill/>
        </p:spPr>
        <p:txBody>
          <a:bodyPr/>
          <a:lstStyle/>
          <a:p>
            <a:r>
              <a:rPr lang="en-US"/>
              <a:t>Jon Rosdahl (CSR)</a:t>
            </a:r>
          </a:p>
        </p:txBody>
      </p:sp>
      <p:sp>
        <p:nvSpPr>
          <p:cNvPr id="3076" name="Slide Number Placeholder 5"/>
          <p:cNvSpPr>
            <a:spLocks noGrp="1"/>
          </p:cNvSpPr>
          <p:nvPr>
            <p:ph type="sldNum" sz="quarter" idx="12"/>
          </p:nvPr>
        </p:nvSpPr>
        <p:spPr>
          <a:noFill/>
        </p:spPr>
        <p:txBody>
          <a:bodyPr/>
          <a:lstStyle/>
          <a:p>
            <a:r>
              <a:rPr lang="en-US"/>
              <a:t>Slide </a:t>
            </a:r>
            <a:fld id="{748BD8E1-873F-417F-94A1-6D4E55C91304}" type="slidenum">
              <a:rPr lang="en-US"/>
              <a:pPr/>
              <a:t>2</a:t>
            </a:fld>
            <a:endParaRPr lang="en-US"/>
          </a:p>
        </p:txBody>
      </p:sp>
      <p:sp>
        <p:nvSpPr>
          <p:cNvPr id="3077" name="Rectangle 2"/>
          <p:cNvSpPr>
            <a:spLocks noGrp="1" noChangeArrowheads="1"/>
          </p:cNvSpPr>
          <p:nvPr>
            <p:ph type="title"/>
          </p:nvPr>
        </p:nvSpPr>
        <p:spPr>
          <a:noFill/>
        </p:spPr>
        <p:txBody>
          <a:bodyPr/>
          <a:lstStyle/>
          <a:p>
            <a:r>
              <a:rPr lang="en-US" smtClean="0"/>
              <a:t>Abstract</a:t>
            </a:r>
          </a:p>
        </p:txBody>
      </p:sp>
      <p:sp>
        <p:nvSpPr>
          <p:cNvPr id="3078" name="Rectangle 3"/>
          <p:cNvSpPr>
            <a:spLocks noGrp="1" noChangeArrowheads="1"/>
          </p:cNvSpPr>
          <p:nvPr>
            <p:ph type="body" idx="1"/>
          </p:nvPr>
        </p:nvSpPr>
        <p:spPr>
          <a:noFill/>
        </p:spPr>
        <p:txBody>
          <a:bodyPr/>
          <a:lstStyle/>
          <a:p>
            <a:pPr>
              <a:buFontTx/>
              <a:buNone/>
            </a:pPr>
            <a:r>
              <a:rPr lang="en-US" dirty="0" smtClean="0"/>
              <a:t>This slide contains requested reports and status from the 802.11 1</a:t>
            </a:r>
            <a:r>
              <a:rPr lang="en-US" baseline="30000" dirty="0" smtClean="0"/>
              <a:t>st</a:t>
            </a:r>
            <a:r>
              <a:rPr lang="en-US" dirty="0" smtClean="0"/>
              <a:t> Vice-Chair:</a:t>
            </a:r>
          </a:p>
          <a:p>
            <a:pPr>
              <a:buFontTx/>
              <a:buNone/>
            </a:pPr>
            <a:r>
              <a:rPr lang="en-US" dirty="0" smtClean="0"/>
              <a:t>	Current Patent </a:t>
            </a:r>
            <a:r>
              <a:rPr lang="en-US" dirty="0" smtClean="0"/>
              <a:t>Slides</a:t>
            </a:r>
          </a:p>
          <a:p>
            <a:pPr>
              <a:buFontTx/>
              <a:buNone/>
            </a:pPr>
            <a:r>
              <a:rPr lang="en-US" dirty="0" smtClean="0"/>
              <a:t>	</a:t>
            </a:r>
            <a:r>
              <a:rPr lang="en-US" dirty="0" smtClean="0"/>
              <a:t>Updated on Rules, P&amp;P and OM for IEEE-SA, IEEE 802, and IEEE 802.11</a:t>
            </a:r>
          </a:p>
          <a:p>
            <a:pPr>
              <a:buFontTx/>
              <a:buNone/>
            </a:pPr>
            <a:endParaRPr 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1"/>
          <p:cNvSpPr>
            <a:spLocks noGrp="1"/>
          </p:cNvSpPr>
          <p:nvPr>
            <p:ph type="dt" sz="quarter" idx="10"/>
          </p:nvPr>
        </p:nvSpPr>
        <p:spPr>
          <a:noFill/>
        </p:spPr>
        <p:txBody>
          <a:bodyPr/>
          <a:lstStyle/>
          <a:p>
            <a:r>
              <a:rPr lang="en-US" smtClean="0"/>
              <a:t>January 2013</a:t>
            </a:r>
            <a:endParaRPr lang="en-US"/>
          </a:p>
        </p:txBody>
      </p:sp>
      <p:sp>
        <p:nvSpPr>
          <p:cNvPr id="4099" name="Footer Placeholder 2"/>
          <p:cNvSpPr>
            <a:spLocks noGrp="1"/>
          </p:cNvSpPr>
          <p:nvPr>
            <p:ph type="ftr" sz="quarter" idx="11"/>
          </p:nvPr>
        </p:nvSpPr>
        <p:spPr>
          <a:noFill/>
        </p:spPr>
        <p:txBody>
          <a:bodyPr/>
          <a:lstStyle/>
          <a:p>
            <a:r>
              <a:rPr lang="en-US"/>
              <a:t>Jon Rosdahl (CSR)</a:t>
            </a:r>
          </a:p>
        </p:txBody>
      </p:sp>
      <p:sp>
        <p:nvSpPr>
          <p:cNvPr id="4100" name="Slide Number Placeholder 3"/>
          <p:cNvSpPr>
            <a:spLocks noGrp="1"/>
          </p:cNvSpPr>
          <p:nvPr>
            <p:ph type="sldNum" sz="quarter" idx="12"/>
          </p:nvPr>
        </p:nvSpPr>
        <p:spPr>
          <a:noFill/>
        </p:spPr>
        <p:txBody>
          <a:bodyPr/>
          <a:lstStyle/>
          <a:p>
            <a:r>
              <a:rPr lang="en-US"/>
              <a:t>Slide </a:t>
            </a:r>
            <a:fld id="{6A4D246D-0BD2-4B35-8F56-1809690FDAC6}" type="slidenum">
              <a:rPr lang="en-US"/>
              <a:pPr/>
              <a:t>3</a:t>
            </a:fld>
            <a:endParaRPr lang="en-US"/>
          </a:p>
        </p:txBody>
      </p:sp>
      <p:sp>
        <p:nvSpPr>
          <p:cNvPr id="4101" name="Rectangle 1026"/>
          <p:cNvSpPr>
            <a:spLocks noGrp="1" noChangeArrowheads="1"/>
          </p:cNvSpPr>
          <p:nvPr>
            <p:ph type="title" idx="4294967295"/>
          </p:nvPr>
        </p:nvSpPr>
        <p:spPr>
          <a:xfrm>
            <a:off x="304800" y="609600"/>
            <a:ext cx="8839200" cy="381000"/>
          </a:xfrm>
        </p:spPr>
        <p:txBody>
          <a:bodyPr lIns="91440" tIns="45720" rIns="91440" bIns="45720"/>
          <a:lstStyle/>
          <a:p>
            <a:r>
              <a:rPr lang="en-US" sz="2800" u="sng" smtClean="0"/>
              <a:t>Participants, Patents, and Duty to Inform</a:t>
            </a:r>
            <a:endParaRPr lang="en-US" sz="2800" smtClean="0"/>
          </a:p>
        </p:txBody>
      </p:sp>
      <p:sp>
        <p:nvSpPr>
          <p:cNvPr id="4102" name="Rectangle 1027"/>
          <p:cNvSpPr>
            <a:spLocks noGrp="1" noChangeArrowheads="1"/>
          </p:cNvSpPr>
          <p:nvPr>
            <p:ph type="body" idx="4294967295"/>
          </p:nvPr>
        </p:nvSpPr>
        <p:spPr>
          <a:xfrm>
            <a:off x="0" y="1066800"/>
            <a:ext cx="9144000" cy="5334000"/>
          </a:xfrm>
        </p:spPr>
        <p:txBody>
          <a:bodyPr lIns="91440" tIns="45720" rIns="91440" bIns="45720"/>
          <a:lstStyle/>
          <a:p>
            <a:pPr algn="ctr">
              <a:buFontTx/>
              <a:buNone/>
            </a:pPr>
            <a:r>
              <a:rPr lang="en-US" sz="1800" b="0" smtClean="0"/>
              <a:t>All participants in this meeting have certain obligations under the IEEE-SA Patent Policy.</a:t>
            </a:r>
            <a:r>
              <a:rPr lang="en-US" sz="1400" b="0" smtClean="0"/>
              <a:t> </a:t>
            </a:r>
          </a:p>
          <a:p>
            <a:pPr lvl="1"/>
            <a:r>
              <a:rPr lang="en-US" sz="1800" b="1" smtClean="0">
                <a:solidFill>
                  <a:srgbClr val="003399"/>
                </a:solidFill>
              </a:rPr>
              <a:t>Participants </a:t>
            </a:r>
          </a:p>
          <a:p>
            <a:pPr lvl="2">
              <a:buFontTx/>
              <a:buNone/>
            </a:pPr>
            <a:r>
              <a:rPr lang="en-US" sz="1600" b="1" smtClean="0">
                <a:solidFill>
                  <a:srgbClr val="003399"/>
                </a:solidFill>
              </a:rPr>
              <a:t>[Note: </a:t>
            </a:r>
            <a:r>
              <a:rPr lang="en-GB" sz="1600" b="1" smtClean="0">
                <a:solidFill>
                  <a:srgbClr val="003399"/>
                </a:solidFill>
              </a:rPr>
              <a:t>Quoted text excerpted from IEEE-SA Standards Board Bylaws subclause 6.2</a:t>
            </a:r>
            <a:r>
              <a:rPr lang="en-US" sz="1600" b="1" smtClean="0">
                <a:solidFill>
                  <a:srgbClr val="003399"/>
                </a:solidFill>
              </a:rPr>
              <a:t>]:</a:t>
            </a:r>
          </a:p>
          <a:p>
            <a:pPr lvl="2"/>
            <a:r>
              <a:rPr lang="en-US" sz="1600" b="1"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smtClean="0"/>
          </a:p>
          <a:p>
            <a:pPr lvl="3"/>
            <a:r>
              <a:rPr lang="en-US" sz="1400" b="1" smtClean="0">
                <a:solidFill>
                  <a:srgbClr val="003399"/>
                </a:solidFill>
              </a:rPr>
              <a:t>“Personal awareness” means that the participant “is personally aware that the holder may have a potential Essential Patent Claim,” even if the participant is not personally aware of the specific patents or patent claims</a:t>
            </a:r>
          </a:p>
          <a:p>
            <a:pPr lvl="2"/>
            <a:r>
              <a:rPr lang="en-US" sz="1600" b="1" smtClean="0">
                <a:solidFill>
                  <a:srgbClr val="003399"/>
                </a:solidFill>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sz="1800" b="1" smtClean="0">
                <a:solidFill>
                  <a:srgbClr val="003399"/>
                </a:solidFill>
              </a:rPr>
              <a:t>The above does not apply if the patent claim is already the subject of an Accepted Letter of Assurance that applies to the proposed standard(s) under consideration by this group</a:t>
            </a:r>
          </a:p>
          <a:p>
            <a:pPr lvl="1"/>
            <a:r>
              <a:rPr lang="en-US" sz="1600" b="1" smtClean="0">
                <a:solidFill>
                  <a:srgbClr val="003399"/>
                </a:solidFill>
              </a:rPr>
              <a:t>Early identification of holders of potential Essential Patent Claims is strongly encouraged</a:t>
            </a:r>
          </a:p>
          <a:p>
            <a:pPr lvl="1"/>
            <a:r>
              <a:rPr lang="en-US" sz="1800" b="1" smtClean="0">
                <a:solidFill>
                  <a:srgbClr val="003399"/>
                </a:solidFill>
              </a:rPr>
              <a:t>No duty to perform a patent search</a:t>
            </a:r>
            <a:endParaRPr lang="en-US" sz="180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1"/>
          <p:cNvSpPr>
            <a:spLocks noGrp="1"/>
          </p:cNvSpPr>
          <p:nvPr>
            <p:ph type="dt" sz="quarter" idx="10"/>
          </p:nvPr>
        </p:nvSpPr>
        <p:spPr>
          <a:noFill/>
        </p:spPr>
        <p:txBody>
          <a:bodyPr/>
          <a:lstStyle/>
          <a:p>
            <a:r>
              <a:rPr lang="en-US" smtClean="0"/>
              <a:t>January 2013</a:t>
            </a:r>
            <a:endParaRPr lang="en-US"/>
          </a:p>
        </p:txBody>
      </p:sp>
      <p:sp>
        <p:nvSpPr>
          <p:cNvPr id="5123" name="Footer Placeholder 2"/>
          <p:cNvSpPr>
            <a:spLocks noGrp="1"/>
          </p:cNvSpPr>
          <p:nvPr>
            <p:ph type="ftr" sz="quarter" idx="11"/>
          </p:nvPr>
        </p:nvSpPr>
        <p:spPr>
          <a:noFill/>
        </p:spPr>
        <p:txBody>
          <a:bodyPr/>
          <a:lstStyle/>
          <a:p>
            <a:r>
              <a:rPr lang="en-US"/>
              <a:t>Jon Rosdahl (CSR)</a:t>
            </a:r>
          </a:p>
        </p:txBody>
      </p:sp>
      <p:sp>
        <p:nvSpPr>
          <p:cNvPr id="5124" name="Slide Number Placeholder 3"/>
          <p:cNvSpPr>
            <a:spLocks noGrp="1"/>
          </p:cNvSpPr>
          <p:nvPr>
            <p:ph type="sldNum" sz="quarter" idx="12"/>
          </p:nvPr>
        </p:nvSpPr>
        <p:spPr>
          <a:noFill/>
        </p:spPr>
        <p:txBody>
          <a:bodyPr/>
          <a:lstStyle/>
          <a:p>
            <a:r>
              <a:rPr lang="en-US"/>
              <a:t>Slide </a:t>
            </a:r>
            <a:fld id="{71DF4160-8AED-4076-9CB6-B798D4963908}" type="slidenum">
              <a:rPr lang="en-US"/>
              <a:pPr/>
              <a:t>4</a:t>
            </a:fld>
            <a:endParaRPr lang="en-US"/>
          </a:p>
        </p:txBody>
      </p:sp>
      <p:sp>
        <p:nvSpPr>
          <p:cNvPr id="5125" name="Rectangle 2"/>
          <p:cNvSpPr>
            <a:spLocks noGrp="1" noChangeArrowheads="1"/>
          </p:cNvSpPr>
          <p:nvPr>
            <p:ph type="title" idx="4294967295"/>
          </p:nvPr>
        </p:nvSpPr>
        <p:spPr>
          <a:xfrm>
            <a:off x="685800" y="762000"/>
            <a:ext cx="7772400" cy="533400"/>
          </a:xfrm>
        </p:spPr>
        <p:txBody>
          <a:bodyPr lIns="91440" tIns="45720" rIns="91440" bIns="45720"/>
          <a:lstStyle/>
          <a:p>
            <a:r>
              <a:rPr lang="en-GB" sz="2800" u="sng" smtClean="0"/>
              <a:t>Patent Related Links</a:t>
            </a:r>
            <a:endParaRPr lang="en-US" sz="2800" u="sng" smtClean="0"/>
          </a:p>
        </p:txBody>
      </p:sp>
      <p:sp>
        <p:nvSpPr>
          <p:cNvPr id="5126" name="Rectangle 3"/>
          <p:cNvSpPr>
            <a:spLocks noGrp="1" noChangeArrowheads="1"/>
          </p:cNvSpPr>
          <p:nvPr>
            <p:ph type="body" idx="4294967295"/>
          </p:nvPr>
        </p:nvSpPr>
        <p:spPr>
          <a:xfrm>
            <a:off x="0" y="1295400"/>
            <a:ext cx="8991600" cy="3886200"/>
          </a:xfrm>
        </p:spPr>
        <p:txBody>
          <a:bodyPr lIns="91440" tIns="45720" rIns="91440" bIns="45720"/>
          <a:lstStyle/>
          <a:p>
            <a:pPr lvl="1">
              <a:lnSpc>
                <a:spcPct val="90000"/>
              </a:lnSpc>
              <a:buFontTx/>
              <a:buNone/>
            </a:pPr>
            <a:r>
              <a:rPr lang="en-US" sz="1800" smtClean="0">
                <a:cs typeface="Times New Roman" pitchFamily="18" charset="0"/>
              </a:rPr>
              <a:t>	</a:t>
            </a:r>
            <a:r>
              <a:rPr lang="en-US" sz="2400"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sz="2400" smtClean="0">
                <a:cs typeface="Times New Roman" pitchFamily="18" charset="0"/>
              </a:rPr>
              <a:t>	Patent Policy is stated in these sources:</a:t>
            </a:r>
          </a:p>
          <a:p>
            <a:pPr lvl="1">
              <a:lnSpc>
                <a:spcPct val="90000"/>
              </a:lnSpc>
              <a:buFontTx/>
              <a:buNone/>
            </a:pPr>
            <a:r>
              <a:rPr lang="en-GB" sz="2400" smtClean="0"/>
              <a:t>		IEEE-SA Standards Boards Bylaws</a:t>
            </a:r>
          </a:p>
          <a:p>
            <a:pPr lvl="1">
              <a:lnSpc>
                <a:spcPct val="90000"/>
              </a:lnSpc>
              <a:buFontTx/>
              <a:buNone/>
            </a:pPr>
            <a:r>
              <a:rPr lang="en-US" sz="2100" smtClean="0"/>
              <a:t>		</a:t>
            </a:r>
            <a:r>
              <a:rPr lang="en-US" sz="2100" i="1" smtClean="0"/>
              <a:t>http://standards.ieee.org/develop/policies/bylaws/sect6-7.html#6</a:t>
            </a:r>
          </a:p>
          <a:p>
            <a:pPr lvl="1">
              <a:lnSpc>
                <a:spcPct val="90000"/>
              </a:lnSpc>
              <a:buFontTx/>
              <a:buNone/>
            </a:pPr>
            <a:r>
              <a:rPr lang="en-GB" sz="2400" smtClean="0"/>
              <a:t>		IEEE-SA Standards Board Operations Manual</a:t>
            </a:r>
          </a:p>
          <a:p>
            <a:pPr lvl="1">
              <a:lnSpc>
                <a:spcPct val="90000"/>
              </a:lnSpc>
              <a:buFontTx/>
              <a:buNone/>
            </a:pPr>
            <a:r>
              <a:rPr lang="en-US" sz="2400" smtClean="0"/>
              <a:t>		</a:t>
            </a:r>
            <a:r>
              <a:rPr lang="en-US" sz="2100" i="1" smtClean="0"/>
              <a:t>http://standards.ieee.org/develop/policies/opman/sect6.html#6.3</a:t>
            </a:r>
            <a:endParaRPr lang="en-US" sz="2400" smtClean="0"/>
          </a:p>
          <a:p>
            <a:pPr lvl="1">
              <a:lnSpc>
                <a:spcPct val="90000"/>
              </a:lnSpc>
              <a:buFontTx/>
              <a:buNone/>
            </a:pPr>
            <a:r>
              <a:rPr lang="en-US" sz="2400" smtClean="0">
                <a:cs typeface="Times New Roman" pitchFamily="18" charset="0"/>
              </a:rPr>
              <a:t>	Material about the patent policy is available at</a:t>
            </a:r>
            <a:r>
              <a:rPr lang="en-US" sz="2400" smtClean="0"/>
              <a:t> </a:t>
            </a:r>
          </a:p>
          <a:p>
            <a:pPr lvl="1">
              <a:lnSpc>
                <a:spcPct val="90000"/>
              </a:lnSpc>
              <a:buFontTx/>
              <a:buNone/>
            </a:pPr>
            <a:r>
              <a:rPr lang="en-US" sz="2400" smtClean="0"/>
              <a:t>		</a:t>
            </a:r>
            <a:r>
              <a:rPr lang="en-US" sz="2100" i="1" smtClean="0"/>
              <a:t>http://standards.ieee.org/about/sasb/patcom/materials.html</a:t>
            </a:r>
          </a:p>
        </p:txBody>
      </p:sp>
      <p:sp>
        <p:nvSpPr>
          <p:cNvPr id="5127" name="Rectangle 7"/>
          <p:cNvSpPr>
            <a:spLocks noChangeArrowheads="1"/>
          </p:cNvSpPr>
          <p:nvPr/>
        </p:nvSpPr>
        <p:spPr bwMode="auto">
          <a:xfrm>
            <a:off x="685800" y="4876800"/>
            <a:ext cx="7772400" cy="1484313"/>
          </a:xfrm>
          <a:prstGeom prst="rect">
            <a:avLst/>
          </a:prstGeom>
          <a:noFill/>
          <a:ln w="9525">
            <a:noFill/>
            <a:miter lim="800000"/>
            <a:headEnd/>
            <a:tailEnd/>
          </a:ln>
        </p:spPr>
        <p:txBody>
          <a:bodyPr>
            <a:spAutoFit/>
          </a:bodyPr>
          <a:lstStyle/>
          <a:p>
            <a:r>
              <a:rPr lang="en-US" sz="1600" b="1">
                <a:solidFill>
                  <a:srgbClr val="000099"/>
                </a:solidFill>
                <a:latin typeface="Arial"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sz="1600" b="1">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sz="1600" b="1">
                <a:solidFill>
                  <a:srgbClr val="000099"/>
                </a:solidFill>
                <a:latin typeface="Arial" charset="0"/>
              </a:rPr>
              <a:t>This slide set is available at </a:t>
            </a:r>
            <a:r>
              <a:rPr lang="en-US" sz="1400" b="1">
                <a:solidFill>
                  <a:srgbClr val="000099"/>
                </a:solidFill>
                <a:latin typeface="Arial" charset="0"/>
              </a:rPr>
              <a:t>https://development.standards.ieee.org/myproject/Public/mytools/mob/slideset.ppt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1"/>
          <p:cNvSpPr>
            <a:spLocks noGrp="1"/>
          </p:cNvSpPr>
          <p:nvPr>
            <p:ph type="dt" sz="quarter" idx="10"/>
          </p:nvPr>
        </p:nvSpPr>
        <p:spPr>
          <a:noFill/>
        </p:spPr>
        <p:txBody>
          <a:bodyPr/>
          <a:lstStyle/>
          <a:p>
            <a:r>
              <a:rPr lang="en-US" smtClean="0"/>
              <a:t>January 2013</a:t>
            </a:r>
            <a:endParaRPr lang="en-US"/>
          </a:p>
        </p:txBody>
      </p:sp>
      <p:sp>
        <p:nvSpPr>
          <p:cNvPr id="6147" name="Footer Placeholder 2"/>
          <p:cNvSpPr>
            <a:spLocks noGrp="1"/>
          </p:cNvSpPr>
          <p:nvPr>
            <p:ph type="ftr" sz="quarter" idx="11"/>
          </p:nvPr>
        </p:nvSpPr>
        <p:spPr>
          <a:noFill/>
        </p:spPr>
        <p:txBody>
          <a:bodyPr/>
          <a:lstStyle/>
          <a:p>
            <a:r>
              <a:rPr lang="en-US"/>
              <a:t>Jon Rosdahl (CSR)</a:t>
            </a:r>
          </a:p>
        </p:txBody>
      </p:sp>
      <p:sp>
        <p:nvSpPr>
          <p:cNvPr id="6148" name="Slide Number Placeholder 3"/>
          <p:cNvSpPr>
            <a:spLocks noGrp="1"/>
          </p:cNvSpPr>
          <p:nvPr>
            <p:ph type="sldNum" sz="quarter" idx="12"/>
          </p:nvPr>
        </p:nvSpPr>
        <p:spPr>
          <a:noFill/>
        </p:spPr>
        <p:txBody>
          <a:bodyPr/>
          <a:lstStyle/>
          <a:p>
            <a:r>
              <a:rPr lang="en-US"/>
              <a:t>Slide </a:t>
            </a:r>
            <a:fld id="{23EDDF58-711B-4973-ADA0-FDE5082A2F10}" type="slidenum">
              <a:rPr lang="en-US"/>
              <a:pPr/>
              <a:t>5</a:t>
            </a:fld>
            <a:endParaRPr lang="en-US"/>
          </a:p>
        </p:txBody>
      </p:sp>
      <p:sp>
        <p:nvSpPr>
          <p:cNvPr id="6149" name="Rectangle 1026"/>
          <p:cNvSpPr>
            <a:spLocks noGrp="1" noChangeArrowheads="1"/>
          </p:cNvSpPr>
          <p:nvPr>
            <p:ph type="title" idx="4294967295"/>
          </p:nvPr>
        </p:nvSpPr>
        <p:spPr>
          <a:xfrm>
            <a:off x="304800" y="685800"/>
            <a:ext cx="8686800" cy="609600"/>
          </a:xfrm>
        </p:spPr>
        <p:txBody>
          <a:bodyPr lIns="91440" tIns="45720" rIns="91440" bIns="45720"/>
          <a:lstStyle/>
          <a:p>
            <a:r>
              <a:rPr lang="en-US" smtClean="0"/>
              <a:t>Call for Potentially Essential Patents</a:t>
            </a:r>
          </a:p>
        </p:txBody>
      </p:sp>
      <p:sp>
        <p:nvSpPr>
          <p:cNvPr id="6150" name="Rectangle 1027"/>
          <p:cNvSpPr>
            <a:spLocks noGrp="1" noChangeArrowheads="1"/>
          </p:cNvSpPr>
          <p:nvPr>
            <p:ph type="body" idx="4294967295"/>
          </p:nvPr>
        </p:nvSpPr>
        <p:spPr>
          <a:xfrm>
            <a:off x="685800" y="1371600"/>
            <a:ext cx="7772400" cy="4724400"/>
          </a:xfrm>
        </p:spPr>
        <p:txBody>
          <a:bodyPr lIns="91440" tIns="45720" rIns="91440" bIns="45720"/>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400" smtClean="0"/>
              <a:t>Either speak up now or</a:t>
            </a:r>
          </a:p>
          <a:p>
            <a:pPr lvl="1"/>
            <a:r>
              <a:rPr lang="en-US" sz="2400" smtClean="0"/>
              <a:t>Provide the chair of this group with the identity of the holder(s) of any and all such claims as soon as possible or</a:t>
            </a:r>
          </a:p>
          <a:p>
            <a:pPr lvl="1"/>
            <a:r>
              <a:rPr lang="en-US" sz="2400" smtClean="0"/>
              <a:t>Cause an LOA to be submitted</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smtClean="0"/>
              <a:t>January 2013</a:t>
            </a:r>
            <a:endParaRPr lang="en-US"/>
          </a:p>
        </p:txBody>
      </p:sp>
      <p:sp>
        <p:nvSpPr>
          <p:cNvPr id="7171" name="Footer Placeholder 2"/>
          <p:cNvSpPr>
            <a:spLocks noGrp="1"/>
          </p:cNvSpPr>
          <p:nvPr>
            <p:ph type="ftr" sz="quarter" idx="11"/>
          </p:nvPr>
        </p:nvSpPr>
        <p:spPr>
          <a:noFill/>
        </p:spPr>
        <p:txBody>
          <a:bodyPr/>
          <a:lstStyle/>
          <a:p>
            <a:r>
              <a:rPr lang="en-US"/>
              <a:t>Jon Rosdahl (CSR)</a:t>
            </a:r>
          </a:p>
        </p:txBody>
      </p:sp>
      <p:sp>
        <p:nvSpPr>
          <p:cNvPr id="7172" name="Slide Number Placeholder 3"/>
          <p:cNvSpPr>
            <a:spLocks noGrp="1"/>
          </p:cNvSpPr>
          <p:nvPr>
            <p:ph type="sldNum" sz="quarter" idx="12"/>
          </p:nvPr>
        </p:nvSpPr>
        <p:spPr>
          <a:noFill/>
        </p:spPr>
        <p:txBody>
          <a:bodyPr/>
          <a:lstStyle/>
          <a:p>
            <a:r>
              <a:rPr lang="en-US"/>
              <a:t>Slide </a:t>
            </a:r>
            <a:fld id="{93BE0984-65A1-4CCD-84E2-D26EFCDEE1A6}" type="slidenum">
              <a:rPr lang="en-US"/>
              <a:pPr/>
              <a:t>6</a:t>
            </a:fld>
            <a:endParaRPr lang="en-US"/>
          </a:p>
        </p:txBody>
      </p:sp>
      <p:sp>
        <p:nvSpPr>
          <p:cNvPr id="7173"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u="sng" dirty="0" smtClean="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533400" y="12192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All IEEE-SA standards meetings shall be conducted in compliance with all applicable laws, including antitrust and competition laws.</a:t>
            </a:r>
            <a:r>
              <a:rPr lang="en-US" sz="2000" b="1">
                <a:solidFill>
                  <a:srgbClr val="000099"/>
                </a:solidFill>
                <a:latin typeface="Arial" charset="0"/>
              </a:rPr>
              <a:t> </a:t>
            </a:r>
            <a:endParaRPr lang="en-US" sz="1800" b="1">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sz="16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600">
                <a:solidFill>
                  <a:srgbClr val="000099"/>
                </a:solidFill>
                <a:latin typeface="Arial" charset="0"/>
              </a:rPr>
              <a:t>Technical considerations remain primary focus</a:t>
            </a:r>
            <a:endParaRPr lang="en-US" sz="16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pitchFamily="2" charset="2"/>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p>
            <a:r>
              <a:rPr lang="en-US" smtClean="0"/>
              <a:t>January 2013</a:t>
            </a:r>
            <a:endParaRPr lang="en-US"/>
          </a:p>
        </p:txBody>
      </p:sp>
      <p:sp>
        <p:nvSpPr>
          <p:cNvPr id="8195" name="Footer Placeholder 4"/>
          <p:cNvSpPr>
            <a:spLocks noGrp="1"/>
          </p:cNvSpPr>
          <p:nvPr>
            <p:ph type="ftr" sz="quarter" idx="11"/>
          </p:nvPr>
        </p:nvSpPr>
        <p:spPr>
          <a:noFill/>
        </p:spPr>
        <p:txBody>
          <a:bodyPr/>
          <a:lstStyle/>
          <a:p>
            <a:r>
              <a:rPr lang="en-US"/>
              <a:t>Jon Rosdahl (CSR)</a:t>
            </a:r>
          </a:p>
        </p:txBody>
      </p:sp>
      <p:sp>
        <p:nvSpPr>
          <p:cNvPr id="8196" name="Slide Number Placeholder 5"/>
          <p:cNvSpPr>
            <a:spLocks noGrp="1"/>
          </p:cNvSpPr>
          <p:nvPr>
            <p:ph type="sldNum" sz="quarter" idx="12"/>
          </p:nvPr>
        </p:nvSpPr>
        <p:spPr>
          <a:noFill/>
        </p:spPr>
        <p:txBody>
          <a:bodyPr/>
          <a:lstStyle/>
          <a:p>
            <a:r>
              <a:rPr lang="en-US"/>
              <a:t>Slide </a:t>
            </a:r>
            <a:fld id="{7C6F31D6-CB86-48B1-825C-1374D93310D0}" type="slidenum">
              <a:rPr lang="en-US"/>
              <a:pPr/>
              <a:t>7</a:t>
            </a:fld>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Procedures </a:t>
            </a:r>
          </a:p>
        </p:txBody>
      </p:sp>
      <p:sp>
        <p:nvSpPr>
          <p:cNvPr id="8198" name="Rectangle 3"/>
          <p:cNvSpPr>
            <a:spLocks noGrp="1" noChangeArrowheads="1"/>
          </p:cNvSpPr>
          <p:nvPr>
            <p:ph type="body" idx="1"/>
          </p:nvPr>
        </p:nvSpPr>
        <p:spPr>
          <a:xfrm>
            <a:off x="685800" y="1219200"/>
            <a:ext cx="7772400" cy="5181600"/>
          </a:xfrm>
        </p:spPr>
        <p:txBody>
          <a:bodyPr/>
          <a:lstStyle/>
          <a:p>
            <a:r>
              <a:rPr lang="en-US" sz="2000" dirty="0" smtClean="0">
                <a:hlinkClick r:id="rId2"/>
              </a:rPr>
              <a:t>IEEE 802 Policies &amp; Procedures</a:t>
            </a:r>
            <a:r>
              <a:rPr lang="en-US" sz="2000" dirty="0" smtClean="0"/>
              <a:t> </a:t>
            </a:r>
          </a:p>
          <a:p>
            <a:pPr lvl="1"/>
            <a:r>
              <a:rPr lang="en-US" sz="1600" dirty="0" smtClean="0"/>
              <a:t>(link to </a:t>
            </a:r>
            <a:r>
              <a:rPr lang="en-US" sz="1600" dirty="0" err="1" smtClean="0"/>
              <a:t>AudCom</a:t>
            </a:r>
            <a:r>
              <a:rPr lang="en-US" sz="1600" dirty="0" smtClean="0"/>
              <a:t>, approved by IEEE-SA Standards Board 25 August, 2010)</a:t>
            </a:r>
            <a:r>
              <a:rPr lang="en-US" sz="1800" dirty="0" smtClean="0"/>
              <a:t> </a:t>
            </a:r>
          </a:p>
          <a:p>
            <a:pPr lvl="1"/>
            <a:r>
              <a:rPr lang="en-US" sz="1400" dirty="0" smtClean="0">
                <a:hlinkClick r:id="rId2"/>
              </a:rPr>
              <a:t>http://standards.ieee.org/board/aud/LMSC.pdf</a:t>
            </a:r>
            <a:endParaRPr lang="en-US" sz="1400" dirty="0" smtClean="0"/>
          </a:p>
          <a:p>
            <a:pPr lvl="1"/>
            <a:endParaRPr lang="en-US" sz="1400" dirty="0" smtClean="0"/>
          </a:p>
          <a:p>
            <a:r>
              <a:rPr lang="en-US" sz="2000" dirty="0" smtClean="0">
                <a:hlinkClick r:id="rId3"/>
              </a:rPr>
              <a:t>IEEE 802 Operations Manual </a:t>
            </a:r>
            <a:r>
              <a:rPr lang="en-US" sz="2000" dirty="0" smtClean="0"/>
              <a:t>(effective 20 July, 2012), </a:t>
            </a:r>
          </a:p>
          <a:p>
            <a:pPr lvl="1"/>
            <a:r>
              <a:rPr lang="en-US" sz="1200" dirty="0" smtClean="0">
                <a:hlinkClick r:id="rId3"/>
              </a:rPr>
              <a:t>http://grouper.ieee.org/groups/802/PNP/approved/IEEE_802_LMSC_OM_approved_120725.pdf</a:t>
            </a:r>
            <a:endParaRPr lang="en-US" sz="1200" dirty="0" smtClean="0"/>
          </a:p>
          <a:p>
            <a:pPr lvl="1"/>
            <a:endParaRPr lang="en-US" sz="1200" dirty="0" smtClean="0"/>
          </a:p>
          <a:p>
            <a:r>
              <a:rPr lang="en-US" sz="2000" dirty="0" smtClean="0">
                <a:hlinkClick r:id="rId4" action="ppaction://hlinkfile"/>
              </a:rPr>
              <a:t>IEEE 802 Working Group Policies and Procedures</a:t>
            </a:r>
            <a:r>
              <a:rPr lang="en-US" sz="2000" dirty="0" smtClean="0"/>
              <a:t> (effective 16 March, 2012) </a:t>
            </a:r>
          </a:p>
          <a:p>
            <a:pPr lvl="1"/>
            <a:r>
              <a:rPr lang="en-US" sz="1400" dirty="0" smtClean="0">
                <a:hlinkClick r:id="rId4"/>
              </a:rPr>
              <a:t>http://grouper.ieee.org/groups/802/PNP/approved/IEEE_802_LMSC_WG_PandP_approved_120604-v1.pdf</a:t>
            </a:r>
            <a:endParaRPr lang="en-US" sz="1400" dirty="0" smtClean="0"/>
          </a:p>
          <a:p>
            <a:pPr lvl="1"/>
            <a:endParaRPr lang="en-US" sz="1400" dirty="0" smtClean="0"/>
          </a:p>
          <a:p>
            <a:r>
              <a:rPr lang="en-US" sz="2000" dirty="0" smtClean="0">
                <a:hlinkClick r:id="rId5"/>
              </a:rPr>
              <a:t>IEEE 802.11 Operations Manual (WG11 OM)</a:t>
            </a:r>
            <a:r>
              <a:rPr lang="en-US" sz="2000" dirty="0" smtClean="0"/>
              <a:t> </a:t>
            </a:r>
            <a:r>
              <a:rPr lang="en-US" sz="1600" dirty="0" smtClean="0"/>
              <a:t>(Effective July 20, 2012)</a:t>
            </a:r>
          </a:p>
          <a:p>
            <a:pPr lvl="1"/>
            <a:r>
              <a:rPr lang="en-US" sz="1800" dirty="0" smtClean="0">
                <a:hlinkClick r:id="rId5"/>
              </a:rPr>
              <a:t>https://mentor.ieee.org/802.11/documents?is_dcn=2&amp;is_year=2009</a:t>
            </a:r>
            <a:endParaRPr lang="en-US" sz="1800" dirty="0" smtClean="0"/>
          </a:p>
          <a:p>
            <a:pPr lvl="1"/>
            <a:endParaRPr lang="en-US" sz="1800" dirty="0" smtClean="0"/>
          </a:p>
          <a:p>
            <a:pPr>
              <a:buFontTx/>
              <a:buNone/>
            </a:pPr>
            <a:r>
              <a:rPr lang="en-US" sz="2000" dirty="0" smtClean="0"/>
              <a:t>Policies and Procedures hierarchy</a:t>
            </a:r>
          </a:p>
          <a:p>
            <a:pPr lvl="1"/>
            <a:r>
              <a:rPr lang="en-US" sz="1800" dirty="0" smtClean="0">
                <a:hlinkClick r:id="rId6"/>
              </a:rPr>
              <a:t>http://www.ieee802.org/11/Rules/rules.shtml</a:t>
            </a:r>
            <a:endParaRPr lang="en-US" sz="1800" dirty="0" smtClean="0"/>
          </a:p>
          <a:p>
            <a:pPr lvl="1"/>
            <a:endParaRPr lang="en-US" sz="1800"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for Posting Documents</a:t>
            </a:r>
            <a:endParaRPr lang="en-US" dirty="0"/>
          </a:p>
        </p:txBody>
      </p:sp>
      <p:sp>
        <p:nvSpPr>
          <p:cNvPr id="3" name="Content Placeholder 2"/>
          <p:cNvSpPr>
            <a:spLocks noGrp="1"/>
          </p:cNvSpPr>
          <p:nvPr>
            <p:ph idx="1"/>
          </p:nvPr>
        </p:nvSpPr>
        <p:spPr/>
        <p:txBody>
          <a:bodyPr/>
          <a:lstStyle/>
          <a:p>
            <a:r>
              <a:rPr lang="en-US" dirty="0" smtClean="0"/>
              <a:t>From 802.11OM – </a:t>
            </a:r>
          </a:p>
          <a:p>
            <a:pPr lvl="1"/>
            <a:r>
              <a:rPr lang="en-US" sz="2800" dirty="0" smtClean="0"/>
              <a:t>All submissions presented to and all minutes shall be posted to the 802.11 document server.</a:t>
            </a:r>
          </a:p>
          <a:p>
            <a:pPr lvl="1"/>
            <a:r>
              <a:rPr lang="en-US" sz="2800" dirty="0" smtClean="0"/>
              <a:t>Please check to ensure all documents are posted</a:t>
            </a:r>
          </a:p>
          <a:p>
            <a:pPr lvl="2"/>
            <a:r>
              <a:rPr lang="en-US" sz="2600" dirty="0" smtClean="0"/>
              <a:t>If you have a “pending” document that is in error, let Adrian or Jon know.</a:t>
            </a:r>
          </a:p>
        </p:txBody>
      </p:sp>
      <p:sp>
        <p:nvSpPr>
          <p:cNvPr id="4" name="Date Placeholder 3"/>
          <p:cNvSpPr>
            <a:spLocks noGrp="1"/>
          </p:cNvSpPr>
          <p:nvPr>
            <p:ph type="dt" sz="half" idx="10"/>
          </p:nvPr>
        </p:nvSpPr>
        <p:spPr/>
        <p:txBody>
          <a:bodyPr/>
          <a:lstStyle/>
          <a:p>
            <a:pPr>
              <a:defRPr/>
            </a:pPr>
            <a:r>
              <a:rPr lang="en-US" smtClean="0"/>
              <a:t>January 2013</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Latest versions of IEEE-SA Rules</a:t>
            </a:r>
            <a:endParaRPr lang="en-US" dirty="0"/>
          </a:p>
        </p:txBody>
      </p:sp>
      <p:sp>
        <p:nvSpPr>
          <p:cNvPr id="3" name="Content Placeholder 2"/>
          <p:cNvSpPr>
            <a:spLocks noGrp="1"/>
          </p:cNvSpPr>
          <p:nvPr>
            <p:ph idx="1"/>
          </p:nvPr>
        </p:nvSpPr>
        <p:spPr>
          <a:xfrm>
            <a:off x="685800" y="1600200"/>
            <a:ext cx="7772400" cy="4800600"/>
          </a:xfrm>
        </p:spPr>
        <p:txBody>
          <a:bodyPr/>
          <a:lstStyle/>
          <a:p>
            <a:r>
              <a:rPr lang="en-US" sz="1800" dirty="0" smtClean="0"/>
              <a:t>The current version of the IEEE-SA Standards Board Bylaws is available at: </a:t>
            </a:r>
            <a:endParaRPr lang="en-GB" sz="1800" dirty="0" smtClean="0"/>
          </a:p>
          <a:p>
            <a:r>
              <a:rPr lang="en-US" sz="1600" dirty="0" smtClean="0">
                <a:hlinkClick r:id="rId2"/>
              </a:rPr>
              <a:t>http</a:t>
            </a:r>
            <a:r>
              <a:rPr lang="en-US" sz="1600" dirty="0" smtClean="0">
                <a:hlinkClick r:id="rId2"/>
              </a:rPr>
              <a:t>://standards.ieee.org/develop/policies/bylaws/index.html</a:t>
            </a:r>
            <a:r>
              <a:rPr lang="en-US" sz="1600" dirty="0" smtClean="0"/>
              <a:t> (HTML version) </a:t>
            </a:r>
            <a:endParaRPr lang="en-GB" sz="1600" dirty="0" smtClean="0"/>
          </a:p>
          <a:p>
            <a:r>
              <a:rPr lang="en-US" sz="1600" dirty="0" smtClean="0">
                <a:hlinkClick r:id="rId3"/>
              </a:rPr>
              <a:t>http://standards.ieee.org/develop/policies/bylaws/sb_bylaws.pdf</a:t>
            </a:r>
            <a:r>
              <a:rPr lang="en-US" sz="1600" dirty="0" smtClean="0"/>
              <a:t> (PDF version) </a:t>
            </a:r>
            <a:endParaRPr lang="en-GB" sz="1600" dirty="0" smtClean="0"/>
          </a:p>
          <a:p>
            <a:r>
              <a:rPr lang="en-US" sz="1600" dirty="0" smtClean="0"/>
              <a:t> </a:t>
            </a:r>
            <a:endParaRPr lang="en-GB" sz="1800" dirty="0" smtClean="0"/>
          </a:p>
          <a:p>
            <a:r>
              <a:rPr lang="en-US" sz="1800" dirty="0" smtClean="0"/>
              <a:t>The current version of the IEEE-SA Standards Board Operations Manual is available at: </a:t>
            </a:r>
            <a:endParaRPr lang="en-GB" sz="1800" dirty="0" smtClean="0"/>
          </a:p>
          <a:p>
            <a:r>
              <a:rPr lang="en-US" sz="1600" dirty="0" smtClean="0">
                <a:hlinkClick r:id="rId4"/>
              </a:rPr>
              <a:t>http://standards.ieee.org/develop/policies/opman/index.html</a:t>
            </a:r>
            <a:r>
              <a:rPr lang="en-US" sz="1600" dirty="0" smtClean="0"/>
              <a:t> (HTML version) </a:t>
            </a:r>
            <a:endParaRPr lang="en-GB" sz="1600" dirty="0" smtClean="0"/>
          </a:p>
          <a:p>
            <a:r>
              <a:rPr lang="en-US" sz="1600" dirty="0" smtClean="0">
                <a:hlinkClick r:id="rId5"/>
              </a:rPr>
              <a:t>http://standards.ieee.org/develop/policies/opman/sb_om.pdf</a:t>
            </a:r>
            <a:r>
              <a:rPr lang="en-US" sz="1600" dirty="0" smtClean="0"/>
              <a:t> (PDF version) </a:t>
            </a:r>
            <a:endParaRPr lang="en-GB" sz="1600" dirty="0" smtClean="0"/>
          </a:p>
          <a:p>
            <a:r>
              <a:rPr lang="en-US" sz="1800" dirty="0" smtClean="0"/>
              <a:t> </a:t>
            </a:r>
            <a:endParaRPr lang="en-GB" sz="1800" dirty="0" smtClean="0"/>
          </a:p>
          <a:p>
            <a:r>
              <a:rPr lang="en-US" sz="1800" dirty="0" smtClean="0"/>
              <a:t>The text of the changes made to these documents (approved by SASB/BOG in 2012) can be found at: </a:t>
            </a:r>
            <a:endParaRPr lang="en-GB" sz="1800" dirty="0" smtClean="0"/>
          </a:p>
          <a:p>
            <a:r>
              <a:rPr lang="en-US" sz="1600" dirty="0" smtClean="0">
                <a:hlinkClick r:id="rId6"/>
              </a:rPr>
              <a:t>http://standards.ieee.org/develop/policies/policy_rev.pdf</a:t>
            </a:r>
            <a:endParaRPr lang="en-GB" sz="1600" dirty="0" smtClean="0"/>
          </a:p>
          <a:p>
            <a:r>
              <a:rPr lang="en-US" sz="1600" dirty="0" smtClean="0"/>
              <a:t> </a:t>
            </a:r>
            <a:endParaRPr lang="en-GB" sz="1600" dirty="0" smtClean="0"/>
          </a:p>
          <a:p>
            <a:r>
              <a:rPr lang="en-US" sz="1800" dirty="0" smtClean="0"/>
              <a:t>Please read through these changes so that you are familiar with the current P&amp;P.</a:t>
            </a:r>
            <a:endParaRPr lang="en-GB" sz="1800" dirty="0" smtClean="0"/>
          </a:p>
          <a:p>
            <a:endParaRPr lang="en-US" sz="1800" dirty="0"/>
          </a:p>
        </p:txBody>
      </p:sp>
      <p:sp>
        <p:nvSpPr>
          <p:cNvPr id="4" name="Date Placeholder 3"/>
          <p:cNvSpPr>
            <a:spLocks noGrp="1"/>
          </p:cNvSpPr>
          <p:nvPr>
            <p:ph type="dt" sz="half" idx="10"/>
          </p:nvPr>
        </p:nvSpPr>
        <p:spPr/>
        <p:txBody>
          <a:bodyPr/>
          <a:lstStyle/>
          <a:p>
            <a:pPr>
              <a:defRPr/>
            </a:pPr>
            <a:r>
              <a:rPr lang="en-US" smtClean="0"/>
              <a:t>January 2013</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9</a:t>
            </a:fld>
            <a:endParaRPr lang="en-US"/>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1265</TotalTime>
  <Words>1029</Words>
  <Application>Microsoft Office PowerPoint</Application>
  <PresentationFormat>On-screen Show (4:3)</PresentationFormat>
  <Paragraphs>168</Paragraphs>
  <Slides>14</Slides>
  <Notes>4</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16" baseType="lpstr">
      <vt:lpstr>802-11-Submission</vt:lpstr>
      <vt:lpstr>Document</vt:lpstr>
      <vt:lpstr>1st Vice Chair Report January 2013</vt:lpstr>
      <vt:lpstr>Abstract</vt:lpstr>
      <vt:lpstr>Participants, Patents, and Duty to Inform</vt:lpstr>
      <vt:lpstr>Patent Related Links</vt:lpstr>
      <vt:lpstr>Call for Potentially Essential Patents</vt:lpstr>
      <vt:lpstr>Other Guidelines for IEEE WG Meetings</vt:lpstr>
      <vt:lpstr>Current Procedures </vt:lpstr>
      <vt:lpstr>Reminder for Posting Documents</vt:lpstr>
      <vt:lpstr>Latest versions of IEEE-SA Rules</vt:lpstr>
      <vt:lpstr>802 LMSC P&amp;P </vt:lpstr>
      <vt:lpstr>Current 802 OM and 802 WG P&amp;P</vt:lpstr>
      <vt:lpstr>Text for 7.5 Qualifying Interim </vt:lpstr>
      <vt:lpstr>802.11 OM Changes</vt:lpstr>
      <vt:lpstr>References</vt:lpstr>
    </vt:vector>
  </TitlesOfParts>
  <Company>CSR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1st Vice Chair Report</dc:title>
  <dc:subject>11-13-0021r0</dc:subject>
  <dc:creator>Jon Rosdahl</dc:creator>
  <cp:lastModifiedBy>jr05</cp:lastModifiedBy>
  <cp:revision>19</cp:revision>
  <cp:lastPrinted>1998-02-10T13:28:06Z</cp:lastPrinted>
  <dcterms:created xsi:type="dcterms:W3CDTF">2012-03-12T21:29:33Z</dcterms:created>
  <dcterms:modified xsi:type="dcterms:W3CDTF">2013-01-14T17:02:53Z</dcterms:modified>
</cp:coreProperties>
</file>