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71" r:id="rId2"/>
    <p:sldId id="272" r:id="rId3"/>
    <p:sldId id="273" r:id="rId4"/>
    <p:sldId id="274" r:id="rId5"/>
    <p:sldId id="275" r:id="rId6"/>
    <p:sldId id="276" r:id="rId7"/>
    <p:sldId id="278" r:id="rId8"/>
    <p:sldId id="289" r:id="rId9"/>
    <p:sldId id="291" r:id="rId10"/>
    <p:sldId id="290" r:id="rId11"/>
    <p:sldId id="292" r:id="rId12"/>
    <p:sldId id="294" r:id="rId13"/>
    <p:sldId id="293" r:id="rId14"/>
    <p:sldId id="27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8" autoAdjust="0"/>
    <p:restoredTop sz="86340" autoAdjust="0"/>
  </p:normalViewPr>
  <p:slideViewPr>
    <p:cSldViewPr>
      <p:cViewPr varScale="1">
        <p:scale>
          <a:sx n="62" d="100"/>
          <a:sy n="62" d="100"/>
        </p:scale>
        <p:origin x="-78" y="-216"/>
      </p:cViewPr>
      <p:guideLst>
        <p:guide orient="horz" pos="2160"/>
        <p:guide pos="2880"/>
      </p:guideLst>
    </p:cSldViewPr>
  </p:slideViewPr>
  <p:outlineViewPr>
    <p:cViewPr>
      <p:scale>
        <a:sx n="33" d="100"/>
        <a:sy n="33" d="100"/>
      </p:scale>
      <p:origin x="0" y="6924"/>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802.11-13/0021r0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January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Jon Rosdahl, CSR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802.11-13/0021r0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January 2013</a:t>
            </a:r>
            <a:endParaRPr lang="en-US"/>
          </a:p>
        </p:txBody>
      </p:sp>
      <p:sp>
        <p:nvSpPr>
          <p:cNvPr id="102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802.11-13/0021r0</a:t>
            </a:r>
            <a:endParaRPr lang="en-US"/>
          </a:p>
        </p:txBody>
      </p:sp>
      <p:sp>
        <p:nvSpPr>
          <p:cNvPr id="11267" name="Rectangle 3"/>
          <p:cNvSpPr>
            <a:spLocks noGrp="1" noChangeArrowheads="1"/>
          </p:cNvSpPr>
          <p:nvPr>
            <p:ph type="dt" sz="quarter" idx="1"/>
          </p:nvPr>
        </p:nvSpPr>
        <p:spPr>
          <a:noFill/>
        </p:spPr>
        <p:txBody>
          <a:bodyPr/>
          <a:lstStyle/>
          <a:p>
            <a:r>
              <a:rPr lang="en-US" smtClean="0"/>
              <a:t>January 2013</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54113" y="701675"/>
            <a:ext cx="4625975" cy="3468688"/>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802.11-13/0021r0</a:t>
            </a:r>
            <a:endParaRPr lang="en-US"/>
          </a:p>
        </p:txBody>
      </p:sp>
      <p:sp>
        <p:nvSpPr>
          <p:cNvPr id="12291" name="Rectangle 3"/>
          <p:cNvSpPr>
            <a:spLocks noGrp="1" noChangeArrowheads="1"/>
          </p:cNvSpPr>
          <p:nvPr>
            <p:ph type="dt" sz="quarter" idx="1"/>
          </p:nvPr>
        </p:nvSpPr>
        <p:spPr>
          <a:noFill/>
        </p:spPr>
        <p:txBody>
          <a:bodyPr/>
          <a:lstStyle/>
          <a:p>
            <a:r>
              <a:rPr lang="en-US" smtClean="0"/>
              <a:t>January 2013</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54113" y="701675"/>
            <a:ext cx="4625975" cy="3468688"/>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802.11-13/0021r0</a:t>
            </a:r>
            <a:endParaRPr lang="en-US"/>
          </a:p>
        </p:txBody>
      </p:sp>
      <p:sp>
        <p:nvSpPr>
          <p:cNvPr id="5" name="Date Placeholder 4"/>
          <p:cNvSpPr>
            <a:spLocks noGrp="1"/>
          </p:cNvSpPr>
          <p:nvPr>
            <p:ph type="dt" idx="11"/>
          </p:nvPr>
        </p:nvSpPr>
        <p:spPr/>
        <p:txBody>
          <a:bodyPr/>
          <a:lstStyle/>
          <a:p>
            <a:pPr>
              <a:defRPr/>
            </a:pPr>
            <a:r>
              <a:rPr lang="en-US" smtClean="0"/>
              <a:t>January 2013</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4F34E98-D62A-4186-8764-CE3AA6FA445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802.11-13/0021r0</a:t>
            </a:r>
            <a:endParaRPr lang="en-US"/>
          </a:p>
        </p:txBody>
      </p:sp>
      <p:sp>
        <p:nvSpPr>
          <p:cNvPr id="13315" name="Rectangle 3"/>
          <p:cNvSpPr>
            <a:spLocks noGrp="1" noChangeArrowheads="1"/>
          </p:cNvSpPr>
          <p:nvPr>
            <p:ph type="dt" sz="quarter" idx="1"/>
          </p:nvPr>
        </p:nvSpPr>
        <p:spPr>
          <a:noFill/>
        </p:spPr>
        <p:txBody>
          <a:bodyPr/>
          <a:lstStyle/>
          <a:p>
            <a:r>
              <a:rPr lang="en-US" smtClean="0"/>
              <a:t>January 2013</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6</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128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January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a:t>Jon Rosdahl (CSR)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802.11-13/0021r0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about/sasb/audcom/pnp/LMSC.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grouper.ieee.org/groups/802/PNP/approved/IEEE_802_WG_PandP_v12.pdf" TargetMode="External"/><Relationship Id="rId2" Type="http://schemas.openxmlformats.org/officeDocument/2006/relationships/hyperlink" Target="http://grouper.ieee.org/groups/802/PNP/approved/IEEE_802_OM_v11.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3/11-13-0001-00-0000-802-11-operations-manual.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11/Rules/rules.shtml" TargetMode="External"/><Relationship Id="rId5" Type="http://schemas.openxmlformats.org/officeDocument/2006/relationships/hyperlink" Target="https://mentor.ieee.org/802.11/documents?is_dcn=2&amp;is_year=2009" TargetMode="External"/><Relationship Id="rId4" Type="http://schemas.openxmlformats.org/officeDocument/2006/relationships/hyperlink" Target="http://grouper.ieee.org/groups/802/PNP/approved/IEEE_802_LMSC_WG_PandP_approved_120604-v1.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policy_rev.pdf" TargetMode="Externa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dirty="0" smtClean="0"/>
              <a:t>January 2013</a:t>
            </a:r>
            <a:endParaRPr lang="en-US" dirty="0"/>
          </a:p>
        </p:txBody>
      </p:sp>
      <p:sp>
        <p:nvSpPr>
          <p:cNvPr id="1028" name="Footer Placeholder 4"/>
          <p:cNvSpPr>
            <a:spLocks noGrp="1"/>
          </p:cNvSpPr>
          <p:nvPr>
            <p:ph type="ftr" sz="quarter" idx="11"/>
          </p:nvPr>
        </p:nvSpPr>
        <p:spPr>
          <a:noFill/>
        </p:spPr>
        <p:txBody>
          <a:bodyPr/>
          <a:lstStyle/>
          <a:p>
            <a:r>
              <a:rPr lang="en-US"/>
              <a:t>Jon Rosdahl (CSR)</a:t>
            </a:r>
          </a:p>
        </p:txBody>
      </p:sp>
      <p:sp>
        <p:nvSpPr>
          <p:cNvPr id="1029" name="Slide Number Placeholder 5"/>
          <p:cNvSpPr>
            <a:spLocks noGrp="1"/>
          </p:cNvSpPr>
          <p:nvPr>
            <p:ph type="sldNum" sz="quarter" idx="12"/>
          </p:nvPr>
        </p:nvSpPr>
        <p:spPr>
          <a:noFill/>
        </p:spPr>
        <p:txBody>
          <a:bodyPr/>
          <a:lstStyle/>
          <a:p>
            <a:r>
              <a:rPr lang="en-US"/>
              <a:t>Slide </a:t>
            </a:r>
            <a:fld id="{F28C0BFC-EAC2-4E0D-A0A2-F6186880709B}" type="slidenum">
              <a:rPr lang="en-US"/>
              <a:pPr/>
              <a:t>1</a:t>
            </a:fld>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1</a:t>
            </a:r>
            <a:r>
              <a:rPr lang="en-US" baseline="30000" dirty="0" smtClean="0"/>
              <a:t>st</a:t>
            </a:r>
            <a:r>
              <a:rPr lang="en-US" dirty="0" smtClean="0"/>
              <a:t> </a:t>
            </a:r>
            <a:r>
              <a:rPr lang="en-US" dirty="0" smtClean="0"/>
              <a:t>Vice Chair </a:t>
            </a:r>
            <a:r>
              <a:rPr lang="en-US" dirty="0" smtClean="0"/>
              <a:t>Report January 2013</a:t>
            </a:r>
            <a:endParaRPr lang="en-US" dirty="0" smtClean="0"/>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2013-01-14</a:t>
            </a:r>
          </a:p>
          <a:p>
            <a:pPr algn="ctr">
              <a:buFontTx/>
              <a:buNone/>
            </a:pPr>
            <a:endParaRPr lang="en-US" sz="2000" b="0" dirty="0" smtClean="0"/>
          </a:p>
        </p:txBody>
      </p:sp>
      <p:graphicFrame>
        <p:nvGraphicFramePr>
          <p:cNvPr id="1026" name="Object 4"/>
          <p:cNvGraphicFramePr>
            <a:graphicFrameLocks noChangeAspect="1"/>
          </p:cNvGraphicFramePr>
          <p:nvPr/>
        </p:nvGraphicFramePr>
        <p:xfrm>
          <a:off x="515938" y="2279650"/>
          <a:ext cx="8112125" cy="2498725"/>
        </p:xfrm>
        <a:graphic>
          <a:graphicData uri="http://schemas.openxmlformats.org/presentationml/2006/ole">
            <p:oleObj spid="_x0000_s1026" name="Document" r:id="rId4" imgW="8238789" imgH="2543732" progId="Word.Document.8">
              <p:embed/>
            </p:oleObj>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 LMSC P&amp;P </a:t>
            </a:r>
            <a:endParaRPr lang="en-US" dirty="0"/>
          </a:p>
        </p:txBody>
      </p:sp>
      <p:sp>
        <p:nvSpPr>
          <p:cNvPr id="3" name="Content Placeholder 2"/>
          <p:cNvSpPr>
            <a:spLocks noGrp="1"/>
          </p:cNvSpPr>
          <p:nvPr>
            <p:ph idx="1"/>
          </p:nvPr>
        </p:nvSpPr>
        <p:spPr>
          <a:xfrm>
            <a:off x="457200" y="1981200"/>
            <a:ext cx="8153400" cy="4114800"/>
          </a:xfrm>
        </p:spPr>
        <p:txBody>
          <a:bodyPr/>
          <a:lstStyle/>
          <a:p>
            <a:r>
              <a:rPr lang="en-US" dirty="0" smtClean="0"/>
              <a:t>New P&amp;P conditionally accepted by the Standards Board due to recommendation of </a:t>
            </a:r>
            <a:r>
              <a:rPr lang="en-US" dirty="0" err="1" smtClean="0"/>
              <a:t>AudCom</a:t>
            </a:r>
            <a:r>
              <a:rPr lang="en-US" dirty="0" smtClean="0"/>
              <a:t> in December</a:t>
            </a:r>
          </a:p>
          <a:p>
            <a:r>
              <a:rPr lang="en-US" dirty="0" smtClean="0"/>
              <a:t>802 EC has conducted an E-mail ballot to complete the requested changes</a:t>
            </a:r>
          </a:p>
          <a:p>
            <a:r>
              <a:rPr lang="en-US" dirty="0" smtClean="0"/>
              <a:t>The accepted P&amp;P now posted </a:t>
            </a:r>
            <a:r>
              <a:rPr lang="en-US" dirty="0" smtClean="0"/>
              <a:t>by </a:t>
            </a:r>
            <a:r>
              <a:rPr lang="en-US" dirty="0" err="1" smtClean="0"/>
              <a:t>AudCom</a:t>
            </a:r>
            <a:r>
              <a:rPr lang="en-US" dirty="0" smtClean="0"/>
              <a:t>:</a:t>
            </a:r>
          </a:p>
          <a:p>
            <a:pPr lvl="1"/>
            <a:r>
              <a:rPr lang="en-US" dirty="0" smtClean="0">
                <a:hlinkClick r:id="rId2"/>
              </a:rPr>
              <a:t>http://standards.ieee.org/about/sasb/audcom/pnp/LMSC.pdf</a:t>
            </a:r>
            <a:r>
              <a:rPr lang="en-US" dirty="0" smtClean="0"/>
              <a:t/>
            </a:r>
            <a:br>
              <a:rPr lang="en-US" dirty="0" smtClean="0"/>
            </a:b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802 OM and 802 WG P&amp;P</a:t>
            </a:r>
            <a:endParaRPr lang="en-US" dirty="0"/>
          </a:p>
        </p:txBody>
      </p:sp>
      <p:sp>
        <p:nvSpPr>
          <p:cNvPr id="3" name="Content Placeholder 2"/>
          <p:cNvSpPr>
            <a:spLocks noGrp="1"/>
          </p:cNvSpPr>
          <p:nvPr>
            <p:ph idx="1"/>
          </p:nvPr>
        </p:nvSpPr>
        <p:spPr/>
        <p:txBody>
          <a:bodyPr/>
          <a:lstStyle/>
          <a:p>
            <a:r>
              <a:rPr lang="en-GB" u="sng" dirty="0" smtClean="0">
                <a:hlinkClick r:id="rId2" tooltip="IEEE 802 LMSC OM"/>
              </a:rPr>
              <a:t>IEEE </a:t>
            </a:r>
            <a:r>
              <a:rPr lang="en-GB" u="sng" dirty="0" smtClean="0">
                <a:hlinkClick r:id="rId2" tooltip="IEEE 802 LMSC OM"/>
              </a:rPr>
              <a:t>Project 802 LAN/MAN Standards Committee (LMSC) Operations Manual</a:t>
            </a:r>
            <a:r>
              <a:rPr lang="en-GB" dirty="0" smtClean="0"/>
              <a:t> (LMSC OM</a:t>
            </a:r>
            <a:r>
              <a:rPr lang="en-GB" dirty="0" smtClean="0"/>
              <a:t>)</a:t>
            </a:r>
          </a:p>
          <a:p>
            <a:pPr lvl="1"/>
            <a:r>
              <a:rPr lang="en-US" dirty="0" smtClean="0">
                <a:hlinkClick r:id="rId2"/>
              </a:rPr>
              <a:t>http://</a:t>
            </a:r>
            <a:r>
              <a:rPr lang="en-US" dirty="0" smtClean="0">
                <a:hlinkClick r:id="rId2"/>
              </a:rPr>
              <a:t>grouper.ieee.org/groups/802/PNP/approved/IEEE_802_OM_v11.pdf</a:t>
            </a:r>
            <a:endParaRPr lang="en-US" dirty="0" smtClean="0"/>
          </a:p>
          <a:p>
            <a:endParaRPr lang="en-US" dirty="0" smtClean="0"/>
          </a:p>
          <a:p>
            <a:r>
              <a:rPr lang="en-GB" u="sng" dirty="0" smtClean="0">
                <a:hlinkClick r:id="rId3" tooltip="802 WG P&amp;P"/>
              </a:rPr>
              <a:t>IEEE Project 802 LAN/MAN Standards Committee (LMSC) Working Group (WG) Policies and Procedures</a:t>
            </a:r>
            <a:r>
              <a:rPr lang="en-GB" dirty="0" smtClean="0"/>
              <a:t> (WG P&amp;P</a:t>
            </a:r>
            <a:r>
              <a:rPr lang="en-GB" dirty="0" smtClean="0"/>
              <a:t>)</a:t>
            </a:r>
          </a:p>
          <a:p>
            <a:pPr lvl="1"/>
            <a:r>
              <a:rPr lang="en-US" dirty="0" smtClean="0">
                <a:hlinkClick r:id="rId3"/>
              </a:rPr>
              <a:t>http://</a:t>
            </a:r>
            <a:r>
              <a:rPr lang="en-US" dirty="0" smtClean="0">
                <a:hlinkClick r:id="rId3"/>
              </a:rPr>
              <a:t>grouper.ieee.org/groups/802/PNP/approved/IEEE_802_WG_PandP_v12.pdf</a:t>
            </a:r>
            <a:endParaRPr lang="en-US"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for 7.5 Qualifying Interim </a:t>
            </a:r>
            <a:endParaRPr lang="en-US" dirty="0"/>
          </a:p>
        </p:txBody>
      </p:sp>
      <p:sp>
        <p:nvSpPr>
          <p:cNvPr id="3" name="Content Placeholder 2"/>
          <p:cNvSpPr>
            <a:spLocks noGrp="1"/>
          </p:cNvSpPr>
          <p:nvPr>
            <p:ph idx="1"/>
          </p:nvPr>
        </p:nvSpPr>
        <p:spPr>
          <a:xfrm>
            <a:off x="381000" y="1600200"/>
            <a:ext cx="8229600" cy="4800600"/>
          </a:xfrm>
        </p:spPr>
        <p:txBody>
          <a:bodyPr/>
          <a:lstStyle/>
          <a:p>
            <a:r>
              <a:rPr lang="en-US" sz="2000" dirty="0" smtClean="0"/>
              <a:t>In section 7 the voting membership requirement is “2 of 4 consecutive </a:t>
            </a:r>
            <a:r>
              <a:rPr lang="en-US" sz="2000" dirty="0" err="1" smtClean="0"/>
              <a:t>plenaries</a:t>
            </a:r>
            <a:r>
              <a:rPr lang="en-US" sz="2000" dirty="0" smtClean="0"/>
              <a:t>, one of which may be substituted by an interim”.  This sub-section defines which interims qualify for this substitution.</a:t>
            </a:r>
          </a:p>
          <a:p>
            <a:r>
              <a:rPr lang="en-US" sz="2000" dirty="0" smtClean="0"/>
              <a:t> </a:t>
            </a:r>
          </a:p>
          <a:p>
            <a:r>
              <a:rPr lang="en-US" sz="2000" dirty="0" smtClean="0"/>
              <a:t>The rule is that any interim after the first of the 4 consecutive </a:t>
            </a:r>
            <a:r>
              <a:rPr lang="en-US" sz="2000" dirty="0" err="1" smtClean="0"/>
              <a:t>plenaries</a:t>
            </a:r>
            <a:r>
              <a:rPr lang="en-US" sz="2000" dirty="0" smtClean="0"/>
              <a:t> is a qualifying interim.</a:t>
            </a:r>
          </a:p>
          <a:p>
            <a:r>
              <a:rPr lang="en-US" sz="2000" dirty="0" smtClean="0"/>
              <a:t> </a:t>
            </a:r>
          </a:p>
          <a:p>
            <a:r>
              <a:rPr lang="en-US" sz="2000" dirty="0" smtClean="0"/>
              <a:t>This is illustrated below, where P stands for a plenary and I stands for an interim.  The qualifying sessions are shown in bold underlined.</a:t>
            </a:r>
          </a:p>
          <a:p>
            <a:r>
              <a:rPr lang="en-US" sz="2000" dirty="0" smtClean="0"/>
              <a:t> </a:t>
            </a:r>
          </a:p>
          <a:p>
            <a:r>
              <a:rPr lang="en-US" sz="2000" dirty="0" smtClean="0"/>
              <a:t>After a plenary:   …P I P I </a:t>
            </a:r>
            <a:r>
              <a:rPr lang="en-US" sz="2000" u="sng" dirty="0" smtClean="0"/>
              <a:t>P I P I P I P</a:t>
            </a:r>
            <a:endParaRPr lang="en-US" sz="2000" dirty="0" smtClean="0"/>
          </a:p>
          <a:p>
            <a:r>
              <a:rPr lang="en-US" sz="2000" dirty="0" smtClean="0"/>
              <a:t>After an interim: … P I P I </a:t>
            </a:r>
            <a:r>
              <a:rPr lang="en-US" sz="2000" u="sng" dirty="0" smtClean="0"/>
              <a:t>P I P I P I P I</a:t>
            </a:r>
            <a:endParaRPr lang="en-US" sz="2000" dirty="0"/>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OM Changes</a:t>
            </a:r>
            <a:endParaRPr lang="en-US" dirty="0"/>
          </a:p>
        </p:txBody>
      </p:sp>
      <p:sp>
        <p:nvSpPr>
          <p:cNvPr id="3" name="Content Placeholder 2"/>
          <p:cNvSpPr>
            <a:spLocks noGrp="1"/>
          </p:cNvSpPr>
          <p:nvPr>
            <p:ph idx="1"/>
          </p:nvPr>
        </p:nvSpPr>
        <p:spPr/>
        <p:txBody>
          <a:bodyPr/>
          <a:lstStyle/>
          <a:p>
            <a:r>
              <a:rPr lang="en-US" dirty="0" smtClean="0"/>
              <a:t>New Document number</a:t>
            </a:r>
          </a:p>
          <a:p>
            <a:pPr lvl="1"/>
            <a:r>
              <a:rPr lang="en-US" dirty="0" smtClean="0">
                <a:hlinkClick r:id="rId2"/>
              </a:rPr>
              <a:t>https://</a:t>
            </a:r>
            <a:r>
              <a:rPr lang="en-US" dirty="0" smtClean="0">
                <a:hlinkClick r:id="rId2"/>
              </a:rPr>
              <a:t>mentor.ieee.org/802.11/dcn/13/11-13-0001-00-0000-802-11-operations-manual.docx</a:t>
            </a:r>
            <a:endParaRPr lang="en-US" dirty="0" smtClean="0"/>
          </a:p>
          <a:p>
            <a:r>
              <a:rPr lang="en-US" dirty="0" smtClean="0"/>
              <a:t>Updated Links – </a:t>
            </a:r>
          </a:p>
          <a:p>
            <a:pPr lvl="1"/>
            <a:r>
              <a:rPr lang="en-US" dirty="0" smtClean="0"/>
              <a:t>Updated links in </a:t>
            </a:r>
            <a:r>
              <a:rPr lang="en-US" dirty="0" err="1" smtClean="0"/>
              <a:t>Hiearchy</a:t>
            </a:r>
            <a:endParaRPr lang="en-US" dirty="0" smtClean="0"/>
          </a:p>
          <a:p>
            <a:pPr lvl="1"/>
            <a:r>
              <a:rPr lang="en-US" dirty="0" smtClean="0"/>
              <a:t>Section 7 links to figure updated</a:t>
            </a:r>
          </a:p>
          <a:p>
            <a:r>
              <a:rPr lang="en-US" dirty="0" smtClean="0"/>
              <a:t>Added New Section</a:t>
            </a:r>
          </a:p>
          <a:p>
            <a:pPr lvl="1"/>
            <a:r>
              <a:rPr lang="en-US" dirty="0" smtClean="0"/>
              <a:t>7.5 Qualifying Interim</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p>
            <a:r>
              <a:rPr lang="en-US" smtClean="0"/>
              <a:t>January 2013</a:t>
            </a:r>
            <a:endParaRPr lang="en-US"/>
          </a:p>
        </p:txBody>
      </p:sp>
      <p:sp>
        <p:nvSpPr>
          <p:cNvPr id="9219" name="Footer Placeholder 4"/>
          <p:cNvSpPr>
            <a:spLocks noGrp="1"/>
          </p:cNvSpPr>
          <p:nvPr>
            <p:ph type="ftr" sz="quarter" idx="11"/>
          </p:nvPr>
        </p:nvSpPr>
        <p:spPr>
          <a:noFill/>
        </p:spPr>
        <p:txBody>
          <a:bodyPr/>
          <a:lstStyle/>
          <a:p>
            <a:r>
              <a:rPr lang="en-US"/>
              <a:t>Jon Rosdahl (CSR)</a:t>
            </a:r>
          </a:p>
        </p:txBody>
      </p:sp>
      <p:sp>
        <p:nvSpPr>
          <p:cNvPr id="9220" name="Slide Number Placeholder 5"/>
          <p:cNvSpPr>
            <a:spLocks noGrp="1"/>
          </p:cNvSpPr>
          <p:nvPr>
            <p:ph type="sldNum" sz="quarter" idx="12"/>
          </p:nvPr>
        </p:nvSpPr>
        <p:spPr>
          <a:noFill/>
        </p:spPr>
        <p:txBody>
          <a:bodyPr/>
          <a:lstStyle/>
          <a:p>
            <a:r>
              <a:rPr lang="en-US"/>
              <a:t>Slide </a:t>
            </a:r>
            <a:fld id="{69A37A91-29EA-446E-A339-5034D2DDCDBB}" type="slidenum">
              <a:rPr lang="en-US"/>
              <a:pPr/>
              <a:t>14</a:t>
            </a:fld>
            <a:endParaRPr lang="en-US"/>
          </a:p>
        </p:txBody>
      </p:sp>
      <p:sp>
        <p:nvSpPr>
          <p:cNvPr id="9221" name="Rectangle 2"/>
          <p:cNvSpPr>
            <a:spLocks noGrp="1" noChangeArrowheads="1"/>
          </p:cNvSpPr>
          <p:nvPr>
            <p:ph type="title"/>
          </p:nvPr>
        </p:nvSpPr>
        <p:spPr/>
        <p:txBody>
          <a:bodyPr/>
          <a:lstStyle/>
          <a:p>
            <a:r>
              <a:rPr lang="en-GB" dirty="0" smtClean="0"/>
              <a:t>References</a:t>
            </a:r>
          </a:p>
        </p:txBody>
      </p:sp>
      <p:sp>
        <p:nvSpPr>
          <p:cNvPr id="9222" name="Rectangle 3"/>
          <p:cNvSpPr>
            <a:spLocks noGrp="1" noChangeArrowheads="1"/>
          </p:cNvSpPr>
          <p:nvPr>
            <p:ph type="body" idx="1"/>
          </p:nvPr>
        </p:nvSpPr>
        <p:spPr/>
        <p:txBody>
          <a:bodyPr/>
          <a:lstStyle/>
          <a:p>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January 2013</a:t>
            </a:r>
            <a:endParaRPr lang="en-US"/>
          </a:p>
        </p:txBody>
      </p:sp>
      <p:sp>
        <p:nvSpPr>
          <p:cNvPr id="3075" name="Footer Placeholder 4"/>
          <p:cNvSpPr>
            <a:spLocks noGrp="1"/>
          </p:cNvSpPr>
          <p:nvPr>
            <p:ph type="ftr" sz="quarter" idx="11"/>
          </p:nvPr>
        </p:nvSpPr>
        <p:spPr>
          <a:noFill/>
        </p:spPr>
        <p:txBody>
          <a:bodyPr/>
          <a:lstStyle/>
          <a:p>
            <a:r>
              <a:rPr lang="en-US"/>
              <a:t>Jon Rosdahl (CSR)</a:t>
            </a:r>
          </a:p>
        </p:txBody>
      </p:sp>
      <p:sp>
        <p:nvSpPr>
          <p:cNvPr id="3076" name="Slide Number Placeholder 5"/>
          <p:cNvSpPr>
            <a:spLocks noGrp="1"/>
          </p:cNvSpPr>
          <p:nvPr>
            <p:ph type="sldNum" sz="quarter" idx="12"/>
          </p:nvPr>
        </p:nvSpPr>
        <p:spPr>
          <a:noFill/>
        </p:spPr>
        <p:txBody>
          <a:bodyPr/>
          <a:lstStyle/>
          <a:p>
            <a:r>
              <a:rPr lang="en-US"/>
              <a:t>Slide </a:t>
            </a:r>
            <a:fld id="{748BD8E1-873F-417F-94A1-6D4E55C91304}" type="slidenum">
              <a:rPr lang="en-US"/>
              <a:pPr/>
              <a:t>2</a:t>
            </a:fld>
            <a:endParaRPr lang="en-US"/>
          </a:p>
        </p:txBody>
      </p:sp>
      <p:sp>
        <p:nvSpPr>
          <p:cNvPr id="3077" name="Rectangle 2"/>
          <p:cNvSpPr>
            <a:spLocks noGrp="1" noChangeArrowheads="1"/>
          </p:cNvSpPr>
          <p:nvPr>
            <p:ph type="title"/>
          </p:nvPr>
        </p:nvSpPr>
        <p:spPr>
          <a:noFill/>
        </p:spPr>
        <p:txBody>
          <a:bodyPr/>
          <a:lstStyle/>
          <a:p>
            <a:r>
              <a:rPr lang="en-US" smtClean="0"/>
              <a:t>Abstract</a:t>
            </a:r>
          </a:p>
        </p:txBody>
      </p:sp>
      <p:sp>
        <p:nvSpPr>
          <p:cNvPr id="3078" name="Rectangle 3"/>
          <p:cNvSpPr>
            <a:spLocks noGrp="1" noChangeArrowheads="1"/>
          </p:cNvSpPr>
          <p:nvPr>
            <p:ph type="body" idx="1"/>
          </p:nvPr>
        </p:nvSpPr>
        <p:spPr>
          <a:noFill/>
        </p:spPr>
        <p:txBody>
          <a:bodyPr/>
          <a:lstStyle/>
          <a:p>
            <a:pPr>
              <a:buFontTx/>
              <a:buNone/>
            </a:pPr>
            <a:r>
              <a:rPr lang="en-US" dirty="0" smtClean="0"/>
              <a:t>This slide contains requested reports and status from the 802.11 1</a:t>
            </a:r>
            <a:r>
              <a:rPr lang="en-US" baseline="30000" dirty="0" smtClean="0"/>
              <a:t>st</a:t>
            </a:r>
            <a:r>
              <a:rPr lang="en-US" dirty="0" smtClean="0"/>
              <a:t> Vice-Chair:</a:t>
            </a:r>
          </a:p>
          <a:p>
            <a:pPr>
              <a:buFontTx/>
              <a:buNone/>
            </a:pPr>
            <a:r>
              <a:rPr lang="en-US" dirty="0" smtClean="0"/>
              <a:t>	Current Patent </a:t>
            </a:r>
            <a:r>
              <a:rPr lang="en-US" dirty="0" smtClean="0"/>
              <a:t>Slides</a:t>
            </a:r>
          </a:p>
          <a:p>
            <a:pPr>
              <a:buFontTx/>
              <a:buNone/>
            </a:pPr>
            <a:r>
              <a:rPr lang="en-US" dirty="0" smtClean="0"/>
              <a:t>	</a:t>
            </a:r>
            <a:r>
              <a:rPr lang="en-US" dirty="0" smtClean="0"/>
              <a:t>Updated on Rules, P&amp;P and OM for IEEE-SA, IEEE 802, and IEEE 802.11</a:t>
            </a:r>
          </a:p>
          <a:p>
            <a:pPr>
              <a:buFontTx/>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January 2013</a:t>
            </a:r>
            <a:endParaRPr lang="en-US"/>
          </a:p>
        </p:txBody>
      </p:sp>
      <p:sp>
        <p:nvSpPr>
          <p:cNvPr id="4099" name="Footer Placeholder 2"/>
          <p:cNvSpPr>
            <a:spLocks noGrp="1"/>
          </p:cNvSpPr>
          <p:nvPr>
            <p:ph type="ftr" sz="quarter" idx="11"/>
          </p:nvPr>
        </p:nvSpPr>
        <p:spPr>
          <a:noFill/>
        </p:spPr>
        <p:txBody>
          <a:bodyPr/>
          <a:lstStyle/>
          <a:p>
            <a:r>
              <a:rPr lang="en-US"/>
              <a:t>Jon Rosdahl (CSR)</a:t>
            </a:r>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3</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January 2013</a:t>
            </a:r>
            <a:endParaRPr lang="en-US"/>
          </a:p>
        </p:txBody>
      </p:sp>
      <p:sp>
        <p:nvSpPr>
          <p:cNvPr id="5123" name="Footer Placeholder 2"/>
          <p:cNvSpPr>
            <a:spLocks noGrp="1"/>
          </p:cNvSpPr>
          <p:nvPr>
            <p:ph type="ftr" sz="quarter" idx="11"/>
          </p:nvPr>
        </p:nvSpPr>
        <p:spPr>
          <a:noFill/>
        </p:spPr>
        <p:txBody>
          <a:bodyPr/>
          <a:lstStyle/>
          <a:p>
            <a:r>
              <a:rPr lang="en-US"/>
              <a:t>Jon Rosdahl (CSR)</a:t>
            </a:r>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4</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January 2013</a:t>
            </a:r>
            <a:endParaRPr lang="en-US"/>
          </a:p>
        </p:txBody>
      </p:sp>
      <p:sp>
        <p:nvSpPr>
          <p:cNvPr id="6147" name="Footer Placeholder 2"/>
          <p:cNvSpPr>
            <a:spLocks noGrp="1"/>
          </p:cNvSpPr>
          <p:nvPr>
            <p:ph type="ftr" sz="quarter" idx="11"/>
          </p:nvPr>
        </p:nvSpPr>
        <p:spPr>
          <a:noFill/>
        </p:spPr>
        <p:txBody>
          <a:bodyPr/>
          <a:lstStyle/>
          <a:p>
            <a:r>
              <a:rPr lang="en-US"/>
              <a:t>Jon Rosdahl (CSR)</a:t>
            </a:r>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5</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January 2013</a:t>
            </a:r>
            <a:endParaRPr lang="en-US"/>
          </a:p>
        </p:txBody>
      </p:sp>
      <p:sp>
        <p:nvSpPr>
          <p:cNvPr id="7171" name="Footer Placeholder 2"/>
          <p:cNvSpPr>
            <a:spLocks noGrp="1"/>
          </p:cNvSpPr>
          <p:nvPr>
            <p:ph type="ftr" sz="quarter" idx="11"/>
          </p:nvPr>
        </p:nvSpPr>
        <p:spPr>
          <a:noFill/>
        </p:spPr>
        <p:txBody>
          <a:bodyPr/>
          <a:lstStyle/>
          <a:p>
            <a:r>
              <a:rPr lang="en-US"/>
              <a:t>Jon Rosdahl (CSR)</a:t>
            </a:r>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6</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January 2013</a:t>
            </a:r>
            <a:endParaRPr lang="en-US"/>
          </a:p>
        </p:txBody>
      </p:sp>
      <p:sp>
        <p:nvSpPr>
          <p:cNvPr id="8195" name="Footer Placeholder 4"/>
          <p:cNvSpPr>
            <a:spLocks noGrp="1"/>
          </p:cNvSpPr>
          <p:nvPr>
            <p:ph type="ftr" sz="quarter" idx="11"/>
          </p:nvPr>
        </p:nvSpPr>
        <p:spPr>
          <a:noFill/>
        </p:spPr>
        <p:txBody>
          <a:bodyPr/>
          <a:lstStyle/>
          <a:p>
            <a:r>
              <a:rPr lang="en-US"/>
              <a:t>Jon Rosdahl (CSR)</a:t>
            </a:r>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7</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685800" y="1219200"/>
            <a:ext cx="77724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2000" dirty="0" smtClean="0"/>
              <a:t>(effective 20 July, 2012), </a:t>
            </a:r>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r>
              <a:rPr lang="en-US" sz="2000" dirty="0" smtClean="0"/>
              <a:t> (effective 16 March, 2012) </a:t>
            </a:r>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r>
              <a:rPr lang="en-US" sz="2000" dirty="0" smtClean="0"/>
              <a:t> </a:t>
            </a:r>
            <a:r>
              <a:rPr lang="en-US" sz="1600" dirty="0" smtClean="0"/>
              <a:t>(Effective July 20, 2012)</a:t>
            </a:r>
          </a:p>
          <a:p>
            <a:pPr lvl="1"/>
            <a:r>
              <a:rPr lang="en-US" sz="1800" dirty="0" smtClean="0">
                <a:hlinkClick r:id="rId5"/>
              </a:rPr>
              <a:t>https://mentor.ieee.org/802.11/documents?is_dcn=2&amp;is_year=2009</a:t>
            </a:r>
            <a:endParaRPr lang="en-US" sz="1800" dirty="0" smtClean="0"/>
          </a:p>
          <a:p>
            <a:pPr lvl="1"/>
            <a:endParaRPr lang="en-US" sz="1800" dirty="0" smtClean="0"/>
          </a:p>
          <a:p>
            <a:pPr>
              <a:buFontTx/>
              <a:buNone/>
            </a:pPr>
            <a:r>
              <a:rPr lang="en-US" sz="2000" dirty="0" smtClean="0"/>
              <a:t>Policies and Procedures hierarchy</a:t>
            </a:r>
          </a:p>
          <a:p>
            <a:pPr lvl="1"/>
            <a:r>
              <a:rPr lang="en-US" sz="1800" dirty="0" smtClean="0">
                <a:hlinkClick r:id="rId6"/>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802.11OM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know.</a:t>
            </a:r>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Latest versions of IEEE-SA Rules</a:t>
            </a:r>
            <a:endParaRPr lang="en-US" dirty="0"/>
          </a:p>
        </p:txBody>
      </p:sp>
      <p:sp>
        <p:nvSpPr>
          <p:cNvPr id="3" name="Content Placeholder 2"/>
          <p:cNvSpPr>
            <a:spLocks noGrp="1"/>
          </p:cNvSpPr>
          <p:nvPr>
            <p:ph idx="1"/>
          </p:nvPr>
        </p:nvSpPr>
        <p:spPr>
          <a:xfrm>
            <a:off x="685800" y="1600200"/>
            <a:ext cx="7772400" cy="4800600"/>
          </a:xfrm>
        </p:spPr>
        <p:txBody>
          <a:bodyPr/>
          <a:lstStyle/>
          <a:p>
            <a:r>
              <a:rPr lang="en-US" sz="1800" dirty="0" smtClean="0"/>
              <a:t>The current version of the IEEE-SA Standards Board Bylaws is available at: </a:t>
            </a:r>
            <a:endParaRPr lang="en-GB" sz="1800" dirty="0" smtClean="0"/>
          </a:p>
          <a:p>
            <a:r>
              <a:rPr lang="en-US" sz="1600" dirty="0" smtClean="0">
                <a:hlinkClick r:id="rId2"/>
              </a:rPr>
              <a:t>http</a:t>
            </a:r>
            <a:r>
              <a:rPr lang="en-US" sz="1600" dirty="0" smtClean="0">
                <a:hlinkClick r:id="rId2"/>
              </a:rPr>
              <a:t>://standards.ieee.org/develop/policies/bylaws/index.html</a:t>
            </a:r>
            <a:r>
              <a:rPr lang="en-US" sz="1600" dirty="0" smtClean="0"/>
              <a:t> (HTML version) </a:t>
            </a:r>
            <a:endParaRPr lang="en-GB" sz="1600" dirty="0" smtClean="0"/>
          </a:p>
          <a:p>
            <a:r>
              <a:rPr lang="en-US" sz="1600" dirty="0" smtClean="0">
                <a:hlinkClick r:id="rId3"/>
              </a:rPr>
              <a:t>http://standards.ieee.org/develop/policies/bylaws/sb_bylaws.pdf</a:t>
            </a:r>
            <a:r>
              <a:rPr lang="en-US" sz="1600" dirty="0" smtClean="0"/>
              <a:t> (PDF version) </a:t>
            </a:r>
            <a:endParaRPr lang="en-GB" sz="1600" dirty="0" smtClean="0"/>
          </a:p>
          <a:p>
            <a:r>
              <a:rPr lang="en-US" sz="1600" dirty="0" smtClean="0"/>
              <a:t> </a:t>
            </a:r>
            <a:endParaRPr lang="en-GB" sz="1800" dirty="0" smtClean="0"/>
          </a:p>
          <a:p>
            <a:r>
              <a:rPr lang="en-US" sz="1800" dirty="0" smtClean="0"/>
              <a:t>The current version of the IEEE-SA Standards Board Operations Manual is available at: </a:t>
            </a:r>
            <a:endParaRPr lang="en-GB" sz="1800" dirty="0" smtClean="0"/>
          </a:p>
          <a:p>
            <a:r>
              <a:rPr lang="en-US" sz="1600" dirty="0" smtClean="0">
                <a:hlinkClick r:id="rId4"/>
              </a:rPr>
              <a:t>http://standards.ieee.org/develop/policies/opman/index.html</a:t>
            </a:r>
            <a:r>
              <a:rPr lang="en-US" sz="1600" dirty="0" smtClean="0"/>
              <a:t> (HTML version) </a:t>
            </a:r>
            <a:endParaRPr lang="en-GB" sz="1600" dirty="0" smtClean="0"/>
          </a:p>
          <a:p>
            <a:r>
              <a:rPr lang="en-US" sz="1600" dirty="0" smtClean="0">
                <a:hlinkClick r:id="rId5"/>
              </a:rPr>
              <a:t>http://standards.ieee.org/develop/policies/opman/sb_om.pdf</a:t>
            </a:r>
            <a:r>
              <a:rPr lang="en-US" sz="1600" dirty="0" smtClean="0"/>
              <a:t> (PDF version) </a:t>
            </a:r>
            <a:endParaRPr lang="en-GB" sz="1600" dirty="0" smtClean="0"/>
          </a:p>
          <a:p>
            <a:r>
              <a:rPr lang="en-US" sz="1800" dirty="0" smtClean="0"/>
              <a:t> </a:t>
            </a:r>
            <a:endParaRPr lang="en-GB" sz="1800" dirty="0" smtClean="0"/>
          </a:p>
          <a:p>
            <a:r>
              <a:rPr lang="en-US" sz="1800" dirty="0" smtClean="0"/>
              <a:t>The text of the changes made to these documents (approved by SASB/BOG in 2012) can be found at: </a:t>
            </a:r>
            <a:endParaRPr lang="en-GB" sz="1800" dirty="0" smtClean="0"/>
          </a:p>
          <a:p>
            <a:r>
              <a:rPr lang="en-US" sz="1600" dirty="0" smtClean="0">
                <a:hlinkClick r:id="rId6"/>
              </a:rPr>
              <a:t>http://standards.ieee.org/develop/policies/policy_rev.pdf</a:t>
            </a:r>
            <a:endParaRPr lang="en-GB" sz="1600" dirty="0" smtClean="0"/>
          </a:p>
          <a:p>
            <a:r>
              <a:rPr lang="en-US" sz="1600" dirty="0" smtClean="0"/>
              <a:t> </a:t>
            </a:r>
            <a:endParaRPr lang="en-GB" sz="1600" dirty="0" smtClean="0"/>
          </a:p>
          <a:p>
            <a:r>
              <a:rPr lang="en-US" sz="1800" dirty="0" smtClean="0"/>
              <a:t>Please read through these changes so that you are familiar with the current P&amp;P.</a:t>
            </a:r>
            <a:endParaRPr lang="en-GB" sz="1800" dirty="0" smtClean="0"/>
          </a:p>
          <a:p>
            <a:endParaRPr lang="en-US" sz="1800" dirty="0"/>
          </a:p>
        </p:txBody>
      </p:sp>
      <p:sp>
        <p:nvSpPr>
          <p:cNvPr id="4" name="Date Placeholder 3"/>
          <p:cNvSpPr>
            <a:spLocks noGrp="1"/>
          </p:cNvSpPr>
          <p:nvPr>
            <p:ph type="dt" sz="half" idx="10"/>
          </p:nvPr>
        </p:nvSpPr>
        <p:spPr/>
        <p:txBody>
          <a:bodyPr/>
          <a:lstStyle/>
          <a:p>
            <a:pPr>
              <a:defRPr/>
            </a:pPr>
            <a:r>
              <a:rPr lang="en-US" smtClean="0"/>
              <a:t>January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1265</TotalTime>
  <Words>1029</Words>
  <Application>Microsoft Office PowerPoint</Application>
  <PresentationFormat>On-screen Show (4:3)</PresentationFormat>
  <Paragraphs>168</Paragraphs>
  <Slides>14</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802-11-Submission</vt:lpstr>
      <vt:lpstr>Document</vt:lpstr>
      <vt:lpstr>1st Vice Chair Report January 2013</vt:lpstr>
      <vt:lpstr>Abstract</vt:lpstr>
      <vt:lpstr>Participants, Patents, and Duty to Inform</vt:lpstr>
      <vt:lpstr>Patent Related Links</vt:lpstr>
      <vt:lpstr>Call for Potentially Essential Patents</vt:lpstr>
      <vt:lpstr>Other Guidelines for IEEE WG Meetings</vt:lpstr>
      <vt:lpstr>Current Procedures </vt:lpstr>
      <vt:lpstr>Reminder for Posting Documents</vt:lpstr>
      <vt:lpstr>Latest versions of IEEE-SA Rules</vt:lpstr>
      <vt:lpstr>802 LMSC P&amp;P </vt:lpstr>
      <vt:lpstr>Current 802 OM and 802 WG P&amp;P</vt:lpstr>
      <vt:lpstr>Text for 7.5 Qualifying Interim </vt:lpstr>
      <vt:lpstr>802.11 OM Changes</vt:lpstr>
      <vt:lpstr>References</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dc:title>
  <dc:subject>11-13-0021r0</dc:subject>
  <dc:creator>Jon Rosdahl</dc:creator>
  <cp:lastModifiedBy>jr05</cp:lastModifiedBy>
  <cp:revision>19</cp:revision>
  <cp:lastPrinted>1998-02-10T13:28:06Z</cp:lastPrinted>
  <dcterms:created xsi:type="dcterms:W3CDTF">2012-03-12T21:29:33Z</dcterms:created>
  <dcterms:modified xsi:type="dcterms:W3CDTF">2013-01-14T17:02:53Z</dcterms:modified>
</cp:coreProperties>
</file>