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270" r:id="rId3"/>
    <p:sldId id="280" r:id="rId4"/>
    <p:sldId id="271" r:id="rId5"/>
    <p:sldId id="295" r:id="rId6"/>
    <p:sldId id="296" r:id="rId7"/>
    <p:sldId id="297" r:id="rId8"/>
    <p:sldId id="272" r:id="rId9"/>
    <p:sldId id="273" r:id="rId10"/>
    <p:sldId id="291" r:id="rId11"/>
    <p:sldId id="292" r:id="rId12"/>
    <p:sldId id="294" r:id="rId13"/>
    <p:sldId id="298" r:id="rId14"/>
    <p:sldId id="293" r:id="rId15"/>
    <p:sldId id="274" r:id="rId16"/>
    <p:sldId id="275" r:id="rId17"/>
    <p:sldId id="276" r:id="rId18"/>
    <p:sldId id="281" r:id="rId19"/>
    <p:sldId id="278" r:id="rId20"/>
    <p:sldId id="279" r:id="rId21"/>
    <p:sldId id="282" r:id="rId22"/>
    <p:sldId id="283" r:id="rId23"/>
    <p:sldId id="287" r:id="rId24"/>
    <p:sldId id="288" r:id="rId25"/>
    <p:sldId id="289" r:id="rId26"/>
    <p:sldId id="299" r:id="rId27"/>
    <p:sldId id="286" r:id="rId28"/>
    <p:sldId id="300" r:id="rId29"/>
    <p:sldId id="301" r:id="rId3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0" d="100"/>
          <a:sy n="80" d="100"/>
        </p:scale>
        <p:origin x="-9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 DSP Group</a:t>
            </a:r>
            <a:endParaRPr lang="en-US" sz="1200" b="0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 DSP Group</a:t>
            </a:r>
            <a:endParaRPr lang="en-US" sz="1200" b="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802.11-13/0012r0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Graham Smith, DSP Group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802.11mc</a:t>
            </a:r>
            <a:br>
              <a:rPr lang="en-US" dirty="0" smtClean="0"/>
            </a:br>
            <a:r>
              <a:rPr lang="en-US" dirty="0" smtClean="0"/>
              <a:t> Annex N Discussion/Proposals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083302"/>
              </p:ext>
            </p:extLst>
          </p:nvPr>
        </p:nvGraphicFramePr>
        <p:xfrm>
          <a:off x="534988" y="2589213"/>
          <a:ext cx="76358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Document" r:id="rId5" imgW="8277509" imgH="2784379" progId="Word.Document.8">
                  <p:embed/>
                </p:oleObj>
              </mc:Choice>
              <mc:Fallback>
                <p:oleObj name="Document" r:id="rId5" imgW="8277509" imgH="278437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89213"/>
                        <a:ext cx="76358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u="sng" dirty="0" smtClean="0"/>
              <a:t>Use of aggregation is to be encouraged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Also, it is beneficial if Medium Time could be calculated based on some aggregation.  </a:t>
            </a:r>
          </a:p>
          <a:p>
            <a:pPr lvl="1"/>
            <a:r>
              <a:rPr lang="en-US" dirty="0" smtClean="0"/>
              <a:t>It is realized that TSPECs tend to refer to the lowest (pessimistic) case </a:t>
            </a:r>
          </a:p>
          <a:p>
            <a:r>
              <a:rPr lang="en-US" dirty="0" smtClean="0"/>
              <a:t>An AP could ‘force’ aggregation by providing a Medium Time that required it.</a:t>
            </a:r>
          </a:p>
          <a:p>
            <a:r>
              <a:rPr lang="en-US" dirty="0" smtClean="0"/>
              <a:t>Nominal MSDU is for MSDU and A-MSDU.  As long as the max  SI is specified the application knows the extent of aggregation that can be used ( or even assumed by the AP) – we need examples.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6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Example 1 with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Video packet = 1316B            nom MSDU = 1364 </a:t>
            </a:r>
            <a:r>
              <a:rPr lang="en-US" sz="1400" dirty="0" smtClean="0"/>
              <a:t>(LLC, IP, UDP, RTP, Eth </a:t>
            </a:r>
            <a:r>
              <a:rPr lang="en-US" sz="1400" dirty="0" err="1" smtClean="0"/>
              <a:t>typ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Example TSPEC: 	Mean Data Rate = 4Mbps</a:t>
            </a:r>
          </a:p>
          <a:p>
            <a:pPr marL="0" indent="0">
              <a:buNone/>
            </a:pPr>
            <a:r>
              <a:rPr lang="en-US" sz="2000" dirty="0" smtClean="0"/>
              <a:t>			Nom MSDU size = 1364B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Max SI = 16ms</a:t>
            </a:r>
          </a:p>
          <a:p>
            <a:pPr marL="0" indent="0">
              <a:buNone/>
            </a:pPr>
            <a:r>
              <a:rPr lang="en-US" sz="2000" dirty="0" smtClean="0"/>
              <a:t>Nom MSDUs per SI= INT [4 x 10^6 / (1364 x 8)] = 3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Hence, AP and STA know that max aggregation is 3 MSDUs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If Nom MSDUs per SI &lt; 1 then invalid TSPEC</a:t>
            </a:r>
          </a:p>
          <a:p>
            <a:pPr marL="0" indent="0">
              <a:buNone/>
            </a:pPr>
            <a:r>
              <a:rPr lang="en-US" sz="2000" dirty="0" smtClean="0"/>
              <a:t>Medium Time = 137830us (with 39Mbps PHY Rate)</a:t>
            </a:r>
          </a:p>
          <a:p>
            <a:pPr marL="0" indent="0">
              <a:buNone/>
            </a:pPr>
            <a:r>
              <a:rPr lang="en-US" sz="2000" dirty="0" smtClean="0"/>
              <a:t>BUT if A-MPDU used, Medium Time would be 116813us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15% less Medium Time</a:t>
            </a:r>
          </a:p>
          <a:p>
            <a:pPr marL="0" indent="0">
              <a:buNone/>
            </a:pPr>
            <a:r>
              <a:rPr lang="en-US" sz="1800" b="0" dirty="0" smtClean="0"/>
              <a:t>(</a:t>
            </a:r>
            <a:r>
              <a:rPr lang="en-US" sz="1800" b="0" dirty="0"/>
              <a:t>Note: if A-MSDU used, Medium Time would be </a:t>
            </a:r>
            <a:r>
              <a:rPr lang="en-US" sz="1800" b="0" dirty="0" smtClean="0"/>
              <a:t>114190us, 17% less )</a:t>
            </a:r>
          </a:p>
          <a:p>
            <a:pPr marL="0" indent="0">
              <a:buNone/>
            </a:pPr>
            <a:r>
              <a:rPr lang="en-US" sz="1800" dirty="0" smtClean="0"/>
              <a:t>In theory the AP could return the ‘aggregated Medium Time value’.  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21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Example 2 with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029200"/>
          </a:xfrm>
        </p:spPr>
        <p:txBody>
          <a:bodyPr/>
          <a:lstStyle/>
          <a:p>
            <a:r>
              <a:rPr lang="en-US" sz="1600" dirty="0" smtClean="0"/>
              <a:t>A-MSDU has 14B </a:t>
            </a:r>
            <a:r>
              <a:rPr lang="en-US" sz="1600" dirty="0"/>
              <a:t>plus 0-3B </a:t>
            </a:r>
            <a:r>
              <a:rPr lang="en-US" sz="1600" dirty="0" smtClean="0"/>
              <a:t>pad added to each MSDU.</a:t>
            </a:r>
          </a:p>
          <a:p>
            <a:r>
              <a:rPr lang="en-US" sz="2000" dirty="0" smtClean="0"/>
              <a:t>Video packet = 1316B</a:t>
            </a:r>
          </a:p>
          <a:p>
            <a:r>
              <a:rPr lang="en-US" sz="2000" dirty="0" smtClean="0"/>
              <a:t>Nom A-MSDUs    2= 2758B		3=4137B	4=5516B</a:t>
            </a:r>
          </a:p>
          <a:p>
            <a:pPr marL="0" indent="0">
              <a:buNone/>
            </a:pPr>
            <a:r>
              <a:rPr lang="en-US" sz="2000" dirty="0" smtClean="0"/>
              <a:t>Example TSPEC: 	Mean Data Rate = 10Mbps</a:t>
            </a:r>
          </a:p>
          <a:p>
            <a:pPr marL="0" indent="0">
              <a:buNone/>
            </a:pPr>
            <a:r>
              <a:rPr lang="en-US" sz="2000" dirty="0" smtClean="0"/>
              <a:t>			Nom MSDU size = 4137B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Min and Max SI = 16ms</a:t>
            </a:r>
          </a:p>
          <a:p>
            <a:pPr marL="0" indent="0">
              <a:buNone/>
            </a:pPr>
            <a:r>
              <a:rPr lang="en-US" sz="2000" dirty="0" smtClean="0"/>
              <a:t>MSDUs per SI = INT [10 x 10^6 / (4137 x 8)] = 4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Hence, AP and STA know that further aggregation is possible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Medium Time is returned based on the nom MSDU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69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Example – aggregation limits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42120"/>
              </p:ext>
            </p:extLst>
          </p:nvPr>
        </p:nvGraphicFramePr>
        <p:xfrm>
          <a:off x="914401" y="1523994"/>
          <a:ext cx="6781800" cy="4572009"/>
        </p:xfrm>
        <a:graphic>
          <a:graphicData uri="http://schemas.openxmlformats.org/drawingml/2006/table">
            <a:tbl>
              <a:tblPr/>
              <a:tblGrid>
                <a:gridCol w="1751341"/>
                <a:gridCol w="1498541"/>
                <a:gridCol w="1210944"/>
                <a:gridCol w="1170579"/>
                <a:gridCol w="1150395"/>
              </a:tblGrid>
              <a:tr h="351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 = 16ms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 MSDUs per 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1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Rate, Mbps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MSDU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A-MSDU (2)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A-MSDU (3)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A-MSDU (4)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396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If encouraging aggregation then the TSPEC for EDCA Admission Control should include value for Max Service Interval </a:t>
            </a:r>
          </a:p>
          <a:p>
            <a:r>
              <a:rPr lang="en-US" sz="2000" dirty="0" smtClean="0"/>
              <a:t>Nom MSDUs per max SI </a:t>
            </a:r>
            <a:br>
              <a:rPr lang="en-US" sz="2000" dirty="0" smtClean="0"/>
            </a:br>
            <a:r>
              <a:rPr lang="en-US" sz="2000" dirty="0" smtClean="0"/>
              <a:t>		= Mean Data Rate/(Nom MSDU x 8) x max SI</a:t>
            </a:r>
          </a:p>
          <a:p>
            <a:r>
              <a:rPr lang="en-US" dirty="0" smtClean="0"/>
              <a:t>Invalid TSPEC  if Nom MSDUs per Max SI &lt;1</a:t>
            </a:r>
          </a:p>
          <a:p>
            <a:r>
              <a:rPr lang="en-US" dirty="0" smtClean="0"/>
              <a:t>Amount of A-MPDU = INT (Nom MSDUs per Max SI)</a:t>
            </a:r>
          </a:p>
          <a:p>
            <a:endParaRPr lang="en-US" dirty="0"/>
          </a:p>
          <a:p>
            <a:r>
              <a:rPr lang="en-US" u="sng" dirty="0" smtClean="0"/>
              <a:t>All this, of course, similarly applies to HCCA TSPEC.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83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N.1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Agree to changes as per Slide 7 to the Table N.1</a:t>
            </a:r>
          </a:p>
          <a:p>
            <a:pPr lvl="1"/>
            <a:r>
              <a:rPr lang="en-US" dirty="0" smtClean="0"/>
              <a:t>Delete “DC” (do not care) and replace with “Optional”</a:t>
            </a:r>
          </a:p>
          <a:p>
            <a:pPr lvl="1"/>
            <a:r>
              <a:rPr lang="en-US" dirty="0" smtClean="0"/>
              <a:t>Delete “CBR” on (EDCA)</a:t>
            </a:r>
          </a:p>
          <a:p>
            <a:pPr lvl="1"/>
            <a:r>
              <a:rPr lang="en-US" dirty="0" smtClean="0"/>
              <a:t>Change text for SI boxes</a:t>
            </a:r>
          </a:p>
          <a:p>
            <a:r>
              <a:rPr lang="en-US" dirty="0" smtClean="0"/>
              <a:t>Add a new section on “Use of TSPEC with aggregated MSDUs and MPDUs” explaining using Max SI to indicate aggregation and latency.</a:t>
            </a:r>
          </a:p>
          <a:p>
            <a:endParaRPr lang="en-US" dirty="0"/>
          </a:p>
          <a:p>
            <a:r>
              <a:rPr lang="en-US" dirty="0" smtClean="0"/>
              <a:t>Straw Poll</a:t>
            </a:r>
          </a:p>
          <a:p>
            <a:r>
              <a:rPr lang="en-US" dirty="0" smtClean="0"/>
              <a:t>Yes/No/ Haven’t a clue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61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N.2.2 Deriving Medium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will be covered in contribution</a:t>
            </a:r>
            <a:r>
              <a:rPr lang="en-US" dirty="0"/>
              <a:t> </a:t>
            </a:r>
            <a:r>
              <a:rPr lang="en-US" dirty="0" smtClean="0"/>
              <a:t>with the text.</a:t>
            </a:r>
            <a:endParaRPr lang="en-US" dirty="0"/>
          </a:p>
          <a:p>
            <a:r>
              <a:rPr lang="en-US" dirty="0" smtClean="0"/>
              <a:t>Needs to inform on conditions such as:</a:t>
            </a:r>
          </a:p>
          <a:p>
            <a:pPr lvl="1"/>
            <a:r>
              <a:rPr lang="en-US" dirty="0" smtClean="0"/>
              <a:t>Non A-MSDU and non MPDU</a:t>
            </a:r>
          </a:p>
          <a:p>
            <a:pPr lvl="1"/>
            <a:r>
              <a:rPr lang="en-US" dirty="0" smtClean="0"/>
              <a:t>A-MSDU but not A-MPDU</a:t>
            </a:r>
          </a:p>
          <a:p>
            <a:pPr lvl="1"/>
            <a:r>
              <a:rPr lang="en-US" dirty="0" smtClean="0"/>
              <a:t>A MPDU</a:t>
            </a:r>
          </a:p>
          <a:p>
            <a:r>
              <a:rPr lang="en-US" dirty="0" smtClean="0"/>
              <a:t>Propose to use same text to that proposed by Mark Rison in another world.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85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N.3.2 TSPEC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r>
              <a:rPr lang="en-US" sz="1800" dirty="0" smtClean="0"/>
              <a:t>Service Interval:</a:t>
            </a:r>
          </a:p>
          <a:p>
            <a:pPr lvl="1"/>
            <a:r>
              <a:rPr lang="en-US" sz="1600" b="1" dirty="0" smtClean="0"/>
              <a:t>Minimum SI = Nominal MSDU size/mean data rate</a:t>
            </a:r>
          </a:p>
          <a:p>
            <a:pPr lvl="1"/>
            <a:r>
              <a:rPr lang="en-US" sz="1600" b="1" dirty="0" smtClean="0"/>
              <a:t>Maximum SI = Delay Bound/number of retries possible</a:t>
            </a:r>
          </a:p>
          <a:p>
            <a:pPr marL="457200" lvl="1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Already covered this but the wording needs to be changed to reflect the Table N.1</a:t>
            </a:r>
            <a:endParaRPr lang="en-US" b="1" i="1" dirty="0">
              <a:solidFill>
                <a:srgbClr val="FF0000"/>
              </a:solidFill>
            </a:endParaRPr>
          </a:p>
          <a:p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baseline="30000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51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SBA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295400"/>
                <a:ext cx="7772400" cy="5105400"/>
              </a:xfrm>
            </p:spPr>
            <p:txBody>
              <a:bodyPr/>
              <a:lstStyle/>
              <a:p>
                <a:r>
                  <a:rPr lang="en-US" sz="1800" dirty="0"/>
                  <a:t>This </a:t>
                </a:r>
                <a:r>
                  <a:rPr lang="en-US" sz="1800" dirty="0" smtClean="0"/>
                  <a:t>bulk of this section N.3.2 covers estimation/calculation </a:t>
                </a:r>
                <a:r>
                  <a:rPr lang="en-US" sz="1800" dirty="0"/>
                  <a:t>of the “Surplus Bandwidth Allocation</a:t>
                </a:r>
                <a:r>
                  <a:rPr lang="en-US" sz="1800" dirty="0" smtClean="0"/>
                  <a:t>”</a:t>
                </a:r>
                <a:endParaRPr lang="en-US" sz="1800" b="0" i="1" dirty="0"/>
              </a:p>
              <a:p>
                <a:r>
                  <a:rPr lang="en-US" sz="1800" dirty="0"/>
                  <a:t>It </a:t>
                </a:r>
                <a:r>
                  <a:rPr lang="en-US" sz="1800" dirty="0" smtClean="0"/>
                  <a:t>calculates </a:t>
                </a:r>
                <a:r>
                  <a:rPr lang="en-US" sz="1800" dirty="0"/>
                  <a:t>the </a:t>
                </a:r>
                <a:r>
                  <a:rPr lang="en-US" sz="1800" dirty="0" smtClean="0"/>
                  <a:t>theoretical number </a:t>
                </a:r>
                <a:r>
                  <a:rPr lang="en-US" sz="1800" dirty="0"/>
                  <a:t>of retries, </a:t>
                </a:r>
                <a:r>
                  <a:rPr lang="en-US" sz="1800" dirty="0" err="1"/>
                  <a:t>Np</a:t>
                </a:r>
                <a:r>
                  <a:rPr lang="en-US" sz="1800" dirty="0"/>
                  <a:t> </a:t>
                </a:r>
                <a:endParaRPr lang="en-US" sz="180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r>
                      <a:rPr lang="en-US" sz="1800" i="1" baseline="-25000">
                        <a:latin typeface="Cambria Math"/>
                      </a:rPr>
                      <m:t>𝑑𝑟𝑜𝑝</m:t>
                    </m:r>
                    <m:r>
                      <a:rPr lang="en-US" sz="1800" i="1">
                        <a:latin typeface="Cambria Math"/>
                      </a:rPr>
                      <m:t>=(</m:t>
                    </m:r>
                    <m:r>
                      <a:rPr lang="en-US" sz="1800" i="1">
                        <a:latin typeface="Cambria Math"/>
                      </a:rPr>
                      <m:t>𝑃𝑒</m:t>
                    </m:r>
                    <m:r>
                      <a:rPr lang="en-US" sz="1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baseline="30000" dirty="0"/>
                  <a:t>Np+1  </a:t>
                </a:r>
                <a:r>
                  <a:rPr lang="en-US" sz="1800" baseline="30000" dirty="0" smtClean="0"/>
                  <a:t>                                   </a:t>
                </a:r>
                <a:r>
                  <a:rPr lang="en-US" sz="1800" dirty="0" smtClean="0"/>
                  <a:t>if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𝑃𝑒</m:t>
                    </m:r>
                  </m:oMath>
                </a14:m>
                <a:r>
                  <a:rPr lang="en-US" sz="1800" dirty="0"/>
                  <a:t> = 0.1 and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𝑃</m:t>
                    </m:r>
                    <m:r>
                      <a:rPr lang="en-US" sz="1800" i="1" baseline="-25000">
                        <a:latin typeface="Cambria Math"/>
                      </a:rPr>
                      <m:t>𝑑𝑟𝑜𝑝</m:t>
                    </m:r>
                  </m:oMath>
                </a14:m>
                <a:r>
                  <a:rPr lang="en-US" sz="1800" dirty="0"/>
                  <a:t> = 10</a:t>
                </a:r>
                <a:r>
                  <a:rPr lang="en-US" sz="1800" baseline="30000" dirty="0"/>
                  <a:t>-8</a:t>
                </a:r>
                <a:r>
                  <a:rPr lang="en-US" sz="1800" dirty="0"/>
                  <a:t> then N = </a:t>
                </a:r>
                <a:r>
                  <a:rPr lang="en-US" sz="1800" dirty="0" smtClean="0"/>
                  <a:t>7</a:t>
                </a:r>
              </a:p>
              <a:p>
                <a:pPr lvl="1"/>
                <a:r>
                  <a:rPr lang="en-US" sz="1800" dirty="0" smtClean="0"/>
                  <a:t>i.e. 7 retries needed for a </a:t>
                </a:r>
                <a:r>
                  <a:rPr lang="en-US" sz="1800" dirty="0"/>
                  <a:t>10</a:t>
                </a:r>
                <a:r>
                  <a:rPr lang="en-US" sz="1800" baseline="30000" dirty="0"/>
                  <a:t>-8</a:t>
                </a:r>
                <a:r>
                  <a:rPr lang="en-US" sz="1800" dirty="0" smtClean="0"/>
                  <a:t> reliability, if the PER is 10%</a:t>
                </a:r>
                <a:endParaRPr lang="en-US" sz="1800" dirty="0"/>
              </a:p>
              <a:p>
                <a:pPr marL="457200" lvl="1" indent="0">
                  <a:buNone/>
                </a:pPr>
                <a:r>
                  <a:rPr lang="en-US" sz="1800" dirty="0"/>
                  <a:t>Note that this ignores that retries, normally sent at a lower rate, would have a different, lower, probability of </a:t>
                </a:r>
                <a:r>
                  <a:rPr lang="en-US" sz="1800" dirty="0" smtClean="0"/>
                  <a:t>error.</a:t>
                </a:r>
              </a:p>
              <a:p>
                <a:pPr marL="457200" lvl="1" indent="0">
                  <a:buNone/>
                </a:pPr>
                <a:r>
                  <a:rPr lang="en-US" sz="1800" dirty="0" smtClean="0"/>
                  <a:t>I am unsure as to the practical value of this calculation.</a:t>
                </a:r>
                <a:endParaRPr lang="en-US" sz="1800" dirty="0"/>
              </a:p>
              <a:p>
                <a:r>
                  <a:rPr lang="en-US" sz="1800" dirty="0"/>
                  <a:t>It </a:t>
                </a:r>
                <a:r>
                  <a:rPr lang="en-US" sz="1800" dirty="0" smtClean="0"/>
                  <a:t>then calculates </a:t>
                </a:r>
                <a:r>
                  <a:rPr lang="en-US" sz="1800" dirty="0"/>
                  <a:t>SBA based upon 100 packets and 10% PER.  The formula used is </a:t>
                </a:r>
                <a:r>
                  <a:rPr lang="en-US" sz="1800" dirty="0" smtClean="0"/>
                  <a:t>based </a:t>
                </a:r>
                <a:r>
                  <a:rPr lang="en-US" sz="1800" dirty="0"/>
                  <a:t>upon Binomial Distribution </a:t>
                </a:r>
                <a:r>
                  <a:rPr lang="en-US" sz="1800" dirty="0" smtClean="0"/>
                  <a:t>(correct assuming constant errors) but </a:t>
                </a:r>
                <a:r>
                  <a:rPr lang="en-US" sz="1800" dirty="0"/>
                  <a:t>is </a:t>
                </a:r>
                <a:r>
                  <a:rPr lang="en-US" sz="1800" dirty="0" smtClean="0"/>
                  <a:t>incorrectly applied.  </a:t>
                </a:r>
                <a:r>
                  <a:rPr lang="en-US" sz="1800" dirty="0"/>
                  <a:t>The result is “</a:t>
                </a:r>
                <a:r>
                  <a:rPr lang="en-US" sz="1800" u="sng" dirty="0"/>
                  <a:t>38 additional packets</a:t>
                </a:r>
                <a:r>
                  <a:rPr lang="en-US" sz="1800" dirty="0"/>
                  <a:t>” </a:t>
                </a:r>
                <a:r>
                  <a:rPr lang="en-US" sz="1800" dirty="0" smtClean="0"/>
                  <a:t>required (for just 100 packets!) </a:t>
                </a:r>
                <a:br>
                  <a:rPr lang="en-US" sz="1800" dirty="0" smtClean="0"/>
                </a:br>
                <a:r>
                  <a:rPr lang="en-US" sz="1800" dirty="0" smtClean="0"/>
                  <a:t>for </a:t>
                </a:r>
                <a:r>
                  <a:rPr lang="en-US" sz="1800" dirty="0"/>
                  <a:t>10</a:t>
                </a:r>
                <a:r>
                  <a:rPr lang="en-US" sz="1800" baseline="30000" dirty="0"/>
                  <a:t>-8 </a:t>
                </a:r>
                <a:r>
                  <a:rPr lang="en-US" sz="1800" dirty="0"/>
                  <a:t>probability of packet </a:t>
                </a:r>
                <a:r>
                  <a:rPr lang="en-US" sz="1800" dirty="0" smtClean="0"/>
                  <a:t>loss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 (SBA = 1.38)</a:t>
                </a:r>
                <a:endParaRPr lang="en-US" sz="1800" dirty="0"/>
              </a:p>
              <a:p>
                <a:pPr lvl="1"/>
                <a:r>
                  <a:rPr lang="en-US" sz="1800" dirty="0" smtClean="0"/>
                  <a:t>This </a:t>
                </a:r>
                <a:r>
                  <a:rPr lang="en-US" sz="1800" dirty="0"/>
                  <a:t>is </a:t>
                </a:r>
                <a:r>
                  <a:rPr lang="en-US" sz="1800" dirty="0" smtClean="0"/>
                  <a:t>theoretically correct but the </a:t>
                </a:r>
                <a:r>
                  <a:rPr lang="en-US" sz="1800" u="sng" dirty="0"/>
                  <a:t>number of packets is not comparable to the 10</a:t>
                </a:r>
                <a:r>
                  <a:rPr lang="en-US" sz="1800" u="sng" baseline="30000" dirty="0"/>
                  <a:t>-8 </a:t>
                </a:r>
                <a:r>
                  <a:rPr lang="en-US" sz="1800" u="sng" dirty="0"/>
                  <a:t>requirement</a:t>
                </a:r>
                <a:r>
                  <a:rPr lang="en-US" sz="1800" dirty="0"/>
                  <a:t>, i.e. 1 packet loss error is </a:t>
                </a:r>
                <a:r>
                  <a:rPr lang="en-US" sz="1800" dirty="0" smtClean="0"/>
                  <a:t>~10</a:t>
                </a:r>
                <a:r>
                  <a:rPr lang="en-US" sz="1800" baseline="30000" dirty="0" smtClean="0"/>
                  <a:t>-2 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- in other words </a:t>
                </a:r>
                <a:r>
                  <a:rPr lang="en-US" sz="1800" dirty="0" smtClean="0"/>
                  <a:t>this is a </a:t>
                </a:r>
                <a:r>
                  <a:rPr lang="en-US" sz="1800" dirty="0"/>
                  <a:t>pretty valueless exercise</a:t>
                </a:r>
                <a:r>
                  <a:rPr lang="en-US" sz="1800" dirty="0" smtClean="0"/>
                  <a:t>.  What probability is required on the final one packet?  </a:t>
                </a:r>
                <a:endParaRPr lang="en-US" sz="1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295400"/>
                <a:ext cx="7772400" cy="5105400"/>
              </a:xfrm>
              <a:blipFill rotWithShape="1">
                <a:blip r:embed="rId2"/>
                <a:stretch>
                  <a:fillRect l="-471" t="-597" r="-1333" b="-2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68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N.3.2 continued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1" indent="-342900">
                  <a:buFontTx/>
                  <a:buChar char="•"/>
                </a:pPr>
                <a:r>
                  <a:rPr lang="en-US" sz="2400" dirty="0"/>
                  <a:t>It then calculates for 100000 packets with 12000 excess packets (SBA = 1.12) with the correct answer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𝑃</m:t>
                    </m:r>
                    <m:r>
                      <a:rPr lang="en-US" sz="2400" i="1" baseline="-25000">
                        <a:latin typeface="Cambria Math"/>
                      </a:rPr>
                      <m:t>𝑑𝑟𝑜𝑝</m:t>
                    </m:r>
                  </m:oMath>
                </a14:m>
                <a:r>
                  <a:rPr lang="en-US" sz="2400" dirty="0"/>
                  <a:t> at 1.6 x </a:t>
                </a:r>
                <a:r>
                  <a:rPr lang="en-US" sz="2400" dirty="0" smtClean="0"/>
                  <a:t>10</a:t>
                </a:r>
                <a:r>
                  <a:rPr lang="en-US" sz="2400" baseline="30000" dirty="0" smtClean="0"/>
                  <a:t>-15</a:t>
                </a:r>
                <a:r>
                  <a:rPr lang="en-US" sz="2400" dirty="0" smtClean="0"/>
                  <a:t>   Again, </a:t>
                </a:r>
                <a:r>
                  <a:rPr lang="en-US" sz="2400" dirty="0"/>
                  <a:t>1 packet loss in 112000 is </a:t>
                </a:r>
                <a:r>
                  <a:rPr lang="en-US" sz="2400" dirty="0" smtClean="0"/>
                  <a:t>8.9 </a:t>
                </a:r>
                <a:r>
                  <a:rPr lang="en-US" sz="2400" dirty="0"/>
                  <a:t>x </a:t>
                </a:r>
                <a:r>
                  <a:rPr lang="en-US" sz="2400" dirty="0" smtClean="0"/>
                  <a:t>10</a:t>
                </a:r>
                <a:r>
                  <a:rPr lang="en-US" sz="2400" baseline="30000" dirty="0" smtClean="0"/>
                  <a:t>-7 </a:t>
                </a:r>
                <a:r>
                  <a:rPr lang="en-US" sz="2400" dirty="0" smtClean="0"/>
                  <a:t>a big difference</a:t>
                </a:r>
                <a:r>
                  <a:rPr lang="en-US" sz="2400" baseline="30000" dirty="0" smtClean="0"/>
                  <a:t>.</a:t>
                </a:r>
                <a:endParaRPr lang="en-US" sz="2400" dirty="0" smtClean="0"/>
              </a:p>
              <a:p>
                <a:r>
                  <a:rPr lang="en-US" dirty="0" smtClean="0"/>
                  <a:t>Finally it states “…(1.111=surplus bandwidth allocation) represents a lower bound…” – based upon infinite number of packets and 10% chance of retry.  </a:t>
                </a:r>
              </a:p>
              <a:p>
                <a:r>
                  <a:rPr lang="en-US" dirty="0" smtClean="0"/>
                  <a:t>To my mind this does not help in setting the SBA in a practical way.  In fact it can be misleading and provides no indication of what SBA to use.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5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Graham Smith, DSP Group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This document contains a discussion and proposals relating to Annex N of </a:t>
            </a:r>
            <a:r>
              <a:rPr lang="en-US" b="0" dirty="0" err="1" smtClean="0"/>
              <a:t>Std</a:t>
            </a:r>
            <a:r>
              <a:rPr lang="en-US" b="0" dirty="0" smtClean="0"/>
              <a:t> 802.11 – 2012</a:t>
            </a:r>
          </a:p>
          <a:p>
            <a:r>
              <a:rPr lang="en-US" b="0" dirty="0" smtClean="0"/>
              <a:t>What does “do not care” mean in N.1?  This is the only place in the Standard that this appears.  What if “we do care” in certain circumstances?</a:t>
            </a:r>
          </a:p>
          <a:p>
            <a:r>
              <a:rPr lang="en-US" b="0" dirty="0" smtClean="0"/>
              <a:t>Should N.2.2. deriving Medium Time be expanded to be clear on how to deal with A-MPDUs and/or A-MSDUs?</a:t>
            </a:r>
          </a:p>
          <a:p>
            <a:r>
              <a:rPr lang="en-US" b="0" dirty="0" smtClean="0"/>
              <a:t>N.3.2. deals with SBA, and it is not of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need useful information for “TSPEC Surplus Bandwidth Allowance”</a:t>
            </a:r>
          </a:p>
          <a:p>
            <a:r>
              <a:rPr lang="en-US" dirty="0" smtClean="0"/>
              <a:t>Medium Time is based upon 1 second intervals</a:t>
            </a:r>
          </a:p>
          <a:p>
            <a:r>
              <a:rPr lang="en-US" dirty="0" smtClean="0"/>
              <a:t>11aa introduced HCCA Medium Time also based upon 1 second intervals.  </a:t>
            </a:r>
            <a:r>
              <a:rPr lang="en-US" b="0" dirty="0" smtClean="0"/>
              <a:t>(When calculating admission both HCCA and EDCA TSPECs should be aggregated).</a:t>
            </a:r>
          </a:p>
          <a:p>
            <a:r>
              <a:rPr lang="en-US" dirty="0" smtClean="0"/>
              <a:t>Hence, the number of packets in one second is the useful criteria for calculating the desired SBA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32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SBA - Voice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5105400"/>
          </a:xfrm>
        </p:spPr>
        <p:txBody>
          <a:bodyPr/>
          <a:lstStyle/>
          <a:p>
            <a:r>
              <a:rPr lang="en-US" dirty="0" smtClean="0"/>
              <a:t>Voice – 50 packets per second</a:t>
            </a:r>
          </a:p>
          <a:p>
            <a:pPr lvl="1"/>
            <a:r>
              <a:rPr lang="en-US" dirty="0" smtClean="0"/>
              <a:t>PER = 10% (Probability of success, p = 0.9)</a:t>
            </a:r>
          </a:p>
          <a:p>
            <a:pPr lvl="1"/>
            <a:r>
              <a:rPr lang="en-US" dirty="0" smtClean="0"/>
              <a:t>Number of packets desired, s = 50</a:t>
            </a:r>
          </a:p>
          <a:p>
            <a:pPr lvl="1"/>
            <a:r>
              <a:rPr lang="en-US" dirty="0" smtClean="0"/>
              <a:t>Number of packets required, n = 50 + N</a:t>
            </a:r>
            <a:endParaRPr lang="en-US" dirty="0"/>
          </a:p>
          <a:p>
            <a:pPr lvl="1"/>
            <a:r>
              <a:rPr lang="en-US" dirty="0" smtClean="0"/>
              <a:t>1 lost packet = 1/(50+N)</a:t>
            </a:r>
          </a:p>
          <a:p>
            <a:pPr lvl="1"/>
            <a:r>
              <a:rPr lang="en-US" dirty="0" smtClean="0"/>
              <a:t>Probability of not having 50 successes </a:t>
            </a:r>
            <a:br>
              <a:rPr lang="en-US" dirty="0" smtClean="0"/>
            </a:br>
            <a:r>
              <a:rPr lang="en-US" dirty="0" smtClean="0"/>
              <a:t>= BINOMDIST(s, n, p, TRUE) </a:t>
            </a:r>
            <a:r>
              <a:rPr lang="en-US" sz="1200" dirty="0" smtClean="0"/>
              <a:t>cumulative distribution function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Look for value of N where the Probability of not having 50 successful packets, is less than the single lost packet odds.</a:t>
            </a:r>
          </a:p>
          <a:p>
            <a:pPr marL="0" indent="0">
              <a:buNone/>
            </a:pPr>
            <a:r>
              <a:rPr lang="en-US" sz="2000" dirty="0" smtClean="0"/>
              <a:t>Result, N= 13  SBA = 1.26</a:t>
            </a:r>
          </a:p>
          <a:p>
            <a:pPr marL="0" indent="0">
              <a:buNone/>
            </a:pPr>
            <a:r>
              <a:rPr lang="en-US" sz="2000" dirty="0" smtClean="0"/>
              <a:t>1 lost packet = 1.59% </a:t>
            </a:r>
            <a:r>
              <a:rPr lang="en-US" sz="2000" dirty="0"/>
              <a:t>	</a:t>
            </a:r>
            <a:r>
              <a:rPr lang="en-US" sz="2000" dirty="0" smtClean="0"/>
              <a:t>	1/(50+13)</a:t>
            </a:r>
          </a:p>
          <a:p>
            <a:pPr marL="0" indent="0">
              <a:buNone/>
            </a:pPr>
            <a:r>
              <a:rPr lang="en-US" sz="2000" dirty="0" smtClean="0"/>
              <a:t>Probability of not having 50 packets = 0.87%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Note: HCCA TSPEC SBA is different, more later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23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 – Video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000" dirty="0" smtClean="0"/>
              <a:t>Video Packet is 7 x 188 bytes = 1316B</a:t>
            </a:r>
          </a:p>
          <a:p>
            <a:r>
              <a:rPr lang="en-US" sz="2000" dirty="0" smtClean="0"/>
              <a:t>1Mbps video = 95 packets/sec  (1.5pkts per 16ms max SI)</a:t>
            </a:r>
          </a:p>
          <a:p>
            <a:pPr marL="0" indent="0">
              <a:buNone/>
            </a:pPr>
            <a:r>
              <a:rPr lang="en-US" sz="2000" dirty="0" smtClean="0"/>
              <a:t>For PER 10%, 	N = 21	SBA = (95+21)/95 = 1.22  	</a:t>
            </a:r>
          </a:p>
          <a:p>
            <a:pPr marL="0" indent="0">
              <a:buNone/>
            </a:pPr>
            <a:r>
              <a:rPr lang="en-US" sz="2000" b="0" dirty="0" smtClean="0"/>
              <a:t>Note that for a 1Mbps video, only 1 packet per max SI (16ms).  To allow at least one retry, the SBA needs to be at 2.0 for HCCA TSPEC</a:t>
            </a:r>
          </a:p>
          <a:p>
            <a:pPr marL="0" indent="0">
              <a:buNone/>
            </a:pPr>
            <a:r>
              <a:rPr lang="en-US" sz="2000" b="0" dirty="0" smtClean="0"/>
              <a:t>HCCA SBA = (1+1)/1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4Mbps video, 380 packets per second (6pkts per 16ms max SI)</a:t>
            </a:r>
          </a:p>
          <a:p>
            <a:pPr marL="0" indent="0">
              <a:buNone/>
            </a:pPr>
            <a:r>
              <a:rPr lang="en-US" sz="2000" dirty="0"/>
              <a:t>For PER 10%, 	N = </a:t>
            </a:r>
            <a:r>
              <a:rPr lang="en-US" sz="2000" dirty="0" smtClean="0"/>
              <a:t>64</a:t>
            </a:r>
            <a:r>
              <a:rPr lang="en-US" sz="2000" dirty="0"/>
              <a:t>	SBA = </a:t>
            </a:r>
            <a:r>
              <a:rPr lang="en-US" sz="2000" dirty="0" smtClean="0"/>
              <a:t>1.168</a:t>
            </a:r>
            <a:endParaRPr lang="en-US" sz="2000" dirty="0"/>
          </a:p>
          <a:p>
            <a:r>
              <a:rPr lang="en-US" sz="2000" b="0" dirty="0" smtClean="0"/>
              <a:t>One retry = 7 </a:t>
            </a:r>
            <a:r>
              <a:rPr lang="en-US" sz="2000" b="0" dirty="0" err="1" smtClean="0"/>
              <a:t>pkts</a:t>
            </a:r>
            <a:r>
              <a:rPr lang="en-US" sz="2000" b="0" dirty="0" smtClean="0"/>
              <a:t> per max SI, </a:t>
            </a:r>
          </a:p>
          <a:p>
            <a:r>
              <a:rPr lang="en-US" sz="2000" b="0" dirty="0" smtClean="0"/>
              <a:t>hence min SBA for HCCA = (6+1)/6 = 1.167</a:t>
            </a:r>
          </a:p>
          <a:p>
            <a:r>
              <a:rPr lang="en-US" sz="2000" b="0" dirty="0" smtClean="0"/>
              <a:t>In this case use the EDCA SBA.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62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Video SBA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Using this methodology, we see that SBA varies with the video data rate.  Also, the SBA must be enough to allow at least one retry for HCCA.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321048"/>
              </p:ext>
            </p:extLst>
          </p:nvPr>
        </p:nvGraphicFramePr>
        <p:xfrm>
          <a:off x="1219200" y="2672834"/>
          <a:ext cx="3200400" cy="2286000"/>
        </p:xfrm>
        <a:graphic>
          <a:graphicData uri="http://schemas.openxmlformats.org/drawingml/2006/table">
            <a:tbl>
              <a:tblPr/>
              <a:tblGrid>
                <a:gridCol w="825500"/>
                <a:gridCol w="749300"/>
                <a:gridCol w="927100"/>
                <a:gridCol w="698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Video, Mbps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Pkts per 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 HCCA SBA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SBA, EDCA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1.167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1.083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1.077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1.067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1.033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 bwMode="auto">
          <a:xfrm flipH="1" flipV="1">
            <a:off x="4572000" y="3610099"/>
            <a:ext cx="2057400" cy="990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11629" y="5201289"/>
            <a:ext cx="2668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For HCCA use the larger</a:t>
            </a:r>
            <a:endParaRPr lang="en-US" sz="1800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2741777" y="5028159"/>
            <a:ext cx="230023" cy="234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3148384" y="4966855"/>
            <a:ext cx="799389" cy="234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604657" y="4551356"/>
            <a:ext cx="4458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see that SBA also varies with the rate of packets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07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EDCA SBA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SBA varies with the number of packets per second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969176"/>
              </p:ext>
            </p:extLst>
          </p:nvPr>
        </p:nvGraphicFramePr>
        <p:xfrm>
          <a:off x="762000" y="2019300"/>
          <a:ext cx="3162300" cy="2476500"/>
        </p:xfrm>
        <a:graphic>
          <a:graphicData uri="http://schemas.openxmlformats.org/drawingml/2006/table">
            <a:tbl>
              <a:tblPr/>
              <a:tblGrid>
                <a:gridCol w="1054100"/>
                <a:gridCol w="1054100"/>
                <a:gridCol w="10541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Packets/sec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SBA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Estimated SBA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57400"/>
            <a:ext cx="4739148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4800600"/>
            <a:ext cx="51248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reasonable estimate for EDCA SBA</a:t>
            </a:r>
          </a:p>
          <a:p>
            <a:r>
              <a:rPr lang="en-US" dirty="0" smtClean="0"/>
              <a:t>SBA = -0.033 </a:t>
            </a:r>
            <a:r>
              <a:rPr lang="en-US" dirty="0" err="1" smtClean="0"/>
              <a:t>ln</a:t>
            </a:r>
            <a:r>
              <a:rPr lang="en-US" dirty="0" smtClean="0"/>
              <a:t> (</a:t>
            </a:r>
            <a:r>
              <a:rPr lang="en-US" dirty="0" err="1" smtClean="0"/>
              <a:t>Pkts</a:t>
            </a:r>
            <a:r>
              <a:rPr lang="en-US" dirty="0" smtClean="0"/>
              <a:t>/sec) + 1.37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64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SBA Suggested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Calculate Packets per sec</a:t>
            </a:r>
          </a:p>
          <a:p>
            <a:pPr marL="457200" lvl="1" indent="0">
              <a:buNone/>
            </a:pPr>
            <a:r>
              <a:rPr lang="en-US" dirty="0" smtClean="0"/>
              <a:t>PPS = Mean Data Rate / (Nominal MSDU x 8)</a:t>
            </a:r>
            <a:br>
              <a:rPr lang="en-US" dirty="0" smtClean="0"/>
            </a:br>
            <a:r>
              <a:rPr lang="en-US" sz="1800" i="1" dirty="0" smtClean="0"/>
              <a:t>Note:  Nominal MSDU = MDSU or A-MSDU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 smtClean="0"/>
              <a:t>Calculate  EDCA SBA </a:t>
            </a:r>
          </a:p>
          <a:p>
            <a:pPr marL="457200" lvl="1" indent="0">
              <a:buNone/>
            </a:pPr>
            <a:r>
              <a:rPr lang="en-US" dirty="0" smtClean="0"/>
              <a:t>EDCA SBA = -0.033 Ln (PPS) + 1.37</a:t>
            </a:r>
            <a:endParaRPr lang="en-US" dirty="0"/>
          </a:p>
          <a:p>
            <a:pPr marL="400050"/>
            <a:r>
              <a:rPr lang="en-US" dirty="0" smtClean="0"/>
              <a:t>EDCA Admission Control TSPEC uses EDCA SBA</a:t>
            </a:r>
          </a:p>
          <a:p>
            <a:r>
              <a:rPr lang="en-US" dirty="0"/>
              <a:t>For HCCA TSPEC</a:t>
            </a:r>
          </a:p>
          <a:p>
            <a:pPr lvl="1"/>
            <a:r>
              <a:rPr lang="en-US" sz="2200" dirty="0"/>
              <a:t>Calculate packets per SI, </a:t>
            </a:r>
            <a:r>
              <a:rPr lang="en-US" sz="2200" dirty="0" smtClean="0"/>
              <a:t>PPSI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dirty="0" err="1" smtClean="0"/>
              <a:t>PPSI</a:t>
            </a:r>
            <a:r>
              <a:rPr lang="en-US" dirty="0" smtClean="0"/>
              <a:t> </a:t>
            </a:r>
            <a:r>
              <a:rPr lang="en-US" dirty="0"/>
              <a:t>= Mean Data Rate bps /(Nominal MSDU x 8) x SI (in </a:t>
            </a:r>
            <a:r>
              <a:rPr lang="en-US" dirty="0" err="1"/>
              <a:t>secs</a:t>
            </a:r>
            <a:r>
              <a:rPr lang="en-US" dirty="0"/>
              <a:t>)</a:t>
            </a:r>
          </a:p>
          <a:p>
            <a:pPr lvl="1"/>
            <a:r>
              <a:rPr lang="en-US" sz="2200" dirty="0"/>
              <a:t>HCCA SBA = MAX [EDCA SBA, (</a:t>
            </a:r>
            <a:r>
              <a:rPr lang="en-US" sz="2200" dirty="0" smtClean="0"/>
              <a:t>PPSI </a:t>
            </a:r>
            <a:r>
              <a:rPr lang="en-US" sz="2200" dirty="0"/>
              <a:t>+ 1)/</a:t>
            </a:r>
            <a:r>
              <a:rPr lang="en-US" sz="2200" dirty="0" smtClean="0"/>
              <a:t>PPSI)] </a:t>
            </a:r>
            <a:endParaRPr lang="en-US" sz="2200" dirty="0"/>
          </a:p>
          <a:p>
            <a:pPr lvl="2"/>
            <a:endParaRPr lang="en-US" dirty="0"/>
          </a:p>
          <a:p>
            <a:pPr marL="5715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79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 – discussion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 can be set to whatever the application wants.  </a:t>
            </a:r>
          </a:p>
          <a:p>
            <a:r>
              <a:rPr lang="en-US" dirty="0" smtClean="0"/>
              <a:t>This ‘suggested’ value is useful </a:t>
            </a:r>
          </a:p>
          <a:p>
            <a:r>
              <a:rPr lang="en-US" dirty="0" smtClean="0"/>
              <a:t>Remember that TSPEC is usually pessimistic</a:t>
            </a:r>
          </a:p>
          <a:p>
            <a:r>
              <a:rPr lang="en-US" dirty="0" smtClean="0"/>
              <a:t>SBA can be increased if stream having trouble.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33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N.3.2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N.3.2 should be re-written along the lines discussed in this presentation and the ‘suggested SBA’ idea with the formula included?  </a:t>
            </a:r>
          </a:p>
          <a:p>
            <a:r>
              <a:rPr lang="en-US" dirty="0" smtClean="0"/>
              <a:t>Yes  /No / “Haven’t understood a word of this”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10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Minimum, Mean and Peak Data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Clarify the use of these fields for CBR and VBR traffic</a:t>
            </a:r>
          </a:p>
          <a:p>
            <a:pPr lvl="1"/>
            <a:r>
              <a:rPr lang="en-US" dirty="0" smtClean="0"/>
              <a:t>CBR populate all three with same value, or for HCCA just Mean and rely on the two SI values to indicate CBR</a:t>
            </a:r>
          </a:p>
          <a:p>
            <a:pPr lvl="1"/>
            <a:r>
              <a:rPr lang="en-US" dirty="0" smtClean="0"/>
              <a:t>VBR must populate Mean but specify Peak and Min if possible</a:t>
            </a:r>
          </a:p>
          <a:p>
            <a:r>
              <a:rPr lang="en-US" dirty="0" smtClean="0"/>
              <a:t>Add a clause based upon the use of these fields for statistical multiplexing </a:t>
            </a:r>
          </a:p>
          <a:p>
            <a:pPr lvl="1"/>
            <a:r>
              <a:rPr lang="en-US" dirty="0" smtClean="0"/>
              <a:t>Use the Mean and STDEV formula used in 11aa.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58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contribution on the text for Annex 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4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General Point – Heading is “Admission Control”</a:t>
            </a:r>
          </a:p>
          <a:p>
            <a:r>
              <a:rPr lang="en-US" dirty="0" smtClean="0"/>
              <a:t>Should be TSPECs and Admission Control?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2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r>
              <a:rPr lang="en-US" sz="2800" dirty="0" smtClean="0"/>
              <a:t>N.1 Example use of TSPEC for Admission 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In Table N.1 – “Admissible TSPECS”,  the column for Contention Based CBR traffic (EDCA) includes the following:</a:t>
            </a:r>
          </a:p>
          <a:p>
            <a:pPr lvl="1"/>
            <a:r>
              <a:rPr lang="en-US" dirty="0"/>
              <a:t>Nominal MSDU size 		</a:t>
            </a:r>
            <a:r>
              <a:rPr lang="en-US" dirty="0" smtClean="0"/>
              <a:t>S (specified)</a:t>
            </a:r>
            <a:endParaRPr lang="en-US" dirty="0"/>
          </a:p>
          <a:p>
            <a:pPr lvl="1"/>
            <a:r>
              <a:rPr lang="en-US" dirty="0"/>
              <a:t>Mean Data Rate			S</a:t>
            </a:r>
          </a:p>
          <a:p>
            <a:pPr lvl="1"/>
            <a:r>
              <a:rPr lang="en-US" dirty="0"/>
              <a:t>Surplus Bandwidth Allocation	S</a:t>
            </a:r>
          </a:p>
          <a:p>
            <a:pPr lvl="1"/>
            <a:r>
              <a:rPr lang="en-US" dirty="0" smtClean="0"/>
              <a:t>Minimum Service Interval 		DC (do not care)</a:t>
            </a:r>
          </a:p>
          <a:p>
            <a:pPr lvl="1"/>
            <a:r>
              <a:rPr lang="en-US" dirty="0" smtClean="0"/>
              <a:t>Maximum Service Interval		DC</a:t>
            </a:r>
          </a:p>
          <a:p>
            <a:pPr lvl="1"/>
            <a:r>
              <a:rPr lang="en-US" dirty="0" smtClean="0"/>
              <a:t>Inactivity Interval 			DC</a:t>
            </a:r>
          </a:p>
          <a:p>
            <a:pPr lvl="1"/>
            <a:r>
              <a:rPr lang="en-US" dirty="0" smtClean="0"/>
              <a:t>Delay Bound			X (unspecified)</a:t>
            </a:r>
          </a:p>
          <a:p>
            <a:pPr marL="0" indent="0">
              <a:buNone/>
            </a:pPr>
            <a:r>
              <a:rPr lang="en-US" dirty="0" smtClean="0"/>
              <a:t>“do not care” only appears this one time in the entire Standard.  What does it mean?  Propose  to replace with “Optional”.  BUT….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5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Service Interval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0" y="6553200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DSP Group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24582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29188"/>
              </p:ext>
            </p:extLst>
          </p:nvPr>
        </p:nvGraphicFramePr>
        <p:xfrm>
          <a:off x="838200" y="1410335"/>
          <a:ext cx="5486400" cy="2590165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lnSpc>
                          <a:spcPts val="9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41300" marR="23622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TSPEC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70180" marR="16510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pa</a:t>
                      </a:r>
                      <a:r>
                        <a:rPr lang="en-US" sz="900" b="1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r>
                        <a:rPr lang="en-US" sz="900" b="1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ter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62560" marR="150495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o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uous</a:t>
                      </a:r>
                      <a:r>
                        <a:rPr lang="en-US" sz="900" b="1" spc="-1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time</a:t>
                      </a:r>
                      <a:r>
                        <a:rPr lang="en-US" sz="900" b="1" spc="-1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QoS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0960" marR="48895" algn="ctr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tr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ffic</a:t>
                      </a:r>
                      <a:r>
                        <a:rPr lang="en-US" sz="900" b="1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(HCCA)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72390" marR="60325" algn="ctr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Controlled-</a:t>
                      </a:r>
                      <a:r>
                        <a:rPr lang="en-US" sz="900" b="1" spc="-4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access</a:t>
                      </a:r>
                      <a:r>
                        <a:rPr lang="en-US" sz="900" b="1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CBR tra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f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fic</a:t>
                      </a:r>
                      <a:r>
                        <a:rPr lang="en-US" sz="900" b="1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(HCCA)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9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00965" marR="8826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Bursty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traffic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27965" marR="21590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(HCCA)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4135" marR="66040" indent="13970" algn="ctr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Uns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p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ecified</a:t>
                      </a:r>
                      <a:r>
                        <a:rPr lang="en-US" sz="900" b="1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non-QoS</a:t>
                      </a:r>
                      <a:r>
                        <a:rPr lang="en-US" sz="900" b="1" spc="-13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affic</a:t>
                      </a:r>
                      <a:r>
                        <a:rPr lang="en-US" sz="900" b="1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(HCC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76200" marR="55880" indent="-635" algn="ctr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Con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ention- ba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CBR traffic</a:t>
                      </a:r>
                      <a:r>
                        <a:rPr lang="en-US" sz="900" b="1" spc="-3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(EDCA)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67310" marR="57785">
                        <a:lnSpc>
                          <a:spcPts val="1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Nominal</a:t>
                      </a:r>
                      <a:r>
                        <a:rPr lang="en-US" sz="900" spc="-9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MSDU Size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01955" marR="3892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01955" marR="3892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92430" marR="3797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416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DC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96875" marR="37846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67310" marR="0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Minimum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731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vi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-1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nt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rv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01955" marR="3892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6667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Nominal</a:t>
                      </a:r>
                      <a:r>
                        <a:rPr lang="en-US" sz="900" spc="-10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DU size/mean</a:t>
                      </a:r>
                      <a:r>
                        <a:rPr lang="en-US" sz="900" spc="-3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data</a:t>
                      </a:r>
                      <a:r>
                        <a:rPr lang="en-US" sz="900" spc="-1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ra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,</a:t>
                      </a:r>
                      <a:r>
                        <a:rPr lang="en-US" sz="900" spc="-6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if</a:t>
                      </a:r>
                      <a:r>
                        <a:rPr lang="en-US" sz="900" spc="-5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spe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if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r>
                        <a:rPr lang="en-US" sz="900" spc="-3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(</a:t>
                      </a:r>
                      <a:r>
                        <a:rPr lang="en-US" sz="900" spc="-120">
                          <a:effectLst/>
                          <a:latin typeface="Times New Roman"/>
                          <a:ea typeface="Calibri"/>
                          <a:cs typeface="Arial"/>
                        </a:rPr>
                        <a:t>V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oIP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y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pically</a:t>
                      </a:r>
                      <a:r>
                        <a:rPr lang="en-US" sz="900" spc="-3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uses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this)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2390" indent="698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Me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r>
                        <a:rPr lang="en-US" sz="900" spc="-1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ta</a:t>
                      </a:r>
                      <a:r>
                        <a:rPr lang="en-US" sz="900" spc="-1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/</a:t>
                      </a:r>
                      <a:r>
                        <a:rPr lang="en-US" sz="900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nominal</a:t>
                      </a:r>
                      <a:r>
                        <a:rPr lang="en-US" sz="900" spc="-8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MSDU s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z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,</a:t>
                      </a:r>
                      <a:r>
                        <a:rPr lang="en-US" sz="900" spc="-1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if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an</a:t>
                      </a:r>
                      <a:r>
                        <a:rPr lang="en-US" sz="900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ta</a:t>
                      </a:r>
                      <a:r>
                        <a:rPr lang="en-US" sz="900" spc="-1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te</a:t>
                      </a:r>
                      <a:r>
                        <a:rPr lang="en-US" sz="900" spc="-1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sp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 f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4226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DC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4226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3591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DC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67310" marR="0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xim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u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7310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vi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-1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nt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rv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01955" marR="3892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3190" marR="110490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</a:t>
                      </a:r>
                      <a:r>
                        <a:rPr lang="en-US" sz="900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bound/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71755" marR="59055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number</a:t>
                      </a:r>
                      <a:r>
                        <a:rPr lang="en-US" sz="900" spc="-3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of retries</a:t>
                      </a:r>
                      <a:r>
                        <a:rPr lang="en-US" sz="900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(</a:t>
                      </a:r>
                      <a:r>
                        <a:rPr lang="en-US" sz="900" spc="-11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V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typi-</a:t>
                      </a:r>
                      <a:r>
                        <a:rPr lang="en-US" sz="900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cally</a:t>
                      </a:r>
                      <a:r>
                        <a:rPr lang="en-US" sz="900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uses this)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88265" indent="-63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</a:t>
                      </a:r>
                      <a:r>
                        <a:rPr lang="en-US" sz="900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bound/</a:t>
                      </a:r>
                      <a:r>
                        <a:rPr lang="en-US" sz="900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number</a:t>
                      </a:r>
                      <a:r>
                        <a:rPr lang="en-US" sz="900" spc="-3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of r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tr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s,</a:t>
                      </a:r>
                      <a:r>
                        <a:rPr lang="en-US" sz="900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if</a:t>
                      </a:r>
                      <a:r>
                        <a:rPr lang="en-US" sz="900" spc="-1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l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y</a:t>
                      </a:r>
                      <a:r>
                        <a:rPr lang="en-US" sz="900" spc="-1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bo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u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nd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p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esent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4226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DC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9885" marR="3314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DC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65">
                <a:tc>
                  <a:txBody>
                    <a:bodyPr/>
                    <a:lstStyle/>
                    <a:p>
                      <a:pPr marL="67310" marR="0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Inactivity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7310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Interval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410970" marR="13982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Always specified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9885" marR="3308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DC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28800" y="2743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622" y="4102397"/>
            <a:ext cx="790511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CBR traffic, e.g. voice call, MP3 audio</a:t>
            </a:r>
          </a:p>
          <a:p>
            <a:r>
              <a:rPr lang="en-US" sz="1800" dirty="0" smtClean="0"/>
              <a:t>For CBR traffic should set both Min and Max SI to same value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err="1" smtClean="0"/>
              <a:t>E.g</a:t>
            </a:r>
            <a:r>
              <a:rPr lang="en-US" sz="1800" dirty="0" smtClean="0"/>
              <a:t> Voice call set max and min SI to 20ms.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The scheduler needs to send packets at 20ms intervals.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800" dirty="0" smtClean="0"/>
              <a:t>Also, consider Delay Bound 50ms (limit for voice latency over 802.11).  </a:t>
            </a:r>
            <a:br>
              <a:rPr lang="en-US" sz="1800" dirty="0" smtClean="0"/>
            </a:br>
            <a:r>
              <a:rPr lang="en-US" sz="1800" dirty="0" smtClean="0"/>
              <a:t>Retries? Say 7 (see later text in this Annex), but then &lt;min SI</a:t>
            </a:r>
            <a:br>
              <a:rPr lang="en-US" sz="1800" dirty="0" smtClean="0"/>
            </a:br>
            <a:r>
              <a:rPr lang="en-US" sz="1800" dirty="0" smtClean="0"/>
              <a:t>Say 1 retry, then 50 or 25ms, which is wrong, needs to be 20ms 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6324600" y="3086735"/>
            <a:ext cx="2635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Scheduler uses max SI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438400" y="2934335"/>
            <a:ext cx="2209800" cy="838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endCxn id="12" idx="7"/>
          </p:cNvCxnSpPr>
          <p:nvPr/>
        </p:nvCxnSpPr>
        <p:spPr bwMode="auto">
          <a:xfrm flipH="1">
            <a:off x="4324582" y="2553335"/>
            <a:ext cx="2457218" cy="503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663314" y="2200297"/>
            <a:ext cx="195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wrong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363186" y="1424049"/>
            <a:ext cx="1110123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63314" y="1496972"/>
            <a:ext cx="1981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Why only CBR?</a:t>
            </a:r>
            <a:endParaRPr lang="en-US" sz="2000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6400800" y="1621135"/>
            <a:ext cx="262514" cy="69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17892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Service Interval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scheduled </a:t>
            </a:r>
            <a:r>
              <a:rPr lang="en-US" dirty="0" err="1" smtClean="0"/>
              <a:t>QoS</a:t>
            </a:r>
            <a:endParaRPr lang="en-US" dirty="0" smtClean="0"/>
          </a:p>
          <a:p>
            <a:r>
              <a:rPr lang="en-US" dirty="0" smtClean="0"/>
              <a:t>CBR traffic should set min and max SI to same value</a:t>
            </a:r>
          </a:p>
          <a:p>
            <a:r>
              <a:rPr lang="en-US" dirty="0" smtClean="0"/>
              <a:t>VBR traffic should set the min SI to 0 and the max SI to a value corresponding to the mean latency that the application can accept, or to the rate that the codec is expecting packets.  </a:t>
            </a:r>
          </a:p>
          <a:p>
            <a:pPr lvl="1"/>
            <a:r>
              <a:rPr lang="en-US" dirty="0" smtClean="0"/>
              <a:t>For real time video this is 0ms and 16ms </a:t>
            </a:r>
          </a:p>
          <a:p>
            <a:pPr lvl="1"/>
            <a:r>
              <a:rPr lang="en-US" dirty="0" smtClean="0"/>
              <a:t>For one way video with buffering maybe this is higher (I do not know enough about video codecs).  </a:t>
            </a:r>
          </a:p>
          <a:p>
            <a:pPr marL="457200" lvl="1" indent="0">
              <a:buNone/>
            </a:pPr>
            <a:r>
              <a:rPr lang="en-US" sz="2400" b="1" i="1" dirty="0" smtClean="0">
                <a:solidFill>
                  <a:srgbClr val="FF0000"/>
                </a:solidFill>
              </a:rPr>
              <a:t>The point is that the TSPEC now reflects VBR or CBR</a:t>
            </a:r>
          </a:p>
          <a:p>
            <a:pPr marL="457200" lvl="1" indent="0">
              <a:buNone/>
            </a:pPr>
            <a:r>
              <a:rPr lang="en-US" sz="2400" b="1" i="1" dirty="0" smtClean="0">
                <a:solidFill>
                  <a:srgbClr val="FF0000"/>
                </a:solidFill>
              </a:rPr>
              <a:t>As the scheduler uses the max SI it is important to get it right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89681A-9631-497E-ACB4-B757B377D4B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8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SI in N.1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528697"/>
              </p:ext>
            </p:extLst>
          </p:nvPr>
        </p:nvGraphicFramePr>
        <p:xfrm>
          <a:off x="838200" y="2286000"/>
          <a:ext cx="5486400" cy="2915285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lnSpc>
                          <a:spcPts val="9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41300" marR="23622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TSPEC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70180" marR="16510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pa</a:t>
                      </a:r>
                      <a:r>
                        <a:rPr lang="en-US" sz="900" b="1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r>
                        <a:rPr lang="en-US" sz="900" b="1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ter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62560" marR="150495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o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uous</a:t>
                      </a:r>
                      <a:r>
                        <a:rPr lang="en-US" sz="900" b="1" spc="-1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time</a:t>
                      </a:r>
                      <a:r>
                        <a:rPr lang="en-US" sz="900" b="1" spc="-1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QoS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0960" marR="48895" algn="ctr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tr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ffic</a:t>
                      </a:r>
                      <a:r>
                        <a:rPr lang="en-US" sz="900" b="1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(HCCA)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72390" marR="60325" algn="ctr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Controlled-</a:t>
                      </a:r>
                      <a:r>
                        <a:rPr lang="en-US" sz="900" b="1" spc="-4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access</a:t>
                      </a:r>
                      <a:r>
                        <a:rPr lang="en-US" sz="900" b="1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CBR tra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f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fic</a:t>
                      </a:r>
                      <a:r>
                        <a:rPr lang="en-US" sz="900" b="1" spc="-2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(HCCA)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9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9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00965" marR="8826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Bursty</a:t>
                      </a:r>
                      <a:r>
                        <a:rPr lang="en-US" sz="900" b="1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traffic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227965" marR="21590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(HCCA)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4135" marR="66040" indent="13970" algn="ctr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Uns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p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ecified</a:t>
                      </a:r>
                      <a:r>
                        <a:rPr lang="en-US" sz="900" b="1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non-QoS</a:t>
                      </a:r>
                      <a:r>
                        <a:rPr lang="en-US" sz="900" b="1" spc="-13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affic</a:t>
                      </a:r>
                      <a:r>
                        <a:rPr lang="en-US" sz="900" b="1" spc="-2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(HCC</a:t>
                      </a:r>
                      <a:r>
                        <a:rPr lang="en-US" sz="900" b="1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 b="1">
                          <a:effectLst/>
                          <a:latin typeface="Times New Roman"/>
                          <a:ea typeface="Calibri"/>
                          <a:cs typeface="Arial"/>
                        </a:rPr>
                        <a:t>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76200" marR="55880" indent="-635" algn="ctr">
                        <a:lnSpc>
                          <a:spcPct val="9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Con</a:t>
                      </a: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ention- ba</a:t>
                      </a:r>
                      <a:r>
                        <a:rPr lang="en-US" sz="900" b="1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r>
                        <a:rPr lang="en-US" sz="900" b="1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traffic</a:t>
                      </a:r>
                      <a:r>
                        <a:rPr lang="en-US" sz="900" b="1" spc="-3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(EDCA)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67310" marR="57785">
                        <a:lnSpc>
                          <a:spcPts val="10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Nominal</a:t>
                      </a:r>
                      <a:r>
                        <a:rPr lang="en-US" sz="900" spc="-95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MSDU Size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01955" marR="3892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01955" marR="3892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92430" marR="3797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4163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Opt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7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75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96875" marR="37846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67310" marR="0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Minimum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731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vi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-1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nt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rv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01955" marR="3892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6667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Nominal</a:t>
                      </a:r>
                      <a:r>
                        <a:rPr lang="en-US" sz="900" spc="-10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r>
                        <a:rPr lang="en-US" sz="900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DU size/mean</a:t>
                      </a:r>
                      <a:r>
                        <a:rPr lang="en-US" sz="900" spc="-3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data</a:t>
                      </a:r>
                      <a:r>
                        <a:rPr lang="en-US" sz="900" spc="-1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ra</a:t>
                      </a:r>
                      <a:r>
                        <a:rPr lang="en-US" sz="900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,</a:t>
                      </a:r>
                      <a:r>
                        <a:rPr lang="en-US" sz="900" spc="-6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if</a:t>
                      </a:r>
                      <a:r>
                        <a:rPr lang="en-US" sz="900" spc="-5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spe</a:t>
                      </a:r>
                      <a:r>
                        <a:rPr lang="en-US" sz="900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if</a:t>
                      </a:r>
                      <a:r>
                        <a:rPr lang="en-US" sz="900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r>
                        <a:rPr lang="en-US" sz="900" spc="-3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(</a:t>
                      </a:r>
                      <a:r>
                        <a:rPr lang="en-US" sz="900" spc="-12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V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oIP</a:t>
                      </a:r>
                      <a:r>
                        <a:rPr lang="en-US" sz="900" spc="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t</a:t>
                      </a:r>
                      <a:r>
                        <a:rPr lang="en-US" sz="900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y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pically</a:t>
                      </a:r>
                      <a:r>
                        <a:rPr lang="en-US" sz="900" spc="-3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uses</a:t>
                      </a:r>
                      <a:r>
                        <a:rPr lang="en-US" sz="900" spc="-5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this)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2390" indent="698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78740" marR="72390" indent="698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</a:p>
                    <a:p>
                      <a:pPr marL="78740" marR="72390" indent="698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Usually set to 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4226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Opt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4226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3591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67310" marR="0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xim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u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7310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r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vi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 spc="-10">
                          <a:effectLst/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nt</a:t>
                      </a:r>
                      <a:r>
                        <a:rPr lang="en-US" sz="900" spc="-5">
                          <a:effectLst/>
                          <a:latin typeface="Times New Roman"/>
                          <a:ea typeface="Calibri"/>
                          <a:cs typeface="Arial"/>
                        </a:rPr>
                        <a:t>e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rv</a:t>
                      </a:r>
                      <a:r>
                        <a:rPr lang="en-US" sz="900" spc="5">
                          <a:effectLst/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401955" marR="3892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3190" marR="110490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Same as min SI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0" marR="88265" indent="-63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101600" marR="88265" indent="-63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54330" marR="34226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Opt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6675" marR="6667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Opt</a:t>
                      </a:r>
                    </a:p>
                    <a:p>
                      <a:pPr marL="66675" marR="66675" algn="ctr">
                        <a:lnSpc>
                          <a:spcPct val="960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Used</a:t>
                      </a:r>
                      <a:r>
                        <a:rPr lang="en-US" sz="10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 to indicate aggregation limits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965">
                <a:tc>
                  <a:txBody>
                    <a:bodyPr/>
                    <a:lstStyle/>
                    <a:p>
                      <a:pPr marL="67310" marR="0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Inactivity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67310" marR="0">
                        <a:lnSpc>
                          <a:spcPts val="9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Interval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410970" marR="139827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Calibri"/>
                          <a:cs typeface="Arial"/>
                        </a:rPr>
                        <a:t>Always specified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9885" marR="33083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Opt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5410200" y="3886200"/>
            <a:ext cx="1066800" cy="1066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9657" y="3752096"/>
            <a:ext cx="19309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 Never needed</a:t>
            </a:r>
          </a:p>
          <a:p>
            <a:endParaRPr lang="en-US" sz="1800" dirty="0" smtClean="0"/>
          </a:p>
          <a:p>
            <a:r>
              <a:rPr lang="en-US" sz="1800" dirty="0" smtClean="0"/>
              <a:t>   This comes next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6611587" y="2337460"/>
            <a:ext cx="2074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Removed “CBR”</a:t>
            </a:r>
            <a:endParaRPr lang="en-US" sz="2000" dirty="0"/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 bwMode="auto">
          <a:xfrm flipH="1">
            <a:off x="6248400" y="2537515"/>
            <a:ext cx="3631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482938" y="2737570"/>
            <a:ext cx="1876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“DC” replaced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with “Opt”</a:t>
            </a:r>
            <a:endParaRPr lang="en-US" sz="20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943600" y="3445456"/>
            <a:ext cx="667987" cy="4407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6248400" y="4419600"/>
            <a:ext cx="4572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1339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11n aggregation and EDCA TSPEC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724400"/>
          </a:xfrm>
        </p:spPr>
        <p:txBody>
          <a:bodyPr/>
          <a:lstStyle/>
          <a:p>
            <a:r>
              <a:rPr lang="en-US" sz="2000" dirty="0" smtClean="0"/>
              <a:t>Aggregating MPDUs or MSDUs introduces delay to the packets.  More aggregation the more latency.  </a:t>
            </a:r>
          </a:p>
          <a:p>
            <a:r>
              <a:rPr lang="en-US" sz="2000" dirty="0" smtClean="0"/>
              <a:t>How does a device know the aggregation limit in order to meet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000" dirty="0" smtClean="0"/>
              <a:t> latency requirement?  For voice not a problem – no aggregation  </a:t>
            </a:r>
          </a:p>
          <a:p>
            <a:pPr marL="0" indent="0">
              <a:buNone/>
            </a:pPr>
            <a:r>
              <a:rPr lang="en-US" sz="2000" u="sng" dirty="0" smtClean="0"/>
              <a:t>Video Example:  </a:t>
            </a:r>
            <a:r>
              <a:rPr lang="en-US" sz="2000" u="sng" dirty="0" smtClean="0">
                <a:solidFill>
                  <a:schemeClr val="accent6">
                    <a:lumMod val="50000"/>
                  </a:schemeClr>
                </a:solidFill>
              </a:rPr>
              <a:t>1316B packets (nom MSDU = 1364B)), 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For a video stream, say max latency = 16ms (to match codec)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For a 1Mbps video application stream</a:t>
            </a:r>
          </a:p>
          <a:p>
            <a:pPr lvl="2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PPS = 1 x 10^6 / (1316 x 8) = 94.98 (or every 10.53ms)</a:t>
            </a:r>
          </a:p>
          <a:p>
            <a:pPr lvl="2"/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Pkts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per max latency = PPS x 0.016 = 1.52</a:t>
            </a:r>
          </a:p>
          <a:p>
            <a:pPr lvl="2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Hence, only 1 MSDU can be sent , i.e. no aggregation.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For a 5Mbps stream, 7 MSDUs can be sent </a:t>
            </a:r>
          </a:p>
          <a:p>
            <a:pPr marL="0" indent="0" algn="ctr"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Hence, if there is a limit to the Aggregation that can be used, the “max SI’ field can be used.  </a:t>
            </a:r>
          </a:p>
          <a:p>
            <a:pPr lvl="2"/>
            <a:endParaRPr lang="en-US" sz="2200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8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Aggregation, Medium Time, and </a:t>
            </a:r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As shown, decision on how many MSDUs to aggregate requires the STA to know the </a:t>
            </a:r>
            <a:r>
              <a:rPr lang="en-US" dirty="0" err="1" smtClean="0"/>
              <a:t>QoS</a:t>
            </a:r>
            <a:r>
              <a:rPr lang="en-US" dirty="0" smtClean="0"/>
              <a:t> requirements of the stream.</a:t>
            </a:r>
          </a:p>
          <a:p>
            <a:r>
              <a:rPr lang="en-US" dirty="0" smtClean="0"/>
              <a:t>In HCCA, Service Interval and Delay Bound are used.</a:t>
            </a:r>
          </a:p>
          <a:p>
            <a:pPr lvl="1"/>
            <a:r>
              <a:rPr lang="en-US" dirty="0" smtClean="0"/>
              <a:t>SI reflects the codec type (e.g. video) </a:t>
            </a:r>
          </a:p>
          <a:p>
            <a:pPr lvl="1"/>
            <a:r>
              <a:rPr lang="en-US" dirty="0" smtClean="0"/>
              <a:t>Delay Bound is acceptable life of the packet.</a:t>
            </a:r>
          </a:p>
          <a:p>
            <a:pPr lvl="1"/>
            <a:r>
              <a:rPr lang="en-US" dirty="0" smtClean="0"/>
              <a:t>HCCA TSPEC information informs on aggregation limits</a:t>
            </a:r>
          </a:p>
          <a:p>
            <a:r>
              <a:rPr lang="en-US" dirty="0" smtClean="0"/>
              <a:t>In EDCA, if aggregation is used, max SI can be used in order to indicate limit of aggregation.  Delay Bound is useful if packets get delayed.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619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76737</TotalTime>
  <Words>2120</Words>
  <Application>Microsoft Office PowerPoint</Application>
  <PresentationFormat>On-screen Show (4:3)</PresentationFormat>
  <Paragraphs>560</Paragraphs>
  <Slides>29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Document</vt:lpstr>
      <vt:lpstr>802.11mc  Annex N Discussion/Proposals</vt:lpstr>
      <vt:lpstr>Abstract</vt:lpstr>
      <vt:lpstr>Annex N</vt:lpstr>
      <vt:lpstr>N.1 Example use of TSPEC for Admission Control</vt:lpstr>
      <vt:lpstr>Service Interval</vt:lpstr>
      <vt:lpstr>Service Interval</vt:lpstr>
      <vt:lpstr>Proposal for SI in N.1</vt:lpstr>
      <vt:lpstr>11n aggregation and EDCA TSPEC</vt:lpstr>
      <vt:lpstr>Aggregation, Medium Time, and QoS</vt:lpstr>
      <vt:lpstr>Aggregation</vt:lpstr>
      <vt:lpstr>Example 1 with Aggregation</vt:lpstr>
      <vt:lpstr>Example 2 with Aggregation</vt:lpstr>
      <vt:lpstr>Video Example – aggregation limits</vt:lpstr>
      <vt:lpstr>Summary</vt:lpstr>
      <vt:lpstr>Proposal for N.1</vt:lpstr>
      <vt:lpstr>N.2.2 Deriving Medium Time</vt:lpstr>
      <vt:lpstr>N.3.2 TSPEC Construction</vt:lpstr>
      <vt:lpstr>SBA</vt:lpstr>
      <vt:lpstr>N.3.2 continued</vt:lpstr>
      <vt:lpstr>SBA Discussion</vt:lpstr>
      <vt:lpstr>SBA - Voice example</vt:lpstr>
      <vt:lpstr>SBA – Video Example</vt:lpstr>
      <vt:lpstr>Video SBA</vt:lpstr>
      <vt:lpstr>EDCA SBA estimate</vt:lpstr>
      <vt:lpstr>SBA Suggested Value</vt:lpstr>
      <vt:lpstr>SBA – discussion points</vt:lpstr>
      <vt:lpstr>Straw Poll N.3.2</vt:lpstr>
      <vt:lpstr>Minimum, Mean and Peak Data Rate</vt:lpstr>
      <vt:lpstr>Text 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1370</cp:revision>
  <cp:lastPrinted>1998-02-10T13:28:06Z</cp:lastPrinted>
  <dcterms:created xsi:type="dcterms:W3CDTF">1998-02-10T13:07:52Z</dcterms:created>
  <dcterms:modified xsi:type="dcterms:W3CDTF">2013-01-02T22:59:11Z</dcterms:modified>
</cp:coreProperties>
</file>