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62" r:id="rId7"/>
    <p:sldId id="265" r:id="rId8"/>
    <p:sldId id="346" r:id="rId9"/>
    <p:sldId id="332" r:id="rId10"/>
    <p:sldId id="367" r:id="rId11"/>
    <p:sldId id="365" r:id="rId12"/>
    <p:sldId id="368" r:id="rId13"/>
    <p:sldId id="373" r:id="rId14"/>
    <p:sldId id="372" r:id="rId15"/>
    <p:sldId id="374" r:id="rId16"/>
    <p:sldId id="375" r:id="rId17"/>
    <p:sldId id="376" r:id="rId18"/>
    <p:sldId id="371" r:id="rId19"/>
    <p:sldId id="316" r:id="rId20"/>
    <p:sldId id="378" r:id="rId21"/>
    <p:sldId id="317" r:id="rId22"/>
    <p:sldId id="377" r:id="rId23"/>
    <p:sldId id="292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00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61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42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723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9695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11-13-0009-00-00ai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BSS/Network Status Information for a Fast AP/Network Selection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5300" y="2781300"/>
          <a:ext cx="7983537" cy="3576638"/>
        </p:xfrm>
        <a:graphic>
          <a:graphicData uri="http://schemas.openxmlformats.org/presentationml/2006/ole">
            <p:oleObj spid="_x0000_s3079" name="Document" r:id="rId4" imgW="10487485" imgH="438228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 bwMode="auto">
          <a:xfrm>
            <a:off x="304800" y="6858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6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Proposed BSS/Backhaul Link (BHL) Status Indication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800100" y="1333500"/>
          <a:ext cx="7240587" cy="4937125"/>
        </p:xfrm>
        <a:graphic>
          <a:graphicData uri="http://schemas.openxmlformats.org/presentationml/2006/ole">
            <p:oleObj spid="_x0000_s15362" name="Visio" r:id="rId3" imgW="7240354" imgH="4936545" progId="Visio.Drawing.11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19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723900" y="1600200"/>
            <a:ext cx="7770813" cy="47813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4-bit AP Status Indicator</a:t>
            </a:r>
          </a:p>
          <a:p>
            <a:pPr marL="682625" lvl="1" indent="-341313"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chemeClr val="tx1"/>
                </a:solidFill>
              </a:rPr>
              <a:t>Average Access Delay,  scaling  down from the 8-bit code in Section 8.4.2.41 in 802.11-2012 spec into a 4-bit code below:</a:t>
            </a:r>
          </a:p>
          <a:p>
            <a:pPr marL="914400" lvl="2" indent="-231775">
              <a:buFont typeface="Wingdings" pitchFamily="2" charset="2"/>
              <a:buChar char="§"/>
            </a:pPr>
            <a:r>
              <a:rPr lang="en-US" altLang="zh-TW" sz="2000" dirty="0" smtClean="0">
                <a:solidFill>
                  <a:schemeClr val="tx1"/>
                </a:solidFill>
              </a:rPr>
              <a:t>0: 			Access Delay &lt; 8us</a:t>
            </a:r>
          </a:p>
          <a:p>
            <a:pPr marL="914400" lvl="2" indent="-231775">
              <a:buFont typeface="Wingdings" pitchFamily="2" charset="2"/>
              <a:buChar char="§"/>
            </a:pPr>
            <a:r>
              <a:rPr lang="en-US" altLang="zh-TW" sz="2000" dirty="0" smtClean="0">
                <a:solidFill>
                  <a:schemeClr val="tx1"/>
                </a:solidFill>
              </a:rPr>
              <a:t>1 ≤ n ≤ 12:  	2 </a:t>
            </a:r>
            <a:r>
              <a:rPr lang="en-US" altLang="zh-TW" sz="2000" baseline="30000" dirty="0" smtClean="0">
                <a:solidFill>
                  <a:schemeClr val="tx1"/>
                </a:solidFill>
              </a:rPr>
              <a:t>(n+2) </a:t>
            </a:r>
            <a:r>
              <a:rPr lang="en-US" altLang="zh-TW" sz="2000" dirty="0" smtClean="0">
                <a:solidFill>
                  <a:schemeClr val="tx1"/>
                </a:solidFill>
              </a:rPr>
              <a:t>us ≤ Access Delay &lt; 2</a:t>
            </a:r>
            <a:r>
              <a:rPr lang="en-US" altLang="zh-TW" sz="2000" baseline="30000" dirty="0" smtClean="0">
                <a:solidFill>
                  <a:schemeClr val="tx1"/>
                </a:solidFill>
              </a:rPr>
              <a:t>(n+3)</a:t>
            </a:r>
            <a:r>
              <a:rPr lang="en-US" altLang="zh-TW" sz="2000" dirty="0" smtClean="0">
                <a:solidFill>
                  <a:schemeClr val="tx1"/>
                </a:solidFill>
              </a:rPr>
              <a:t>us</a:t>
            </a:r>
          </a:p>
          <a:p>
            <a:pPr marL="914400" lvl="2" indent="-231775">
              <a:buFont typeface="Wingdings" pitchFamily="2" charset="2"/>
              <a:buChar char="§"/>
            </a:pPr>
            <a:r>
              <a:rPr lang="en-US" altLang="zh-TW" sz="2000" dirty="0" smtClean="0">
                <a:solidFill>
                  <a:schemeClr val="tx1"/>
                </a:solidFill>
              </a:rPr>
              <a:t>13: 			2</a:t>
            </a:r>
            <a:r>
              <a:rPr lang="en-US" altLang="zh-TW" sz="2000" baseline="30000" dirty="0" smtClean="0">
                <a:solidFill>
                  <a:schemeClr val="tx1"/>
                </a:solidFill>
              </a:rPr>
              <a:t>15</a:t>
            </a:r>
            <a:r>
              <a:rPr lang="en-US" altLang="zh-TW" sz="2000" dirty="0" smtClean="0">
                <a:solidFill>
                  <a:schemeClr val="tx1"/>
                </a:solidFill>
              </a:rPr>
              <a:t>us ≤  Access Delay </a:t>
            </a:r>
          </a:p>
          <a:p>
            <a:pPr marL="914400" lvl="2" indent="-231775">
              <a:buFont typeface="Wingdings" pitchFamily="2" charset="2"/>
              <a:buChar char="§"/>
            </a:pPr>
            <a:r>
              <a:rPr lang="en-US" altLang="zh-TW" sz="2000" dirty="0" smtClean="0">
                <a:solidFill>
                  <a:schemeClr val="tx1"/>
                </a:solidFill>
              </a:rPr>
              <a:t>14: 			Service unable to access the channel</a:t>
            </a:r>
          </a:p>
          <a:p>
            <a:pPr marL="914400" lvl="2" indent="-231775">
              <a:buFont typeface="Wingdings" pitchFamily="2" charset="2"/>
              <a:buChar char="§"/>
            </a:pPr>
            <a:r>
              <a:rPr lang="en-US" altLang="zh-TW" sz="2000" dirty="0" smtClean="0">
                <a:solidFill>
                  <a:schemeClr val="tx1"/>
                </a:solidFill>
              </a:rPr>
              <a:t>15: 			measurement not available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7239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Proposed BSS/Backhaul Link Status Indication Field </a:t>
            </a:r>
          </a:p>
          <a:p>
            <a:pPr lvl="0" defTabSz="914400"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–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con’t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88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723900" y="1524000"/>
            <a:ext cx="7770813" cy="48575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</a:rPr>
              <a:t>4-bit Backhaul Link Status Indicator</a:t>
            </a:r>
          </a:p>
          <a:p>
            <a:pPr marL="682625" lvl="1" indent="-341313"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tx1"/>
                </a:solidFill>
              </a:rPr>
              <a:t>1-bit Backhaul Link Up/Down indicator</a:t>
            </a:r>
          </a:p>
          <a:p>
            <a:pPr marL="1082675" lvl="2" indent="-341313"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</a:rPr>
              <a:t>0: down;</a:t>
            </a:r>
          </a:p>
          <a:p>
            <a:pPr marL="1082675" lvl="2" indent="-341313"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</a:rPr>
              <a:t>1: up</a:t>
            </a:r>
          </a:p>
          <a:p>
            <a:pPr marL="682625" lvl="1" indent="-341313"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tx1"/>
                </a:solidFill>
              </a:rPr>
              <a:t>1-bit Relative Rate Indicator</a:t>
            </a:r>
          </a:p>
          <a:p>
            <a:pPr marL="1082675" lvl="2" indent="-341313"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</a:rPr>
              <a:t>0: Backhaul link rate is less than the LAN link; </a:t>
            </a:r>
          </a:p>
          <a:p>
            <a:pPr marL="1082675" lvl="2" indent="-341313"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</a:rPr>
              <a:t>1: Backhaul link rate is greater than or equal to the LAN link;</a:t>
            </a:r>
          </a:p>
          <a:p>
            <a:pPr marL="682625" lvl="1" indent="-341313"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tx1"/>
                </a:solidFill>
              </a:rPr>
              <a:t>2-bit Backhaul Link Load  (BLL) Indicator</a:t>
            </a:r>
          </a:p>
          <a:p>
            <a:pPr marL="1082675" lvl="2" indent="-341313"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</a:rPr>
              <a:t>0:  	BLL &lt; 25%</a:t>
            </a:r>
          </a:p>
          <a:p>
            <a:pPr marL="1082675" lvl="2" indent="-341313"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</a:rPr>
              <a:t>1: 		25% &lt;= BLL &lt; 50%</a:t>
            </a:r>
          </a:p>
          <a:p>
            <a:pPr marL="1082675" lvl="2" indent="-341313"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</a:rPr>
              <a:t>2: 		50% &lt;= BLL &lt; 75%</a:t>
            </a:r>
          </a:p>
          <a:p>
            <a:pPr marL="1082675" lvl="2" indent="-341313"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</a:rPr>
              <a:t>3: 		75% &lt;= BLL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Proposed BSS/Backhaul Link Status Indication Field </a:t>
            </a:r>
          </a:p>
          <a:p>
            <a:pPr lvl="0" defTabSz="914400"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–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con’t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88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42900" y="685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BSS/Backhaul Link Status Information Element /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Subelement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3619500"/>
            <a:ext cx="8305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4488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BSS/Backhaul link (BHL) status IE can be included in: </a:t>
            </a:r>
          </a:p>
          <a:p>
            <a:pPr marL="744538" lvl="2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Beacon</a:t>
            </a:r>
          </a:p>
          <a:p>
            <a:pPr marL="744538" lvl="2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Probe Response</a:t>
            </a:r>
          </a:p>
          <a:p>
            <a:pPr marL="344488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The BSS/BHL status IE can also be included as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</a:rPr>
              <a:t>subelement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 in: </a:t>
            </a:r>
          </a:p>
          <a:p>
            <a:pPr marL="744538" lvl="2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Times New Roman"/>
              </a:rPr>
              <a:t>Neighbor Report IE for Neighbor BSS/Backhaul link;</a:t>
            </a:r>
            <a:endParaRPr lang="en-US" sz="2200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4538" lvl="2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sz="2200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3400" y="1181100"/>
          <a:ext cx="6832600" cy="2459038"/>
        </p:xfrm>
        <a:graphic>
          <a:graphicData uri="http://schemas.openxmlformats.org/presentationml/2006/ole">
            <p:oleObj spid="_x0000_s28674" name="Visio" r:id="rId3" imgW="6832203" imgH="245936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42900" y="685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BSS/Backhaul Link Status in FD Frame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4495800"/>
            <a:ext cx="8305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4488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Include the BSS/Backhaul link status in FD frame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</a:p>
          <a:p>
            <a:pPr marL="676275" lvl="2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 optional field,</a:t>
            </a:r>
          </a:p>
          <a:p>
            <a:pPr marL="676275" lvl="2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1-bit presence indicator in FD control field.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8200" y="1295400"/>
          <a:ext cx="7008812" cy="3343275"/>
        </p:xfrm>
        <a:graphic>
          <a:graphicData uri="http://schemas.openxmlformats.org/presentationml/2006/ole">
            <p:oleObj spid="_x0000_s29698" name="Visio" r:id="rId3" imgW="7009015" imgH="334393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5870948"/>
              </p:ext>
            </p:extLst>
          </p:nvPr>
        </p:nvGraphicFramePr>
        <p:xfrm>
          <a:off x="1578667" y="1267931"/>
          <a:ext cx="6041333" cy="1056169"/>
        </p:xfrm>
        <a:graphic>
          <a:graphicData uri="http://schemas.openxmlformats.org/drawingml/2006/table">
            <a:tbl>
              <a:tblPr/>
              <a:tblGrid>
                <a:gridCol w="685459"/>
                <a:gridCol w="778402"/>
                <a:gridCol w="859728"/>
                <a:gridCol w="929436"/>
                <a:gridCol w="929436"/>
                <a:gridCol w="929436"/>
                <a:gridCol w="929436"/>
              </a:tblGrid>
              <a:tr h="648414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Element ID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Neighbor AP Information field #1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Neighbor AP Information field #2 (optional)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Neighbor AP Information field #n (optional)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variable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4458375"/>
              </p:ext>
            </p:extLst>
          </p:nvPr>
        </p:nvGraphicFramePr>
        <p:xfrm>
          <a:off x="1257909" y="2739192"/>
          <a:ext cx="6075801" cy="1404302"/>
        </p:xfrm>
        <a:graphic>
          <a:graphicData uri="http://schemas.openxmlformats.org/drawingml/2006/table">
            <a:tbl>
              <a:tblPr/>
              <a:tblGrid>
                <a:gridCol w="692033"/>
                <a:gridCol w="785867"/>
                <a:gridCol w="891430"/>
                <a:gridCol w="891430"/>
                <a:gridCol w="938347"/>
                <a:gridCol w="938347"/>
                <a:gridCol w="938347"/>
              </a:tblGrid>
              <a:tr h="144016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086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TBTT Information Header</a:t>
                      </a:r>
                      <a:b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Operating Class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Channel Number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TBTT Information field #1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TBTT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 #n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(optional)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3620938" y="2473288"/>
            <a:ext cx="298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+mj-lt"/>
                <a:ea typeface="+mn-ea"/>
              </a:rPr>
              <a:t>Neighbor AP information field</a:t>
            </a:r>
            <a:endParaRPr lang="en-US" sz="1800" dirty="0">
              <a:solidFill>
                <a:prstClr val="black"/>
              </a:solidFill>
              <a:latin typeface="+mj-lt"/>
              <a:ea typeface="+mn-ea"/>
            </a:endParaRPr>
          </a:p>
        </p:txBody>
      </p:sp>
      <p:graphicFrame>
        <p:nvGraphicFramePr>
          <p:cNvPr id="14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8381081"/>
              </p:ext>
            </p:extLst>
          </p:nvPr>
        </p:nvGraphicFramePr>
        <p:xfrm>
          <a:off x="800100" y="4419600"/>
          <a:ext cx="4686302" cy="125878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47981"/>
                <a:gridCol w="715176"/>
                <a:gridCol w="538783"/>
                <a:gridCol w="702433"/>
                <a:gridCol w="1123891"/>
                <a:gridCol w="1358038"/>
              </a:tblGrid>
              <a:tr h="14805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407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TBTT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Info Field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BSS/BHL status present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TBTT Information Count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TBTT Information Length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rgbClr val="0000FF"/>
                          </a:solidFill>
                          <a:effectLst/>
                        </a:rPr>
                        <a:t>Bits:</a:t>
                      </a:r>
                      <a:endParaRPr lang="en-US" altLang="zh-TW" sz="10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</a:rPr>
                        <a:t>B0    B1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</a:rPr>
                        <a:t>B2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</a:rPr>
                        <a:t>B3 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</a:rPr>
                        <a:t>B4                      B7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</a:rPr>
                        <a:t>B8                         B15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97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0"/>
          <p:cNvSpPr txBox="1"/>
          <p:nvPr/>
        </p:nvSpPr>
        <p:spPr>
          <a:xfrm>
            <a:off x="1562100" y="4038600"/>
            <a:ext cx="344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  <a:latin typeface="+mj-lt"/>
                <a:ea typeface="+mn-ea"/>
              </a:rPr>
              <a:t>TBTT I</a:t>
            </a:r>
            <a:r>
              <a:rPr lang="en-US" sz="1800" dirty="0" smtClean="0">
                <a:solidFill>
                  <a:prstClr val="black"/>
                </a:solidFill>
                <a:latin typeface="+mj-lt"/>
                <a:ea typeface="+mn-ea"/>
              </a:rPr>
              <a:t>nformation </a:t>
            </a:r>
            <a:r>
              <a:rPr lang="en-US" sz="1800" dirty="0">
                <a:solidFill>
                  <a:prstClr val="black"/>
                </a:solidFill>
                <a:latin typeface="+mj-lt"/>
                <a:ea typeface="+mn-ea"/>
              </a:rPr>
              <a:t>Header </a:t>
            </a:r>
            <a:r>
              <a:rPr lang="en-US" sz="1800" dirty="0" smtClean="0">
                <a:solidFill>
                  <a:prstClr val="black"/>
                </a:solidFill>
                <a:latin typeface="+mj-lt"/>
                <a:ea typeface="+mn-ea"/>
              </a:rPr>
              <a:t>subfield</a:t>
            </a:r>
            <a:endParaRPr lang="en-US" sz="1800" dirty="0">
              <a:solidFill>
                <a:srgbClr val="000000"/>
              </a:solidFill>
              <a:latin typeface="+mj-lt"/>
              <a:ea typeface="MS Mincho"/>
            </a:endParaRPr>
          </a:p>
        </p:txBody>
      </p:sp>
      <p:sp>
        <p:nvSpPr>
          <p:cNvPr id="41" name="投影片編號版面配置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rot="5400000">
            <a:off x="3695700" y="1981200"/>
            <a:ext cx="571500" cy="419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rot="5400000">
            <a:off x="1752600" y="3619500"/>
            <a:ext cx="571500" cy="419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itle 1"/>
          <p:cNvSpPr txBox="1">
            <a:spLocks/>
          </p:cNvSpPr>
          <p:nvPr/>
        </p:nvSpPr>
        <p:spPr bwMode="auto">
          <a:xfrm>
            <a:off x="342900" y="5715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BSS/Backhaul Link Status in Reduced Neighbor Report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419100" y="54483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4488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Include the BSS/Backhaul link status in Reduced Neighbor Report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</a:p>
          <a:p>
            <a:pPr marL="682625" lvl="2" indent="-279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Optional, with a 1-bit presence indicator in AP Info Header field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graphicFrame>
        <p:nvGraphicFramePr>
          <p:cNvPr id="16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8381081"/>
              </p:ext>
            </p:extLst>
          </p:nvPr>
        </p:nvGraphicFramePr>
        <p:xfrm>
          <a:off x="5905500" y="4229100"/>
          <a:ext cx="2628900" cy="132994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81000"/>
                <a:gridCol w="571500"/>
                <a:gridCol w="723900"/>
                <a:gridCol w="952500"/>
              </a:tblGrid>
              <a:tr h="7516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4944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TBTT Offset in TUs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Optional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BSS/BHL Status Field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Optional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Subelements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rgbClr val="0000FF"/>
                          </a:solidFill>
                          <a:effectLst/>
                        </a:rPr>
                        <a:t>Octets:</a:t>
                      </a:r>
                      <a:endParaRPr lang="en-US" altLang="zh-TW" sz="10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        Variable</a:t>
                      </a:r>
                    </a:p>
                  </a:txBody>
                  <a:tcPr marL="9100" marR="9100" marT="91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6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100" marR="9100" marT="91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>
            <a:off x="4991100" y="3657600"/>
            <a:ext cx="110490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219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Do you support that 11ai-capable BSS/AP includes the BSS/BHL Status IE, as defined in Slide 10 and Slide 13 of this contribution,  in the Beacon / Probe Response frame?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</a:t>
            </a:r>
            <a:r>
              <a:rPr lang="en-US" sz="2000" dirty="0" smtClean="0">
                <a:solidFill>
                  <a:schemeClr val="tx1"/>
                </a:solidFill>
              </a:rPr>
              <a:t>Do you support that 11ai-capable BSS/AP includes the BSS/BHL Status IE, as defined in Slide 10 and Slide 13 of this contribution, </a:t>
            </a:r>
            <a:r>
              <a:rPr lang="en-US" sz="2000" dirty="0" smtClean="0">
                <a:solidFill>
                  <a:schemeClr val="tx1"/>
                </a:solidFill>
              </a:rPr>
              <a:t>as an optional </a:t>
            </a:r>
            <a:r>
              <a:rPr lang="en-US" sz="2000" dirty="0" err="1" smtClean="0">
                <a:solidFill>
                  <a:schemeClr val="tx1"/>
                </a:solidFill>
              </a:rPr>
              <a:t>subelement</a:t>
            </a:r>
            <a:r>
              <a:rPr lang="en-US" sz="2000" dirty="0" smtClean="0">
                <a:solidFill>
                  <a:schemeClr val="tx1"/>
                </a:solidFill>
              </a:rPr>
              <a:t> in Neighbor Report element?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Straw-Poll-3: </a:t>
            </a:r>
            <a:r>
              <a:rPr lang="en-US" sz="2000" dirty="0" smtClean="0">
                <a:solidFill>
                  <a:schemeClr val="tx1"/>
                </a:solidFill>
              </a:rPr>
              <a:t>Do you support introducing to the FD frame the BSS/BHL (Backhaul Link) Status field as proposed on Slide 10 and Slide 14  in this contribution?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Straw-Poll-4: </a:t>
            </a:r>
            <a:r>
              <a:rPr lang="en-US" sz="2000" dirty="0" smtClean="0">
                <a:solidFill>
                  <a:schemeClr val="tx1"/>
                </a:solidFill>
              </a:rPr>
              <a:t>Do you support introducing to the Reduced Neighbor Report Element the BSS/BHL (Backhaul Link) Status field as proposed on Slide 10 and Slide 15  in this contribution?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provides further details for a feature described in Subsection 6.3.4 in the 802.11ai SFD (Specification Framework Document), 12/0151r14, for a fast AP/Network selection.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also provides supporting materials to the detailed text proposal for the </a:t>
            </a:r>
            <a:r>
              <a:rPr lang="en-US" dirty="0" err="1" smtClean="0"/>
              <a:t>TGai</a:t>
            </a:r>
            <a:r>
              <a:rPr lang="en-US" dirty="0" smtClean="0"/>
              <a:t> draft Specification document, as proposed in Contribution 13/0011 (a text proposal for </a:t>
            </a:r>
            <a:r>
              <a:rPr lang="en-US" dirty="0" err="1" smtClean="0"/>
              <a:t>TGai</a:t>
            </a:r>
            <a:r>
              <a:rPr lang="en-US" dirty="0" smtClean="0"/>
              <a:t> draft spec).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Draft-P802.11ai_D0.1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11-12-0151-14-00ai-proposed-specification-framework-for-tgai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11-11-1565-00-00ai-ap-status-broadcast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11-12-0545-01-00ai-access-control-mechanism-for-fils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11-12-1051-02-00ai-multi-channel-information-for-ap-discovery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11-12-1272-00-00ai-bss-network-status-information-for-a-fast-ap-network-selection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11-12-1271-00-00ai-tgai-spec-text-proposal-for-ap-network-status-information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11-13-0011-00-00ai-spec-text-for-AP-Network-Status-Info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high-level feature description in Subsection 6.3.4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SFD:</a:t>
            </a:r>
          </a:p>
          <a:p>
            <a:pPr marL="341313" lvl="1" indent="-7938" defTabSz="914400">
              <a:spcBef>
                <a:spcPts val="300"/>
              </a:spcBef>
              <a:spcAft>
                <a:spcPts val="300"/>
              </a:spcAft>
              <a:buClrTx/>
              <a:buSzTx/>
              <a:defRPr/>
            </a:pPr>
            <a:r>
              <a:rPr lang="en-US" i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AP may include an indicator for AP availability to attachment to the Beacon and Probe Response.</a:t>
            </a:r>
          </a:p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Multiple previous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contributions:</a:t>
            </a:r>
          </a:p>
          <a:p>
            <a:pPr marL="573088" lvl="1" indent="-239713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KDDI: 11/1565r0, AP Status Broadcast</a:t>
            </a:r>
          </a:p>
          <a:p>
            <a:pPr marL="804863" lvl="2" indent="-2349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include IEs, e.g., BSS load or other IEs related with AP status and performance in Beacon.</a:t>
            </a:r>
          </a:p>
          <a:p>
            <a:pPr marL="804863" lvl="2" indent="-2349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Include WAN Status info in Beacon.</a:t>
            </a:r>
          </a:p>
          <a:p>
            <a:pPr marL="573088" lvl="1" indent="-239713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China Mobile: 12/0545r1, Access Control Mechanism for FILS</a:t>
            </a:r>
          </a:p>
          <a:p>
            <a:pPr marL="803275" lvl="2" indent="-230188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 11ai management frames,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e.g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: beacon, probe response , GAS, carry the network load information for STA’s AP/Network selection:  </a:t>
            </a:r>
          </a:p>
          <a:p>
            <a:pPr marL="803275" lvl="2" indent="-230188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congestion information of the AP; The available bandwidth information etc.</a:t>
            </a:r>
          </a:p>
          <a:p>
            <a:pPr marL="573088" lvl="1" indent="-239713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HTC: 12/1051r2, Multi-channel information for AP discovery</a:t>
            </a:r>
          </a:p>
          <a:p>
            <a:pPr marL="912813" lvl="2" indent="-2857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 can attach the loading information of BSSs on other channels in the probe response and beacon, e.g., A condensed and aggregated loading information; Use a coarser unit to represent info such as BSS load, BSS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Avg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 access delay, BSS Available Admission Capacity</a:t>
            </a:r>
          </a:p>
          <a:p>
            <a:pPr marL="573088" lvl="1" indent="-239713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Joined contributions: 12/1271 and 12/1272</a:t>
            </a:r>
          </a:p>
          <a:p>
            <a:pPr marL="912813" lvl="2" indent="-2857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Mandate BSS load IE in beacon and probe response; </a:t>
            </a:r>
          </a:p>
          <a:p>
            <a:pPr marL="912813" lvl="2" indent="-2857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define a backhaul link status IE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.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Discussion on AP Availability Information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39100" cy="5181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The purpose of providing AP availability information in Beacon/Probe Response: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For a fast AP/Network selection, by avoiding selecting a congested or near-congested AP/Network and also by avoiding the query overhead. 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Note that AP Availability info in Beacon / Probe Response is not about the physical link availability, as it assumes that the STA already can receive Beacon / probe response.</a:t>
            </a:r>
            <a:endParaRPr lang="en-GB" b="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AP availability information can be presented by:</a:t>
            </a:r>
          </a:p>
          <a:p>
            <a:pPr lvl="1" indent="-4556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BSS/AP status/load indicators;</a:t>
            </a:r>
          </a:p>
          <a:p>
            <a:pPr lvl="1" indent="-4556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1"/>
                </a:solidFill>
              </a:rPr>
              <a:t>Access Network link, or called Backhaul Link, status/load indicators.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BSS/AP Status/load Indicators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1"/>
                </a:solidFill>
              </a:rPr>
              <a:t>Already have multiple in the curren</a:t>
            </a:r>
            <a:r>
              <a:rPr lang="en-GB" dirty="0" smtClean="0">
                <a:solidFill>
                  <a:schemeClr val="tx1"/>
                </a:solidFill>
              </a:rPr>
              <a:t>t 802.11 Spec (802.11-2012); see next two slides for further discussions;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Too many / Too much overhead </a:t>
            </a:r>
            <a:endParaRPr lang="en-GB" b="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Backhaul Link Status/Load indicators</a:t>
            </a:r>
          </a:p>
          <a:p>
            <a:pPr lvl="1" indent="-4556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1"/>
                </a:solidFill>
              </a:rPr>
              <a:t>Does not exist in the current 802.11 spec;</a:t>
            </a:r>
          </a:p>
          <a:p>
            <a:pPr lvl="1" indent="-4556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1"/>
                </a:solidFill>
              </a:rPr>
              <a:t>Need to be defined.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802.11-2012 BSS Status/Load Indicators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1295400"/>
            <a:ext cx="8115300" cy="5143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1313" marR="0" lvl="1" indent="-34131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 relevant IEs in 802.11-2012 spec:</a:t>
            </a:r>
          </a:p>
          <a:p>
            <a:pPr marL="682625" marR="0" lvl="2" indent="-396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BSS load IE: 2+5 bytes, containing the info of </a:t>
            </a:r>
          </a:p>
          <a:p>
            <a:pPr marL="1023938" marR="0" lvl="3" indent="-341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 count: the total number of STAs currently associated with this BSS;</a:t>
            </a:r>
          </a:p>
          <a:p>
            <a:pPr marL="1023938" marR="0" lvl="3" indent="-341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Channel utilization: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percentage of time, linearly scaled with 255 representing 100%, that the AP sensed the medium was busy;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023938" marR="0" lvl="3" indent="-341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Admission Capability: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remaining amount of medium time available via explicit admission control, in units of 32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μs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/s.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2625" marR="0" lvl="2" indent="-3952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BSS Available Admission Capacity IE: 2+2+2*n bytes, containing the info of Admission Capabilities for each UP/AC (User Priority / Access Category);</a:t>
            </a:r>
          </a:p>
          <a:p>
            <a:pPr marL="682625" marR="0" lvl="2" indent="-3952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QoS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Traffic Capability IE: 2+1+m bytes,  containing the info of STA counts for each UP/AC ;</a:t>
            </a:r>
          </a:p>
          <a:p>
            <a:pPr marL="682625" marR="0" lvl="2" indent="-3952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BSS Average Access Delay IE: 2+1 bytes, containing the info of a scalar indication of average medium access delay;</a:t>
            </a:r>
          </a:p>
          <a:p>
            <a:pPr marL="682625" marR="0" lvl="2" indent="-3952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BSS AC Access Delay IE: 2+4 bytes; containing the info of Access Delay for each UP/AC.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5715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Discussions on BSS Status/Load Indicators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143000"/>
            <a:ext cx="8382000" cy="537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1775" marR="0" lvl="2" indent="-2317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we need all those 5 BSS Status/Load IEs in Beacon / Probe response for a fast AP/Network selection?</a:t>
            </a: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No. Too much overhead, also redundant. </a:t>
            </a: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A simple indicator or indicators for the STA to avoid selecting a congested or near-congested BSS.</a:t>
            </a:r>
            <a:endParaRPr kumimoji="0" lang="en-US" sz="22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31775" marR="0" lvl="2" indent="-2317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kern="0" baseline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Do we need the per-UP/AC BSS Status/Load indicators?</a:t>
            </a: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Not really,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for overhead reduction!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 initial link setup,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the STA can use a simple indicator of LAN link loading and other parameters, e.g., PHY rates, to estimate if it should avoid the BSS/AP due to the potential LAN link congestion.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Backhaul Link Status Indicator Considerations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305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4488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Backhaul Link: the communication link that connects the BSS/AP with external networks.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Backhaul Link Status descriptors / measures: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Backhaul Link availability: available, not-available;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Downlink / Uplink Rate: the data rate of the Backhaul link;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Downlink / Uplink Load: the traffic load on the Backhaul link.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Downlink (DL):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Backhaul Link direction from external network to the BSS/AP;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Uplink (UL):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Backhaul Link direction from the BSS/AP to external network.</a:t>
            </a: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CMC, ZTE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Proposals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295400"/>
            <a:ext cx="83058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Propose a combined BSS/Backhaul Link Status indication field;</a:t>
            </a:r>
          </a:p>
          <a:p>
            <a:pPr marL="457200" indent="-4572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Include the BSS/Backhaul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Link (BHL) status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indication field</a:t>
            </a: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 an IE in Beacon and Probe Response frames;</a:t>
            </a:r>
          </a:p>
          <a:p>
            <a:pPr marL="682625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 a sub-element in Neighbor report;</a:t>
            </a:r>
          </a:p>
          <a:p>
            <a:pPr marL="682625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 an optional field in FD frame</a:t>
            </a:r>
          </a:p>
          <a:p>
            <a:pPr marL="682625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 an optional field in the Reduced Neighbor Report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43933</TotalTime>
  <Words>1791</Words>
  <Application>Microsoft Office PowerPoint</Application>
  <PresentationFormat>On-screen Show (4:3)</PresentationFormat>
  <Paragraphs>287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802-11-Submission</vt:lpstr>
      <vt:lpstr>Document</vt:lpstr>
      <vt:lpstr>Visio</vt:lpstr>
      <vt:lpstr>BSS/Network Status Information for a Fast AP/Network Selection</vt:lpstr>
      <vt:lpstr>Abstract</vt:lpstr>
      <vt:lpstr>Slide 3</vt:lpstr>
      <vt:lpstr>Slide 4</vt:lpstr>
      <vt:lpstr>Discussion on AP Availability Information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Straw Polls</vt:lpstr>
      <vt:lpstr>Straw Polls</vt:lpstr>
      <vt:lpstr>Straw Polls</vt:lpstr>
      <vt:lpstr>Straw Polls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602</cp:revision>
  <cp:lastPrinted>1601-01-01T00:00:00Z</cp:lastPrinted>
  <dcterms:created xsi:type="dcterms:W3CDTF">2012-01-06T05:35:07Z</dcterms:created>
  <dcterms:modified xsi:type="dcterms:W3CDTF">2013-01-07T17:47:58Z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