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7"/>
  </p:notesMasterIdLst>
  <p:handoutMasterIdLst>
    <p:handoutMasterId r:id="rId38"/>
  </p:handoutMasterIdLst>
  <p:sldIdLst>
    <p:sldId id="269" r:id="rId2"/>
    <p:sldId id="393" r:id="rId3"/>
    <p:sldId id="350" r:id="rId4"/>
    <p:sldId id="351" r:id="rId5"/>
    <p:sldId id="352" r:id="rId6"/>
    <p:sldId id="317" r:id="rId7"/>
    <p:sldId id="318" r:id="rId8"/>
    <p:sldId id="319" r:id="rId9"/>
    <p:sldId id="320" r:id="rId10"/>
    <p:sldId id="321" r:id="rId11"/>
    <p:sldId id="322" r:id="rId12"/>
    <p:sldId id="324" r:id="rId13"/>
    <p:sldId id="275" r:id="rId14"/>
    <p:sldId id="424" r:id="rId15"/>
    <p:sldId id="426" r:id="rId16"/>
    <p:sldId id="436" r:id="rId17"/>
    <p:sldId id="438" r:id="rId18"/>
    <p:sldId id="434" r:id="rId19"/>
    <p:sldId id="435" r:id="rId20"/>
    <p:sldId id="386" r:id="rId21"/>
    <p:sldId id="349" r:id="rId22"/>
    <p:sldId id="437" r:id="rId23"/>
    <p:sldId id="429" r:id="rId24"/>
    <p:sldId id="439" r:id="rId25"/>
    <p:sldId id="440" r:id="rId26"/>
    <p:sldId id="441" r:id="rId27"/>
    <p:sldId id="442" r:id="rId28"/>
    <p:sldId id="443" r:id="rId29"/>
    <p:sldId id="414" r:id="rId30"/>
    <p:sldId id="383" r:id="rId31"/>
    <p:sldId id="431" r:id="rId32"/>
    <p:sldId id="385" r:id="rId33"/>
    <p:sldId id="401" r:id="rId34"/>
    <p:sldId id="411" r:id="rId35"/>
    <p:sldId id="276" r:id="rId36"/>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378" y="93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834"/>
    </p:cViewPr>
  </p:sorterViewPr>
  <p:notesViewPr>
    <p:cSldViewPr>
      <p:cViewPr>
        <p:scale>
          <a:sx n="100" d="100"/>
          <a:sy n="100" d="100"/>
        </p:scale>
        <p:origin x="-1866" y="684"/>
      </p:cViewPr>
      <p:guideLst>
        <p:guide orient="horz" pos="2160"/>
        <p:guide pos="288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September 2012</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a:t>Osama Aboul-Magd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E26B4255-FA03-42B3-9EF0-B3FD36A69B15}"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3319" name="Rectangle 7"/>
          <p:cNvSpPr>
            <a:spLocks noChangeArrowheads="1"/>
          </p:cNvSpPr>
          <p:nvPr/>
        </p:nvSpPr>
        <p:spPr bwMode="auto">
          <a:xfrm>
            <a:off x="693738" y="8982075"/>
            <a:ext cx="711200" cy="182563"/>
          </a:xfrm>
          <a:prstGeom prst="rect">
            <a:avLst/>
          </a:prstGeom>
          <a:noFill/>
          <a:ln w="9525">
            <a:noFill/>
            <a:miter lim="800000"/>
            <a:headEnd/>
            <a:tailEnd/>
          </a:ln>
        </p:spPr>
        <p:txBody>
          <a:bodyPr wrap="none" lIns="0" tIns="0" rIns="0" bIns="0">
            <a:spAutoFit/>
          </a:bodyPr>
          <a:lstStyle/>
          <a:p>
            <a:pPr defTabSz="933450">
              <a:defRPr/>
            </a:pPr>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a:t>doc.: IEEE 802.11-12/xxxxr0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a:t>September 2012</a:t>
            </a:r>
          </a:p>
        </p:txBody>
      </p:sp>
      <p:sp>
        <p:nvSpPr>
          <p:cNvPr id="3277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a:t>Osama Aboul-Magd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2A48E0FF-5B90-4226-9071-D261C68A96E4}"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3795"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3796"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3797" name="Rectangle 7"/>
          <p:cNvSpPr>
            <a:spLocks noGrp="1" noChangeArrowheads="1"/>
          </p:cNvSpPr>
          <p:nvPr>
            <p:ph type="sldNum" sz="quarter" idx="5"/>
          </p:nvPr>
        </p:nvSpPr>
        <p:spPr>
          <a:noFill/>
        </p:spPr>
        <p:txBody>
          <a:bodyPr/>
          <a:lstStyle/>
          <a:p>
            <a:r>
              <a:rPr lang="en-US" smtClean="0"/>
              <a:t>Page </a:t>
            </a:r>
            <a:fld id="{FA9BAE82-C4D9-491A-BFBA-5DEE7B792ABA}" type="slidenum">
              <a:rPr lang="en-US" smtClean="0"/>
              <a:pPr/>
              <a:t>1</a:t>
            </a:fld>
            <a:endParaRPr lang="en-US" smtClean="0"/>
          </a:p>
        </p:txBody>
      </p:sp>
      <p:sp>
        <p:nvSpPr>
          <p:cNvPr id="33798" name="Rectangle 2"/>
          <p:cNvSpPr>
            <a:spLocks noGrp="1" noRot="1" noChangeAspect="1" noChangeArrowheads="1" noTextEdit="1"/>
          </p:cNvSpPr>
          <p:nvPr>
            <p:ph type="sldImg"/>
          </p:nvPr>
        </p:nvSpPr>
        <p:spPr>
          <a:xfrm>
            <a:off x="1154113" y="701675"/>
            <a:ext cx="4625975" cy="3468688"/>
          </a:xfrm>
          <a:ln/>
        </p:spPr>
      </p:sp>
      <p:sp>
        <p:nvSpPr>
          <p:cNvPr id="337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43011"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43012"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43013" name="Rectangle 7"/>
          <p:cNvSpPr>
            <a:spLocks noGrp="1" noChangeArrowheads="1"/>
          </p:cNvSpPr>
          <p:nvPr>
            <p:ph type="sldNum" sz="quarter" idx="5"/>
          </p:nvPr>
        </p:nvSpPr>
        <p:spPr>
          <a:noFill/>
        </p:spPr>
        <p:txBody>
          <a:bodyPr/>
          <a:lstStyle/>
          <a:p>
            <a:r>
              <a:rPr lang="en-US" smtClean="0"/>
              <a:t>Page </a:t>
            </a:r>
            <a:fld id="{2D193BB0-7598-40FB-8D18-F295EC334E98}" type="slidenum">
              <a:rPr lang="en-US" smtClean="0"/>
              <a:pPr/>
              <a:t>32</a:t>
            </a:fld>
            <a:endParaRPr lang="en-US" smtClean="0"/>
          </a:p>
        </p:txBody>
      </p:sp>
      <p:sp>
        <p:nvSpPr>
          <p:cNvPr id="43014" name="Rectangle 2"/>
          <p:cNvSpPr>
            <a:spLocks noGrp="1" noRot="1" noChangeAspect="1" noChangeArrowheads="1" noTextEdit="1"/>
          </p:cNvSpPr>
          <p:nvPr>
            <p:ph type="sldImg"/>
          </p:nvPr>
        </p:nvSpPr>
        <p:spPr>
          <a:xfrm>
            <a:off x="1154113" y="701675"/>
            <a:ext cx="4625975" cy="3468688"/>
          </a:xfrm>
          <a:ln/>
        </p:spPr>
      </p:sp>
      <p:sp>
        <p:nvSpPr>
          <p:cNvPr id="4301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44035"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44036"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44037" name="Rectangle 7"/>
          <p:cNvSpPr>
            <a:spLocks noGrp="1" noChangeArrowheads="1"/>
          </p:cNvSpPr>
          <p:nvPr>
            <p:ph type="sldNum" sz="quarter" idx="5"/>
          </p:nvPr>
        </p:nvSpPr>
        <p:spPr>
          <a:noFill/>
        </p:spPr>
        <p:txBody>
          <a:bodyPr/>
          <a:lstStyle/>
          <a:p>
            <a:r>
              <a:rPr lang="en-US" smtClean="0"/>
              <a:t>Page </a:t>
            </a:r>
            <a:fld id="{4F6111D9-EE47-475E-9580-6817B704BAD9}" type="slidenum">
              <a:rPr lang="en-US" smtClean="0"/>
              <a:pPr/>
              <a:t>35</a:t>
            </a:fld>
            <a:endParaRPr lang="en-US" smtClean="0"/>
          </a:p>
        </p:txBody>
      </p:sp>
      <p:sp>
        <p:nvSpPr>
          <p:cNvPr id="44038" name="Rectangle 2"/>
          <p:cNvSpPr>
            <a:spLocks noGrp="1" noRot="1" noChangeAspect="1" noChangeArrowheads="1" noTextEdit="1"/>
          </p:cNvSpPr>
          <p:nvPr>
            <p:ph type="sldImg"/>
          </p:nvPr>
        </p:nvSpPr>
        <p:spPr>
          <a:xfrm>
            <a:off x="1154113" y="701675"/>
            <a:ext cx="4625975" cy="3468688"/>
          </a:xfrm>
          <a:ln/>
        </p:spPr>
      </p:sp>
      <p:sp>
        <p:nvSpPr>
          <p:cNvPr id="440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4819"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4820"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4821" name="Rectangle 7"/>
          <p:cNvSpPr>
            <a:spLocks noGrp="1" noChangeArrowheads="1"/>
          </p:cNvSpPr>
          <p:nvPr>
            <p:ph type="sldNum" sz="quarter" idx="5"/>
          </p:nvPr>
        </p:nvSpPr>
        <p:spPr>
          <a:noFill/>
        </p:spPr>
        <p:txBody>
          <a:bodyPr/>
          <a:lstStyle/>
          <a:p>
            <a:r>
              <a:rPr lang="en-US" smtClean="0"/>
              <a:t>Page </a:t>
            </a:r>
            <a:fld id="{8D0E8FBD-DB5A-4841-A4E3-5D6BDEC304C1}" type="slidenum">
              <a:rPr lang="en-US" smtClean="0"/>
              <a:pPr/>
              <a:t>6</a:t>
            </a:fld>
            <a:endParaRPr lang="en-US" smtClean="0"/>
          </a:p>
        </p:txBody>
      </p:sp>
      <p:sp>
        <p:nvSpPr>
          <p:cNvPr id="34822" name="Rectangle 2"/>
          <p:cNvSpPr>
            <a:spLocks noGrp="1" noRot="1" noChangeAspect="1" noChangeArrowheads="1" noTextEdit="1"/>
          </p:cNvSpPr>
          <p:nvPr>
            <p:ph type="sldImg"/>
          </p:nvPr>
        </p:nvSpPr>
        <p:spPr>
          <a:xfrm>
            <a:off x="1154113" y="701675"/>
            <a:ext cx="4625975" cy="3468688"/>
          </a:xfrm>
          <a:ln/>
        </p:spPr>
      </p:sp>
      <p:sp>
        <p:nvSpPr>
          <p:cNvPr id="3482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5843"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5844"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5845" name="Rectangle 7"/>
          <p:cNvSpPr>
            <a:spLocks noGrp="1" noChangeArrowheads="1"/>
          </p:cNvSpPr>
          <p:nvPr>
            <p:ph type="sldNum" sz="quarter" idx="5"/>
          </p:nvPr>
        </p:nvSpPr>
        <p:spPr>
          <a:noFill/>
        </p:spPr>
        <p:txBody>
          <a:bodyPr/>
          <a:lstStyle/>
          <a:p>
            <a:r>
              <a:rPr lang="en-US" smtClean="0"/>
              <a:t>Page </a:t>
            </a:r>
            <a:fld id="{12E33763-61EF-47AA-ACAC-19ED72602CF3}" type="slidenum">
              <a:rPr lang="en-US" smtClean="0"/>
              <a:pPr/>
              <a:t>7</a:t>
            </a:fld>
            <a:endParaRPr lang="en-US" smtClean="0"/>
          </a:p>
        </p:txBody>
      </p:sp>
      <p:sp>
        <p:nvSpPr>
          <p:cNvPr id="35846" name="Rectangle 2"/>
          <p:cNvSpPr>
            <a:spLocks noGrp="1" noChangeArrowheads="1"/>
          </p:cNvSpPr>
          <p:nvPr>
            <p:ph type="body" idx="1"/>
          </p:nvPr>
        </p:nvSpPr>
        <p:spPr>
          <a:xfrm>
            <a:off x="925513" y="4408488"/>
            <a:ext cx="5083175" cy="4175125"/>
          </a:xfrm>
          <a:noFill/>
          <a:ln/>
        </p:spPr>
        <p:txBody>
          <a:bodyPr lIns="91678" tIns="45035" rIns="91678" bIns="45035"/>
          <a:lstStyle/>
          <a:p>
            <a:endParaRPr lang="en-GB" smtClean="0"/>
          </a:p>
        </p:txBody>
      </p:sp>
      <p:sp>
        <p:nvSpPr>
          <p:cNvPr id="35847" name="Rectangle 3"/>
          <p:cNvSpPr>
            <a:spLocks noGrp="1" noRot="1" noChangeAspect="1" noChangeArrowheads="1" noTextEdit="1"/>
          </p:cNvSpPr>
          <p:nvPr>
            <p:ph type="sldImg"/>
          </p:nvPr>
        </p:nvSpPr>
        <p:spPr>
          <a:xfrm>
            <a:off x="1149350" y="696913"/>
            <a:ext cx="4637088" cy="3478212"/>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6867"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6868"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6869" name="Rectangle 7"/>
          <p:cNvSpPr>
            <a:spLocks noGrp="1" noChangeArrowheads="1"/>
          </p:cNvSpPr>
          <p:nvPr>
            <p:ph type="sldNum" sz="quarter" idx="5"/>
          </p:nvPr>
        </p:nvSpPr>
        <p:spPr>
          <a:noFill/>
        </p:spPr>
        <p:txBody>
          <a:bodyPr/>
          <a:lstStyle/>
          <a:p>
            <a:r>
              <a:rPr lang="en-US" smtClean="0"/>
              <a:t>Page </a:t>
            </a:r>
            <a:fld id="{20FD1F7D-0167-486B-8726-2D7C3BEFFF54}" type="slidenum">
              <a:rPr lang="en-US" smtClean="0"/>
              <a:pPr/>
              <a:t>8</a:t>
            </a:fld>
            <a:endParaRPr lang="en-US" smtClean="0"/>
          </a:p>
        </p:txBody>
      </p:sp>
      <p:sp>
        <p:nvSpPr>
          <p:cNvPr id="36870" name="Rectangle 2"/>
          <p:cNvSpPr>
            <a:spLocks noGrp="1" noRot="1" noChangeAspect="1" noChangeArrowheads="1" noTextEdit="1"/>
          </p:cNvSpPr>
          <p:nvPr>
            <p:ph type="sldImg"/>
          </p:nvPr>
        </p:nvSpPr>
        <p:spPr>
          <a:xfrm>
            <a:off x="1149350" y="696913"/>
            <a:ext cx="4637088" cy="3478212"/>
          </a:xfrm>
          <a:ln/>
        </p:spPr>
      </p:sp>
      <p:sp>
        <p:nvSpPr>
          <p:cNvPr id="3687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7891"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7892"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7893" name="Rectangle 7"/>
          <p:cNvSpPr>
            <a:spLocks noGrp="1" noChangeArrowheads="1"/>
          </p:cNvSpPr>
          <p:nvPr>
            <p:ph type="sldNum" sz="quarter" idx="5"/>
          </p:nvPr>
        </p:nvSpPr>
        <p:spPr>
          <a:noFill/>
        </p:spPr>
        <p:txBody>
          <a:bodyPr/>
          <a:lstStyle/>
          <a:p>
            <a:r>
              <a:rPr lang="en-US" smtClean="0"/>
              <a:t>Page </a:t>
            </a:r>
            <a:fld id="{EC19296B-1F59-4005-A4E0-18943A7EF88A}" type="slidenum">
              <a:rPr lang="en-US" smtClean="0"/>
              <a:pPr/>
              <a:t>9</a:t>
            </a:fld>
            <a:endParaRPr lang="en-US" smtClean="0"/>
          </a:p>
        </p:txBody>
      </p:sp>
      <p:sp>
        <p:nvSpPr>
          <p:cNvPr id="37894" name="Rectangle 2"/>
          <p:cNvSpPr>
            <a:spLocks noGrp="1" noRot="1" noChangeAspect="1" noChangeArrowheads="1" noTextEdit="1"/>
          </p:cNvSpPr>
          <p:nvPr>
            <p:ph type="sldImg"/>
          </p:nvPr>
        </p:nvSpPr>
        <p:spPr>
          <a:xfrm>
            <a:off x="1154113" y="701675"/>
            <a:ext cx="4625975" cy="3468688"/>
          </a:xfrm>
          <a:ln/>
        </p:spPr>
      </p:sp>
      <p:sp>
        <p:nvSpPr>
          <p:cNvPr id="378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8915"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8916"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8917" name="Rectangle 7"/>
          <p:cNvSpPr>
            <a:spLocks noGrp="1" noChangeArrowheads="1"/>
          </p:cNvSpPr>
          <p:nvPr>
            <p:ph type="sldNum" sz="quarter" idx="5"/>
          </p:nvPr>
        </p:nvSpPr>
        <p:spPr>
          <a:noFill/>
        </p:spPr>
        <p:txBody>
          <a:bodyPr/>
          <a:lstStyle/>
          <a:p>
            <a:r>
              <a:rPr lang="en-US" smtClean="0"/>
              <a:t>Page </a:t>
            </a:r>
            <a:fld id="{1FC3974F-4249-4AFD-BE0B-C1DB5AE01D86}" type="slidenum">
              <a:rPr lang="en-US" smtClean="0"/>
              <a:pPr/>
              <a:t>10</a:t>
            </a:fld>
            <a:endParaRPr 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39939"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39940"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39941" name="Rectangle 7"/>
          <p:cNvSpPr>
            <a:spLocks noGrp="1" noChangeArrowheads="1"/>
          </p:cNvSpPr>
          <p:nvPr>
            <p:ph type="sldNum" sz="quarter" idx="5"/>
          </p:nvPr>
        </p:nvSpPr>
        <p:spPr>
          <a:noFill/>
        </p:spPr>
        <p:txBody>
          <a:bodyPr/>
          <a:lstStyle/>
          <a:p>
            <a:r>
              <a:rPr lang="en-US" smtClean="0"/>
              <a:t>Page </a:t>
            </a:r>
            <a:fld id="{4BC371E2-7630-4BA1-AFD3-D4269FA42D19}" type="slidenum">
              <a:rPr lang="en-US" smtClean="0"/>
              <a:pPr/>
              <a:t>11</a:t>
            </a:fld>
            <a:endParaRPr lang="en-US" smtClean="0"/>
          </a:p>
        </p:txBody>
      </p:sp>
      <p:sp>
        <p:nvSpPr>
          <p:cNvPr id="39942" name="Rectangle 2"/>
          <p:cNvSpPr>
            <a:spLocks noGrp="1" noRot="1" noChangeAspect="1" noChangeArrowheads="1" noTextEdit="1"/>
          </p:cNvSpPr>
          <p:nvPr>
            <p:ph type="sldImg"/>
          </p:nvPr>
        </p:nvSpPr>
        <p:spPr>
          <a:xfrm>
            <a:off x="1149350" y="696913"/>
            <a:ext cx="4637088" cy="3478212"/>
          </a:xfrm>
          <a:ln/>
        </p:spPr>
      </p:sp>
      <p:sp>
        <p:nvSpPr>
          <p:cNvPr id="39943"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40963"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40964"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40965" name="Rectangle 7"/>
          <p:cNvSpPr>
            <a:spLocks noGrp="1" noChangeArrowheads="1"/>
          </p:cNvSpPr>
          <p:nvPr>
            <p:ph type="sldNum" sz="quarter" idx="5"/>
          </p:nvPr>
        </p:nvSpPr>
        <p:spPr>
          <a:noFill/>
        </p:spPr>
        <p:txBody>
          <a:bodyPr/>
          <a:lstStyle/>
          <a:p>
            <a:r>
              <a:rPr lang="en-US" smtClean="0"/>
              <a:t>Page </a:t>
            </a:r>
            <a:fld id="{DC997B83-FE9D-4814-ABD1-B4E7C56AB668}" type="slidenum">
              <a:rPr lang="en-US" smtClean="0"/>
              <a:pPr/>
              <a:t>13</a:t>
            </a:fld>
            <a:endParaRPr 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en-US" smtClean="0">
                <a:ea typeface="MS PGothic" pitchFamily="34" charset="-128"/>
              </a:rPr>
              <a:t>doc.: IEEE 802.11-12/xxxxr0</a:t>
            </a:r>
          </a:p>
        </p:txBody>
      </p:sp>
      <p:sp>
        <p:nvSpPr>
          <p:cNvPr id="41987" name="Rectangle 3"/>
          <p:cNvSpPr>
            <a:spLocks noGrp="1" noChangeArrowheads="1"/>
          </p:cNvSpPr>
          <p:nvPr>
            <p:ph type="dt" sz="quarter" idx="1"/>
          </p:nvPr>
        </p:nvSpPr>
        <p:spPr>
          <a:noFill/>
        </p:spPr>
        <p:txBody>
          <a:bodyPr/>
          <a:lstStyle/>
          <a:p>
            <a:r>
              <a:rPr lang="en-US" smtClean="0">
                <a:ea typeface="MS PGothic" pitchFamily="34" charset="-128"/>
              </a:rPr>
              <a:t>September 2012</a:t>
            </a:r>
          </a:p>
        </p:txBody>
      </p:sp>
      <p:sp>
        <p:nvSpPr>
          <p:cNvPr id="41988" name="Rectangle 6"/>
          <p:cNvSpPr>
            <a:spLocks noGrp="1" noChangeArrowheads="1"/>
          </p:cNvSpPr>
          <p:nvPr>
            <p:ph type="ftr" sz="quarter" idx="4"/>
          </p:nvPr>
        </p:nvSpPr>
        <p:spPr>
          <a:noFill/>
        </p:spPr>
        <p:txBody>
          <a:bodyPr/>
          <a:lstStyle/>
          <a:p>
            <a:pPr lvl="4"/>
            <a:r>
              <a:rPr lang="en-US" smtClean="0">
                <a:ea typeface="MS PGothic" pitchFamily="34" charset="-128"/>
              </a:rPr>
              <a:t>Osama Aboul-Magd (Huawei Technologies)</a:t>
            </a:r>
          </a:p>
        </p:txBody>
      </p:sp>
      <p:sp>
        <p:nvSpPr>
          <p:cNvPr id="41989" name="Rectangle 7"/>
          <p:cNvSpPr>
            <a:spLocks noGrp="1" noChangeArrowheads="1"/>
          </p:cNvSpPr>
          <p:nvPr>
            <p:ph type="sldNum" sz="quarter" idx="5"/>
          </p:nvPr>
        </p:nvSpPr>
        <p:spPr>
          <a:noFill/>
        </p:spPr>
        <p:txBody>
          <a:bodyPr/>
          <a:lstStyle/>
          <a:p>
            <a:r>
              <a:rPr lang="en-US" smtClean="0"/>
              <a:t>Page </a:t>
            </a:r>
            <a:fld id="{B34E8319-08AD-4F40-9F7B-CC5A72C09618}" type="slidenum">
              <a:rPr lang="en-US" smtClean="0"/>
              <a:pPr/>
              <a:t>30</a:t>
            </a:fld>
            <a:endParaRPr lang="en-US" smtClean="0"/>
          </a:p>
        </p:txBody>
      </p:sp>
      <p:sp>
        <p:nvSpPr>
          <p:cNvPr id="41990" name="Rectangle 2"/>
          <p:cNvSpPr>
            <a:spLocks noGrp="1" noRot="1" noChangeAspect="1" noChangeArrowheads="1" noTextEdit="1"/>
          </p:cNvSpPr>
          <p:nvPr>
            <p:ph type="sldImg"/>
          </p:nvPr>
        </p:nvSpPr>
        <p:spPr>
          <a:xfrm>
            <a:off x="1154113" y="701675"/>
            <a:ext cx="4625975" cy="3468688"/>
          </a:xfrm>
          <a:ln/>
        </p:spPr>
      </p:sp>
      <p:sp>
        <p:nvSpPr>
          <p:cNvPr id="41991"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CB2DF19-5B7A-43C1-A7C2-007E2BD9C0A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F98BAC-E930-4F0D-AC47-C5EB118D1664}"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E5F7E7A0-288C-4987-86E4-0F0558A2397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9BBCA88-24E6-4855-972E-520D491F780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94D1258-AFF8-4732-B375-C5FCB8E0578D}"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8A964C3-9F3D-4963-AB27-56DA2AA06DB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2F26E18B-CEFC-4CCF-838A-DCD47F979D1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A7623CD-A116-4050-87F8-ACD00DA2933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3C8DCD52-BA4A-440D-8823-A10C6E8121E7}"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EDD6166-CBE7-4649-A4EF-95EF9639A10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2013</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Osama Aboul-Magd (Huawei Technologies)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42111DF-DBFE-4472-978B-CA78CB1B36C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3375"/>
            <a:ext cx="9429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smtClean="0">
                <a:latin typeface="Times New Roman" pitchFamily="18" charset="0"/>
                <a:ea typeface="+mn-ea"/>
                <a:cs typeface="+mn-cs"/>
              </a:defRPr>
            </a:lvl1pPr>
          </a:lstStyle>
          <a:p>
            <a:pPr>
              <a:defRPr/>
            </a:pPr>
            <a:r>
              <a:rPr lang="en-US"/>
              <a:t>January 2013</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a:t>Osama Aboul-Magd (Huawei Technologies)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A3EA2A3A-E4D6-4462-BBCD-E282EC188718}" type="slidenum">
              <a:rPr lang="en-US"/>
              <a:pPr>
                <a:defRPr/>
              </a:pPr>
              <a:t>‹#›</a:t>
            </a:fld>
            <a:endParaRPr lang="en-US"/>
          </a:p>
        </p:txBody>
      </p:sp>
      <p:sp>
        <p:nvSpPr>
          <p:cNvPr id="1031" name="Rectangle 7"/>
          <p:cNvSpPr>
            <a:spLocks noChangeArrowheads="1"/>
          </p:cNvSpPr>
          <p:nvPr/>
        </p:nvSpPr>
        <p:spPr bwMode="auto">
          <a:xfrm>
            <a:off x="4648200" y="333375"/>
            <a:ext cx="3282950" cy="276225"/>
          </a:xfrm>
          <a:prstGeom prst="rect">
            <a:avLst/>
          </a:prstGeom>
          <a:noFill/>
          <a:ln w="9525">
            <a:noFill/>
            <a:miter lim="800000"/>
            <a:headEnd/>
            <a:tailEnd/>
          </a:ln>
        </p:spPr>
        <p:txBody>
          <a:bodyPr wrap="none" lIns="0" tIns="0" rIns="0" bIns="0" anchor="b">
            <a:spAutoFit/>
          </a:bodyPr>
          <a:lstStyle/>
          <a:p>
            <a:pPr marL="457200" lvl="4" algn="r">
              <a:defRPr/>
            </a:pPr>
            <a:r>
              <a:rPr lang="en-US" sz="1800" b="1" dirty="0"/>
              <a:t>doc.: IEEE </a:t>
            </a:r>
            <a:r>
              <a:rPr lang="en-US" sz="1800" b="1" dirty="0" smtClean="0"/>
              <a:t>802.11-13/0007r1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C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12/11-12-1277-07-00ac-lb190-comments-tgac-d4-0.xls" TargetMode="External"/><Relationship Id="rId2" Type="http://schemas.openxmlformats.org/officeDocument/2006/relationships/hyperlink" Target="https://mentor.ieee.org/802.11/dcn/13/11-13-0006-02-00ac-january-2013-tgac-ad-hoc-meeting-agenda.pp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2/11-12-1443-00-00ac-tgac-teleconference-minutes-20121213.doc" TargetMode="External"/><Relationship Id="rId2" Type="http://schemas.openxmlformats.org/officeDocument/2006/relationships/hyperlink" Target="https://mentor.ieee.org/802.11/dcn/12/11-12-1426-00-00ac-tgac-meeting-minutes-san-antonio-nov-2012.doc" TargetMode="External"/><Relationship Id="rId1" Type="http://schemas.openxmlformats.org/officeDocument/2006/relationships/slideLayout" Target="../slideLayouts/slideLayout2.xml"/><Relationship Id="rId5" Type="http://schemas.openxmlformats.org/officeDocument/2006/relationships/hyperlink" Target="https://mentor.ieee.org/802.11/dcn/13/11-13-0088-00-00ac-tgac-ad-hoc-meeting-minutes-20130111.doc" TargetMode="External"/><Relationship Id="rId4" Type="http://schemas.openxmlformats.org/officeDocument/2006/relationships/hyperlink" Target="https://mentor.ieee.org/802.11/dcn/13/11-13-0086-00-00ac-tgac-ad-hoc-meeting-minutes-20130110.doc"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12/11-12-1277-08-00ac-lb190-comments-tgac-d4-0.xls"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1028"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1029" name="Slide Number Placeholder 5"/>
          <p:cNvSpPr>
            <a:spLocks noGrp="1"/>
          </p:cNvSpPr>
          <p:nvPr>
            <p:ph type="sldNum" sz="quarter" idx="12"/>
          </p:nvPr>
        </p:nvSpPr>
        <p:spPr>
          <a:noFill/>
        </p:spPr>
        <p:txBody>
          <a:bodyPr/>
          <a:lstStyle/>
          <a:p>
            <a:r>
              <a:rPr lang="en-US" smtClean="0"/>
              <a:t>Slide </a:t>
            </a:r>
            <a:fld id="{B48EE341-DDE9-4B63-8452-963E5CCBCF99}" type="slidenum">
              <a:rPr lang="en-US" smtClean="0"/>
              <a:pPr/>
              <a:t>1</a:t>
            </a:fld>
            <a:endParaRPr lang="en-US" smtClean="0"/>
          </a:p>
        </p:txBody>
      </p:sp>
      <p:sp>
        <p:nvSpPr>
          <p:cNvPr id="1030" name="Rectangle 2"/>
          <p:cNvSpPr>
            <a:spLocks noGrp="1" noChangeArrowheads="1"/>
          </p:cNvSpPr>
          <p:nvPr>
            <p:ph type="title"/>
          </p:nvPr>
        </p:nvSpPr>
        <p:spPr>
          <a:noFill/>
        </p:spPr>
        <p:txBody>
          <a:bodyPr/>
          <a:lstStyle/>
          <a:p>
            <a:r>
              <a:rPr lang="en-US" smtClean="0"/>
              <a:t>TGac January 2013 Agenda</a:t>
            </a:r>
          </a:p>
        </p:txBody>
      </p:sp>
      <p:sp>
        <p:nvSpPr>
          <p:cNvPr id="1031" name="Rectangle 6"/>
          <p:cNvSpPr>
            <a:spLocks noGrp="1" noChangeArrowheads="1"/>
          </p:cNvSpPr>
          <p:nvPr>
            <p:ph type="body" idx="1"/>
          </p:nvPr>
        </p:nvSpPr>
        <p:spPr>
          <a:xfrm>
            <a:off x="609600" y="1524000"/>
            <a:ext cx="7772400" cy="381000"/>
          </a:xfrm>
          <a:noFill/>
        </p:spPr>
        <p:txBody>
          <a:bodyPr/>
          <a:lstStyle/>
          <a:p>
            <a:pPr algn="ctr">
              <a:buFontTx/>
              <a:buNone/>
            </a:pPr>
            <a:r>
              <a:rPr lang="en-US" sz="2000" smtClean="0"/>
              <a:t>Date:</a:t>
            </a:r>
            <a:r>
              <a:rPr lang="en-US" sz="2000" b="0" smtClean="0"/>
              <a:t> 2013-01-13</a:t>
            </a:r>
          </a:p>
        </p:txBody>
      </p:sp>
      <p:graphicFrame>
        <p:nvGraphicFramePr>
          <p:cNvPr id="1026" name="Object 11"/>
          <p:cNvGraphicFramePr>
            <a:graphicFrameLocks noChangeAspect="1"/>
          </p:cNvGraphicFramePr>
          <p:nvPr/>
        </p:nvGraphicFramePr>
        <p:xfrm>
          <a:off x="471488" y="2300288"/>
          <a:ext cx="7900987" cy="2471737"/>
        </p:xfrm>
        <a:graphic>
          <a:graphicData uri="http://schemas.openxmlformats.org/presentationml/2006/ole">
            <p:oleObj spid="_x0000_s1026" name="Document" r:id="rId4" imgW="8318389" imgH="2602855" progId="Word.Document.8">
              <p:embed/>
            </p:oleObj>
          </a:graphicData>
        </a:graphic>
      </p:graphicFrame>
      <p:sp>
        <p:nvSpPr>
          <p:cNvPr id="1032"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Date Placeholder 2"/>
          <p:cNvSpPr>
            <a:spLocks noGrp="1"/>
          </p:cNvSpPr>
          <p:nvPr>
            <p:ph type="dt" sz="quarter" idx="10"/>
          </p:nvPr>
        </p:nvSpPr>
        <p:spPr>
          <a:noFill/>
        </p:spPr>
        <p:txBody>
          <a:bodyPr/>
          <a:lstStyle/>
          <a:p>
            <a:r>
              <a:rPr lang="en-US">
                <a:ea typeface="MS PGothic" pitchFamily="34" charset="-128"/>
              </a:rPr>
              <a:t>January 2013</a:t>
            </a:r>
          </a:p>
        </p:txBody>
      </p:sp>
      <p:sp>
        <p:nvSpPr>
          <p:cNvPr id="11267" name="Footer Placeholder 3"/>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11268" name="Slide Number Placeholder 4"/>
          <p:cNvSpPr>
            <a:spLocks noGrp="1"/>
          </p:cNvSpPr>
          <p:nvPr>
            <p:ph type="sldNum" sz="quarter" idx="12"/>
          </p:nvPr>
        </p:nvSpPr>
        <p:spPr>
          <a:noFill/>
        </p:spPr>
        <p:txBody>
          <a:bodyPr/>
          <a:lstStyle/>
          <a:p>
            <a:r>
              <a:rPr lang="en-US" smtClean="0"/>
              <a:t>Slide </a:t>
            </a:r>
            <a:fld id="{5ECEC54D-DEC9-4F35-98EB-FE4D0D9CA5AC}" type="slidenum">
              <a:rPr lang="en-US" smtClean="0"/>
              <a:pPr/>
              <a:t>10</a:t>
            </a:fld>
            <a:endParaRPr lang="en-US" smtClean="0"/>
          </a:p>
        </p:txBody>
      </p:sp>
      <p:sp>
        <p:nvSpPr>
          <p:cNvPr id="11269" name="Rectangle 2"/>
          <p:cNvSpPr>
            <a:spLocks noGrp="1" noChangeArrowheads="1"/>
          </p:cNvSpPr>
          <p:nvPr>
            <p:ph type="title"/>
          </p:nvPr>
        </p:nvSpPr>
        <p:spPr/>
        <p:txBody>
          <a:bodyPr/>
          <a:lstStyle/>
          <a:p>
            <a:r>
              <a:rPr lang="en-US" smtClean="0"/>
              <a:t>Call for Potentially Essential Patents</a:t>
            </a:r>
          </a:p>
        </p:txBody>
      </p:sp>
      <p:sp>
        <p:nvSpPr>
          <p:cNvPr id="11270" name="Rectangle 3"/>
          <p:cNvSpPr>
            <a:spLocks noGrp="1" noChangeArrowheads="1"/>
          </p:cNvSpPr>
          <p:nvPr>
            <p:ph type="body" idx="4294967295"/>
          </p:nvPr>
        </p:nvSpPr>
        <p:spPr>
          <a:xfrm>
            <a:off x="762000" y="1981200"/>
            <a:ext cx="7772400" cy="4114800"/>
          </a:xfrm>
        </p:spPr>
        <p:txBody>
          <a:bodyPr/>
          <a:lstStyle/>
          <a:p>
            <a:r>
              <a:rPr lang="en-US"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600" smtClean="0"/>
              <a:t>Either speak up now or</a:t>
            </a:r>
          </a:p>
          <a:p>
            <a:pPr lvl="1"/>
            <a:r>
              <a:rPr lang="en-US" sz="1600" smtClean="0"/>
              <a:t>Provide the chair of this group with the identity of the holder(s) of any and all such claims as soon as possible or</a:t>
            </a:r>
          </a:p>
          <a:p>
            <a:pPr lvl="1"/>
            <a:r>
              <a:rPr lang="en-US" sz="1600" smtClean="0"/>
              <a:t>Cause an LOA to be submitted</a:t>
            </a:r>
          </a:p>
        </p:txBody>
      </p:sp>
      <p:sp>
        <p:nvSpPr>
          <p:cNvPr id="11271"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#3</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Date Placeholder 2"/>
          <p:cNvSpPr>
            <a:spLocks noGrp="1"/>
          </p:cNvSpPr>
          <p:nvPr>
            <p:ph type="dt" sz="quarter" idx="10"/>
          </p:nvPr>
        </p:nvSpPr>
        <p:spPr>
          <a:noFill/>
        </p:spPr>
        <p:txBody>
          <a:bodyPr/>
          <a:lstStyle/>
          <a:p>
            <a:r>
              <a:rPr lang="en-US">
                <a:ea typeface="MS PGothic" pitchFamily="34" charset="-128"/>
              </a:rPr>
              <a:t>January 2013</a:t>
            </a:r>
          </a:p>
        </p:txBody>
      </p:sp>
      <p:sp>
        <p:nvSpPr>
          <p:cNvPr id="12291" name="Footer Placeholder 3"/>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12292" name="Slide Number Placeholder 4"/>
          <p:cNvSpPr>
            <a:spLocks noGrp="1"/>
          </p:cNvSpPr>
          <p:nvPr>
            <p:ph type="sldNum" sz="quarter" idx="12"/>
          </p:nvPr>
        </p:nvSpPr>
        <p:spPr>
          <a:noFill/>
        </p:spPr>
        <p:txBody>
          <a:bodyPr/>
          <a:lstStyle/>
          <a:p>
            <a:r>
              <a:rPr lang="en-US" smtClean="0"/>
              <a:t>Slide </a:t>
            </a:r>
            <a:fld id="{E3B35546-8D37-4FB1-A1CB-0C92BB8C0B9C}" type="slidenum">
              <a:rPr lang="en-US" smtClean="0"/>
              <a:pPr/>
              <a:t>11</a:t>
            </a:fld>
            <a:endParaRPr lang="en-US" smtClean="0"/>
          </a:p>
        </p:txBody>
      </p:sp>
      <p:sp>
        <p:nvSpPr>
          <p:cNvPr id="12293" name="Rectangle 2"/>
          <p:cNvSpPr>
            <a:spLocks noGrp="1" noChangeArrowheads="1"/>
          </p:cNvSpPr>
          <p:nvPr>
            <p:ph type="title"/>
          </p:nvPr>
        </p:nvSpPr>
        <p:spPr>
          <a:xfrm>
            <a:off x="685800" y="685800"/>
            <a:ext cx="7772400" cy="609600"/>
          </a:xfrm>
        </p:spPr>
        <p:txBody>
          <a:bodyPr/>
          <a:lstStyle/>
          <a:p>
            <a:r>
              <a:rPr lang="en-US" sz="2800" u="sng" smtClean="0"/>
              <a:t>Other Guidelines for IEEE WG Meetings</a:t>
            </a:r>
          </a:p>
        </p:txBody>
      </p:sp>
      <p:sp>
        <p:nvSpPr>
          <p:cNvPr id="12294" name="Rectangle 4"/>
          <p:cNvSpPr>
            <a:spLocks noChangeArrowheads="1"/>
          </p:cNvSpPr>
          <p:nvPr/>
        </p:nvSpPr>
        <p:spPr bwMode="auto">
          <a:xfrm>
            <a:off x="533400" y="1371600"/>
            <a:ext cx="8229600" cy="45720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500" b="1" u="sng">
              <a:solidFill>
                <a:srgbClr val="FF0000"/>
              </a:solidFill>
            </a:endParaRPr>
          </a:p>
          <a:p>
            <a:pPr marL="230188" indent="-230188">
              <a:lnSpc>
                <a:spcPct val="80000"/>
              </a:lnSpc>
              <a:spcBef>
                <a:spcPct val="20000"/>
              </a:spcBef>
              <a:spcAft>
                <a:spcPct val="40000"/>
              </a:spcAft>
              <a:buFontTx/>
              <a:buChar char="•"/>
            </a:pPr>
            <a:r>
              <a:rPr lang="en-US" sz="2000"/>
              <a:t>All IEEE-SA standards meetings shall be conducted in compliance with all applicable laws, including antitrust and competition laws. </a:t>
            </a:r>
          </a:p>
          <a:p>
            <a:pPr marL="630238" lvl="1" indent="-285750">
              <a:lnSpc>
                <a:spcPct val="80000"/>
              </a:lnSpc>
              <a:spcBef>
                <a:spcPct val="20000"/>
              </a:spcBef>
              <a:spcAft>
                <a:spcPct val="40000"/>
              </a:spcAft>
              <a:buFontTx/>
              <a:buChar char="–"/>
            </a:pPr>
            <a:r>
              <a:rPr lang="en-US" sz="1800" b="1"/>
              <a:t>Don</a:t>
            </a:r>
            <a:r>
              <a:rPr lang="ja-JP" altLang="en-US" sz="1800" b="1">
                <a:latin typeface="Arial" pitchFamily="34" charset="0"/>
              </a:rPr>
              <a:t>’</a:t>
            </a:r>
            <a:r>
              <a:rPr lang="en-US" altLang="ja-JP" sz="1800" b="1"/>
              <a:t>t discuss the interpretation, validity, or essentiality of patents/patent claims. </a:t>
            </a:r>
          </a:p>
          <a:p>
            <a:pPr marL="630238" lvl="1" indent="-285750">
              <a:lnSpc>
                <a:spcPct val="80000"/>
              </a:lnSpc>
              <a:spcBef>
                <a:spcPct val="20000"/>
              </a:spcBef>
              <a:spcAft>
                <a:spcPct val="40000"/>
              </a:spcAft>
              <a:buFontTx/>
              <a:buChar char="–"/>
            </a:pPr>
            <a:r>
              <a:rPr lang="en-US" sz="1800" b="1"/>
              <a:t>Don</a:t>
            </a:r>
            <a:r>
              <a:rPr lang="ja-JP" altLang="en-US" sz="1800" b="1">
                <a:latin typeface="Arial" pitchFamily="34" charset="0"/>
              </a:rPr>
              <a:t>’</a:t>
            </a:r>
            <a:r>
              <a:rPr lang="en-US" altLang="ja-JP" sz="1800" b="1"/>
              <a:t>t discuss specific license rates, terms, or conditions.</a:t>
            </a:r>
          </a:p>
          <a:p>
            <a:pPr marL="1143000" lvl="2" indent="-228600">
              <a:lnSpc>
                <a:spcPct val="80000"/>
              </a:lnSpc>
              <a:spcBef>
                <a:spcPct val="20000"/>
              </a:spcBef>
              <a:spcAft>
                <a:spcPct val="40000"/>
              </a:spcAft>
              <a:buFontTx/>
              <a:buChar char="•"/>
            </a:pPr>
            <a:r>
              <a:rPr lang="en-US" sz="1600"/>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FontTx/>
              <a:buChar char="–"/>
            </a:pPr>
            <a:r>
              <a:rPr lang="en-GB" sz="1600"/>
              <a:t>Technical considerations remain primary focus</a:t>
            </a:r>
            <a:endParaRPr lang="en-US" sz="1600"/>
          </a:p>
          <a:p>
            <a:pPr marL="630238" lvl="1" indent="-285750">
              <a:lnSpc>
                <a:spcPct val="80000"/>
              </a:lnSpc>
              <a:spcBef>
                <a:spcPct val="20000"/>
              </a:spcBef>
              <a:spcAft>
                <a:spcPct val="40000"/>
              </a:spcAft>
              <a:buFontTx/>
              <a:buChar char="–"/>
            </a:pPr>
            <a:r>
              <a:rPr lang="en-US" sz="1800" b="1"/>
              <a:t>Don</a:t>
            </a:r>
            <a:r>
              <a:rPr lang="ja-JP" altLang="en-US" sz="1800" b="1">
                <a:latin typeface="Arial" pitchFamily="34" charset="0"/>
              </a:rPr>
              <a:t>’</a:t>
            </a:r>
            <a:r>
              <a:rPr lang="en-US" altLang="ja-JP" sz="1800" b="1"/>
              <a:t>t discuss or engage in the fixing of product prices, allocation of customers, or division of sales markets.</a:t>
            </a:r>
          </a:p>
          <a:p>
            <a:pPr marL="630238" lvl="1" indent="-285750">
              <a:lnSpc>
                <a:spcPct val="80000"/>
              </a:lnSpc>
              <a:spcBef>
                <a:spcPct val="20000"/>
              </a:spcBef>
              <a:spcAft>
                <a:spcPct val="40000"/>
              </a:spcAft>
              <a:buFontTx/>
              <a:buChar char="–"/>
            </a:pPr>
            <a:r>
              <a:rPr lang="en-US" sz="1800" b="1"/>
              <a:t>Don</a:t>
            </a:r>
            <a:r>
              <a:rPr lang="ja-JP" altLang="en-US" sz="1800" b="1">
                <a:latin typeface="Arial" pitchFamily="34" charset="0"/>
              </a:rPr>
              <a:t>’</a:t>
            </a:r>
            <a:r>
              <a:rPr lang="en-US" altLang="ja-JP" sz="1800" b="1"/>
              <a:t>t discuss the status or substance of ongoing or threatened litigation.</a:t>
            </a:r>
          </a:p>
          <a:p>
            <a:pPr marL="630238" lvl="1" indent="-285750">
              <a:lnSpc>
                <a:spcPct val="80000"/>
              </a:lnSpc>
              <a:spcBef>
                <a:spcPct val="20000"/>
              </a:spcBef>
              <a:spcAft>
                <a:spcPct val="40000"/>
              </a:spcAft>
              <a:buFontTx/>
              <a:buChar char="–"/>
            </a:pPr>
            <a:r>
              <a:rPr lang="en-US" sz="1800" b="1"/>
              <a:t>Don</a:t>
            </a:r>
            <a:r>
              <a:rPr lang="ja-JP" altLang="en-US" sz="1800" b="1">
                <a:latin typeface="Arial" pitchFamily="34" charset="0"/>
              </a:rPr>
              <a:t>’</a:t>
            </a:r>
            <a:r>
              <a:rPr lang="en-US" altLang="ja-JP" sz="1800" b="1"/>
              <a:t>t be silent if inappropriate topics are discussed </a:t>
            </a:r>
            <a:r>
              <a:rPr lang="en-US" altLang="ja-JP" sz="1800" b="1">
                <a:latin typeface="Arial" pitchFamily="34" charset="0"/>
              </a:rPr>
              <a:t>…</a:t>
            </a:r>
            <a:r>
              <a:rPr lang="en-US" altLang="ja-JP" sz="1800" b="1"/>
              <a:t> do formally object.</a:t>
            </a:r>
          </a:p>
          <a:p>
            <a:pPr marL="230188" indent="-230188" algn="ctr">
              <a:lnSpc>
                <a:spcPct val="80000"/>
              </a:lnSpc>
              <a:spcBef>
                <a:spcPct val="20000"/>
              </a:spcBef>
            </a:pPr>
            <a:r>
              <a:rPr lang="en-US"/>
              <a:t>---------------------------------------------------------------   </a:t>
            </a:r>
            <a:endParaRPr lang="en-US" sz="1400"/>
          </a:p>
          <a:p>
            <a:pPr marL="230188" indent="-230188" algn="ctr">
              <a:lnSpc>
                <a:spcPct val="80000"/>
              </a:lnSpc>
              <a:spcBef>
                <a:spcPct val="20000"/>
              </a:spcBef>
            </a:pPr>
            <a:r>
              <a:rPr lang="en-US" sz="1400"/>
              <a:t>See </a:t>
            </a:r>
            <a:r>
              <a:rPr lang="en-US" sz="1400" i="1"/>
              <a:t>IEEE-SA Standards Board Operations Manual</a:t>
            </a:r>
            <a:r>
              <a:rPr lang="en-US" sz="1400"/>
              <a:t>, clause 5.3.10 and </a:t>
            </a:r>
            <a:r>
              <a:rPr lang="en-GB" altLang="en-US" sz="1400"/>
              <a:t>“</a:t>
            </a:r>
            <a:r>
              <a:rPr lang="en-GB" sz="1400"/>
              <a:t>Promoting Competition and Innovation: What You Need to Know about the IEEE Standards Association's Antitrust and Competition Policy</a:t>
            </a:r>
            <a:r>
              <a:rPr lang="en-GB" altLang="en-US" sz="1400"/>
              <a:t>”</a:t>
            </a:r>
            <a:r>
              <a:rPr lang="en-US" altLang="ja-JP" sz="1400"/>
              <a:t> for more details.</a:t>
            </a:r>
            <a:endParaRPr lang="en-US" sz="1400"/>
          </a:p>
        </p:txBody>
      </p:sp>
      <p:sp>
        <p:nvSpPr>
          <p:cNvPr id="12295"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#4</a:t>
            </a:r>
            <a:endParaRPr lang="en-US" sz="240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13315"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13316" name="Slide Number Placeholder 5"/>
          <p:cNvSpPr>
            <a:spLocks noGrp="1"/>
          </p:cNvSpPr>
          <p:nvPr>
            <p:ph type="sldNum" sz="quarter" idx="12"/>
          </p:nvPr>
        </p:nvSpPr>
        <p:spPr>
          <a:noFill/>
        </p:spPr>
        <p:txBody>
          <a:bodyPr/>
          <a:lstStyle/>
          <a:p>
            <a:r>
              <a:rPr lang="en-US" smtClean="0"/>
              <a:t>Slide </a:t>
            </a:r>
            <a:fld id="{467B6549-7894-4FC9-A09B-20310D9FC946}" type="slidenum">
              <a:rPr lang="en-US" smtClean="0"/>
              <a:pPr/>
              <a:t>12</a:t>
            </a:fld>
            <a:endParaRPr lang="en-US" smtClean="0"/>
          </a:p>
        </p:txBody>
      </p:sp>
      <p:sp>
        <p:nvSpPr>
          <p:cNvPr id="13317" name="Rectangle 2"/>
          <p:cNvSpPr>
            <a:spLocks noGrp="1" noChangeArrowheads="1"/>
          </p:cNvSpPr>
          <p:nvPr>
            <p:ph type="title"/>
          </p:nvPr>
        </p:nvSpPr>
        <p:spPr/>
        <p:txBody>
          <a:bodyPr/>
          <a:lstStyle/>
          <a:p>
            <a:r>
              <a:rPr lang="en-US" smtClean="0"/>
              <a:t>Agenda Items for the Week</a:t>
            </a:r>
          </a:p>
        </p:txBody>
      </p:sp>
      <p:sp>
        <p:nvSpPr>
          <p:cNvPr id="13318" name="Rectangle 8"/>
          <p:cNvSpPr>
            <a:spLocks noGrp="1" noChangeArrowheads="1"/>
          </p:cNvSpPr>
          <p:nvPr>
            <p:ph type="body" idx="1"/>
          </p:nvPr>
        </p:nvSpPr>
        <p:spPr>
          <a:xfrm>
            <a:off x="609600" y="1447800"/>
            <a:ext cx="7772400" cy="3733800"/>
          </a:xfrm>
        </p:spPr>
        <p:txBody>
          <a:bodyPr/>
          <a:lstStyle/>
          <a:p>
            <a:pPr>
              <a:buFontTx/>
              <a:buNone/>
            </a:pPr>
            <a:endParaRPr lang="en-US" sz="2000" smtClean="0"/>
          </a:p>
          <a:p>
            <a:r>
              <a:rPr lang="en-US" sz="2000" smtClean="0"/>
              <a:t>Approve minutes from November and January Ad Hoc meetings.</a:t>
            </a:r>
          </a:p>
          <a:p>
            <a:r>
              <a:rPr lang="en-US" sz="2000" smtClean="0"/>
              <a:t>Approve Telecon minutes.</a:t>
            </a:r>
          </a:p>
          <a:p>
            <a:r>
              <a:rPr lang="en-US" sz="2000" smtClean="0"/>
              <a:t>Status Report and Review from November and January Ad Hoc  meetings.</a:t>
            </a:r>
          </a:p>
          <a:p>
            <a:r>
              <a:rPr lang="en-US" sz="2000" smtClean="0"/>
              <a:t>Ad Hoc group meetings – No Ad hoc group meetings</a:t>
            </a:r>
          </a:p>
          <a:p>
            <a:r>
              <a:rPr lang="en-US" sz="2000" smtClean="0"/>
              <a:t>Continue comment resolution on draft D4.0.</a:t>
            </a:r>
          </a:p>
          <a:p>
            <a:r>
              <a:rPr lang="en-US" sz="2000" smtClean="0"/>
              <a:t>TG motions</a:t>
            </a:r>
          </a:p>
          <a:p>
            <a:r>
              <a:rPr lang="en-US" sz="2000" smtClean="0"/>
              <a:t>Schedule Telecons times and ad hoc meeting.</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4"/>
          <p:cNvSpPr>
            <a:spLocks noGrp="1"/>
          </p:cNvSpPr>
          <p:nvPr>
            <p:ph type="dt" sz="quarter" idx="10"/>
          </p:nvPr>
        </p:nvSpPr>
        <p:spPr>
          <a:noFill/>
        </p:spPr>
        <p:txBody>
          <a:bodyPr/>
          <a:lstStyle/>
          <a:p>
            <a:r>
              <a:rPr lang="en-US">
                <a:ea typeface="MS PGothic" pitchFamily="34" charset="-128"/>
              </a:rPr>
              <a:t>January 2013</a:t>
            </a:r>
          </a:p>
        </p:txBody>
      </p:sp>
      <p:sp>
        <p:nvSpPr>
          <p:cNvPr id="14339" name="Footer Placeholder 5"/>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14340" name="Slide Number Placeholder 6"/>
          <p:cNvSpPr>
            <a:spLocks noGrp="1"/>
          </p:cNvSpPr>
          <p:nvPr>
            <p:ph type="sldNum" sz="quarter" idx="12"/>
          </p:nvPr>
        </p:nvSpPr>
        <p:spPr>
          <a:noFill/>
        </p:spPr>
        <p:txBody>
          <a:bodyPr/>
          <a:lstStyle/>
          <a:p>
            <a:r>
              <a:rPr lang="en-US" smtClean="0"/>
              <a:t>Slide </a:t>
            </a:r>
            <a:fld id="{917AF72E-384D-49F1-B357-2580C3A25B7A}" type="slidenum">
              <a:rPr lang="en-US" smtClean="0"/>
              <a:pPr/>
              <a:t>13</a:t>
            </a:fld>
            <a:endParaRPr lang="en-US" smtClean="0"/>
          </a:p>
        </p:txBody>
      </p:sp>
      <p:sp>
        <p:nvSpPr>
          <p:cNvPr id="14341" name="Rectangle 2"/>
          <p:cNvSpPr>
            <a:spLocks noGrp="1" noChangeArrowheads="1"/>
          </p:cNvSpPr>
          <p:nvPr>
            <p:ph type="title"/>
          </p:nvPr>
        </p:nvSpPr>
        <p:spPr/>
        <p:txBody>
          <a:bodyPr/>
          <a:lstStyle/>
          <a:p>
            <a:r>
              <a:rPr lang="en-US" smtClean="0"/>
              <a:t>General Flow of the Meeting</a:t>
            </a:r>
          </a:p>
        </p:txBody>
      </p:sp>
      <p:sp>
        <p:nvSpPr>
          <p:cNvPr id="14342" name="Rectangle 3"/>
          <p:cNvSpPr>
            <a:spLocks noGrp="1" noChangeArrowheads="1"/>
          </p:cNvSpPr>
          <p:nvPr>
            <p:ph type="body" sz="half" idx="1"/>
          </p:nvPr>
        </p:nvSpPr>
        <p:spPr>
          <a:xfrm>
            <a:off x="381000" y="1600200"/>
            <a:ext cx="4114800" cy="4267200"/>
          </a:xfrm>
        </p:spPr>
        <p:txBody>
          <a:bodyPr/>
          <a:lstStyle/>
          <a:p>
            <a:pPr>
              <a:lnSpc>
                <a:spcPct val="80000"/>
              </a:lnSpc>
              <a:buFontTx/>
              <a:buNone/>
            </a:pPr>
            <a:endParaRPr lang="en-US" sz="1200" dirty="0" smtClean="0"/>
          </a:p>
          <a:p>
            <a:pPr>
              <a:lnSpc>
                <a:spcPct val="80000"/>
              </a:lnSpc>
            </a:pPr>
            <a:r>
              <a:rPr lang="en-US" sz="1600" dirty="0" smtClean="0"/>
              <a:t>Monday January 14</a:t>
            </a:r>
            <a:r>
              <a:rPr lang="en-US" sz="1600" baseline="30000" dirty="0" smtClean="0"/>
              <a:t>th</a:t>
            </a:r>
            <a:r>
              <a:rPr lang="en-US" sz="1600" dirty="0" smtClean="0"/>
              <a:t>, 10:30 – 12:3</a:t>
            </a:r>
            <a:r>
              <a:rPr lang="en-US" sz="1600" dirty="0" smtClean="0">
                <a:sym typeface="Wingdings" pitchFamily="2" charset="2"/>
              </a:rPr>
              <a:t>0</a:t>
            </a:r>
          </a:p>
          <a:p>
            <a:pPr lvl="1">
              <a:lnSpc>
                <a:spcPct val="80000"/>
              </a:lnSpc>
            </a:pPr>
            <a:r>
              <a:rPr lang="en-US" sz="1200" dirty="0" smtClean="0"/>
              <a:t>IEEE IPR and Patent Policy</a:t>
            </a:r>
          </a:p>
          <a:p>
            <a:pPr lvl="1">
              <a:lnSpc>
                <a:spcPct val="80000"/>
              </a:lnSpc>
            </a:pPr>
            <a:r>
              <a:rPr lang="en-US" sz="1200" dirty="0" smtClean="0"/>
              <a:t>Approve of November meeting minutes, January ad hoc meeting minutes, and </a:t>
            </a:r>
            <a:r>
              <a:rPr lang="en-US" sz="1200" dirty="0" err="1" smtClean="0"/>
              <a:t>telecons</a:t>
            </a:r>
            <a:r>
              <a:rPr lang="en-US" sz="1200" dirty="0" smtClean="0"/>
              <a:t> minutes.</a:t>
            </a:r>
          </a:p>
          <a:p>
            <a:pPr lvl="1">
              <a:lnSpc>
                <a:spcPct val="80000"/>
              </a:lnSpc>
            </a:pPr>
            <a:r>
              <a:rPr lang="en-US" sz="1200" dirty="0" smtClean="0"/>
              <a:t>Editor Report.</a:t>
            </a:r>
          </a:p>
          <a:p>
            <a:pPr lvl="1">
              <a:lnSpc>
                <a:spcPct val="80000"/>
              </a:lnSpc>
            </a:pPr>
            <a:r>
              <a:rPr lang="en-US" sz="1200" dirty="0" smtClean="0"/>
              <a:t>TG Motions</a:t>
            </a:r>
          </a:p>
          <a:p>
            <a:pPr lvl="1">
              <a:lnSpc>
                <a:spcPct val="80000"/>
              </a:lnSpc>
            </a:pPr>
            <a:r>
              <a:rPr lang="en-US" sz="1200" dirty="0" smtClean="0"/>
              <a:t>Comment Resolution</a:t>
            </a:r>
          </a:p>
          <a:p>
            <a:pPr>
              <a:lnSpc>
                <a:spcPct val="80000"/>
              </a:lnSpc>
            </a:pPr>
            <a:r>
              <a:rPr lang="en-US" sz="1600" dirty="0" smtClean="0"/>
              <a:t>Monday January 14</a:t>
            </a:r>
            <a:r>
              <a:rPr lang="en-US" sz="1600" baseline="30000" dirty="0" smtClean="0"/>
              <a:t>th</a:t>
            </a:r>
            <a:r>
              <a:rPr lang="en-US" sz="1600" dirty="0" smtClean="0"/>
              <a:t> 16:00 – 18:00</a:t>
            </a:r>
          </a:p>
          <a:p>
            <a:pPr lvl="1">
              <a:lnSpc>
                <a:spcPct val="80000"/>
              </a:lnSpc>
            </a:pPr>
            <a:r>
              <a:rPr lang="en-US" sz="1200" dirty="0" smtClean="0"/>
              <a:t>IEEE IPR and Patent Policy</a:t>
            </a:r>
          </a:p>
          <a:p>
            <a:pPr lvl="1">
              <a:lnSpc>
                <a:spcPct val="80000"/>
              </a:lnSpc>
            </a:pPr>
            <a:r>
              <a:rPr lang="en-US" sz="1200" dirty="0" smtClean="0"/>
              <a:t>Ad Hoc Meeting</a:t>
            </a:r>
          </a:p>
          <a:p>
            <a:pPr lvl="1">
              <a:lnSpc>
                <a:spcPct val="80000"/>
              </a:lnSpc>
            </a:pPr>
            <a:r>
              <a:rPr lang="en-US" sz="1200" dirty="0" smtClean="0"/>
              <a:t>Comment Resolution</a:t>
            </a:r>
          </a:p>
          <a:p>
            <a:pPr>
              <a:lnSpc>
                <a:spcPct val="80000"/>
              </a:lnSpc>
            </a:pPr>
            <a:r>
              <a:rPr lang="en-US" sz="1600" dirty="0" smtClean="0"/>
              <a:t>Monday January 14</a:t>
            </a:r>
            <a:r>
              <a:rPr lang="en-US" sz="1600" baseline="30000" dirty="0" smtClean="0"/>
              <a:t>th</a:t>
            </a:r>
            <a:r>
              <a:rPr lang="en-US" sz="1600" dirty="0" smtClean="0"/>
              <a:t> 19:30 – 21:30</a:t>
            </a:r>
          </a:p>
          <a:p>
            <a:pPr lvl="1">
              <a:lnSpc>
                <a:spcPct val="80000"/>
              </a:lnSpc>
            </a:pPr>
            <a:r>
              <a:rPr lang="en-US" sz="1200" dirty="0" smtClean="0"/>
              <a:t>IEEE IPR and Patent Policy</a:t>
            </a:r>
          </a:p>
          <a:p>
            <a:pPr lvl="1">
              <a:lnSpc>
                <a:spcPct val="80000"/>
              </a:lnSpc>
            </a:pPr>
            <a:r>
              <a:rPr lang="en-US" sz="1200" dirty="0" smtClean="0"/>
              <a:t>Ad Hoc Meeting</a:t>
            </a:r>
          </a:p>
          <a:p>
            <a:pPr lvl="1">
              <a:lnSpc>
                <a:spcPct val="80000"/>
              </a:lnSpc>
            </a:pPr>
            <a:r>
              <a:rPr lang="en-US" sz="1200" dirty="0" smtClean="0"/>
              <a:t>Comment Resolution</a:t>
            </a:r>
            <a:endParaRPr lang="en-US" sz="1600" dirty="0" smtClean="0">
              <a:sym typeface="Wingdings" pitchFamily="2" charset="2"/>
            </a:endParaRPr>
          </a:p>
          <a:p>
            <a:pPr>
              <a:lnSpc>
                <a:spcPct val="80000"/>
              </a:lnSpc>
            </a:pPr>
            <a:r>
              <a:rPr lang="en-US" sz="1600" dirty="0" smtClean="0"/>
              <a:t>Tuesday January 15</a:t>
            </a:r>
            <a:r>
              <a:rPr lang="en-US" sz="1600" baseline="30000" dirty="0" smtClean="0"/>
              <a:t>th</a:t>
            </a:r>
            <a:r>
              <a:rPr lang="en-US" sz="1600" dirty="0" smtClean="0"/>
              <a:t> 08:00 – 10:00</a:t>
            </a:r>
          </a:p>
          <a:p>
            <a:pPr lvl="1">
              <a:lnSpc>
                <a:spcPct val="80000"/>
              </a:lnSpc>
            </a:pPr>
            <a:r>
              <a:rPr lang="en-US" sz="1200" dirty="0" smtClean="0"/>
              <a:t>IEEE IPR and Patent Policy</a:t>
            </a:r>
          </a:p>
          <a:p>
            <a:pPr lvl="1">
              <a:lnSpc>
                <a:spcPct val="80000"/>
              </a:lnSpc>
            </a:pPr>
            <a:r>
              <a:rPr lang="en-US" sz="1200" dirty="0" smtClean="0"/>
              <a:t>Ad Hoc Meeting</a:t>
            </a:r>
          </a:p>
          <a:p>
            <a:pPr lvl="1">
              <a:lnSpc>
                <a:spcPct val="80000"/>
              </a:lnSpc>
            </a:pPr>
            <a:r>
              <a:rPr lang="en-US" sz="1200" dirty="0" smtClean="0"/>
              <a:t>Comment Resolution</a:t>
            </a:r>
          </a:p>
          <a:p>
            <a:pPr>
              <a:lnSpc>
                <a:spcPct val="80000"/>
              </a:lnSpc>
            </a:pPr>
            <a:r>
              <a:rPr lang="en-US" sz="1600" dirty="0" smtClean="0"/>
              <a:t>Tuesday January 15</a:t>
            </a:r>
            <a:r>
              <a:rPr lang="en-US" sz="1600" baseline="30000" dirty="0" smtClean="0"/>
              <a:t>th</a:t>
            </a:r>
            <a:r>
              <a:rPr lang="en-US" sz="1600" dirty="0" smtClean="0"/>
              <a:t> 16:00 – 18:00</a:t>
            </a:r>
          </a:p>
          <a:p>
            <a:pPr lvl="1">
              <a:lnSpc>
                <a:spcPct val="80000"/>
              </a:lnSpc>
            </a:pPr>
            <a:r>
              <a:rPr lang="en-US" sz="1200" dirty="0" smtClean="0"/>
              <a:t>TG Meeting</a:t>
            </a:r>
          </a:p>
          <a:p>
            <a:pPr lvl="1">
              <a:lnSpc>
                <a:spcPct val="80000"/>
              </a:lnSpc>
            </a:pPr>
            <a:r>
              <a:rPr lang="en-US" sz="1200" dirty="0" smtClean="0"/>
              <a:t>TG Motions</a:t>
            </a:r>
          </a:p>
          <a:p>
            <a:pPr>
              <a:lnSpc>
                <a:spcPct val="80000"/>
              </a:lnSpc>
            </a:pPr>
            <a:endParaRPr lang="en-US" sz="1600" dirty="0" smtClean="0"/>
          </a:p>
        </p:txBody>
      </p:sp>
      <p:sp>
        <p:nvSpPr>
          <p:cNvPr id="14343" name="Rectangle 4"/>
          <p:cNvSpPr>
            <a:spLocks noGrp="1" noChangeArrowheads="1"/>
          </p:cNvSpPr>
          <p:nvPr>
            <p:ph type="body" sz="half" idx="2"/>
          </p:nvPr>
        </p:nvSpPr>
        <p:spPr>
          <a:xfrm>
            <a:off x="4648200" y="1752600"/>
            <a:ext cx="4114800" cy="4114800"/>
          </a:xfrm>
        </p:spPr>
        <p:txBody>
          <a:bodyPr/>
          <a:lstStyle/>
          <a:p>
            <a:pPr>
              <a:lnSpc>
                <a:spcPct val="80000"/>
              </a:lnSpc>
              <a:buFontTx/>
              <a:buNone/>
            </a:pPr>
            <a:endParaRPr lang="en-US" sz="1200" dirty="0" smtClean="0"/>
          </a:p>
          <a:p>
            <a:pPr>
              <a:lnSpc>
                <a:spcPct val="80000"/>
              </a:lnSpc>
            </a:pPr>
            <a:r>
              <a:rPr lang="en-US" sz="1600" dirty="0" smtClean="0"/>
              <a:t>Tuesday January 15</a:t>
            </a:r>
            <a:r>
              <a:rPr lang="en-US" sz="1600" baseline="30000" dirty="0" smtClean="0"/>
              <a:t>th</a:t>
            </a:r>
            <a:r>
              <a:rPr lang="en-US" sz="1600" dirty="0" smtClean="0"/>
              <a:t> 19:30 – 21:30</a:t>
            </a:r>
          </a:p>
          <a:p>
            <a:pPr lvl="1">
              <a:lnSpc>
                <a:spcPct val="80000"/>
              </a:lnSpc>
            </a:pPr>
            <a:r>
              <a:rPr lang="en-US" sz="1200" dirty="0" smtClean="0"/>
              <a:t>IEEE IPR and Patent Policy</a:t>
            </a:r>
          </a:p>
          <a:p>
            <a:pPr lvl="1">
              <a:lnSpc>
                <a:spcPct val="80000"/>
              </a:lnSpc>
            </a:pPr>
            <a:r>
              <a:rPr lang="en-US" sz="1200" dirty="0" smtClean="0"/>
              <a:t>Ad Hoc Meeting</a:t>
            </a:r>
          </a:p>
          <a:p>
            <a:pPr lvl="1">
              <a:lnSpc>
                <a:spcPct val="80000"/>
              </a:lnSpc>
            </a:pPr>
            <a:r>
              <a:rPr lang="en-US" sz="1200" dirty="0" smtClean="0"/>
              <a:t>Comment Resolution</a:t>
            </a:r>
            <a:endParaRPr lang="en-US" sz="1600" dirty="0" smtClean="0"/>
          </a:p>
          <a:p>
            <a:pPr>
              <a:lnSpc>
                <a:spcPct val="80000"/>
              </a:lnSpc>
            </a:pPr>
            <a:r>
              <a:rPr lang="en-US" sz="1600" dirty="0" smtClean="0"/>
              <a:t>Wednesday January 14</a:t>
            </a:r>
            <a:r>
              <a:rPr lang="en-US" sz="1600" baseline="30000" dirty="0" smtClean="0"/>
              <a:t>th</a:t>
            </a:r>
            <a:r>
              <a:rPr lang="en-US" sz="1600" dirty="0" smtClean="0"/>
              <a:t> 08:00 – 10:00</a:t>
            </a:r>
          </a:p>
          <a:p>
            <a:pPr lvl="1">
              <a:lnSpc>
                <a:spcPct val="80000"/>
              </a:lnSpc>
            </a:pPr>
            <a:r>
              <a:rPr lang="en-US" sz="1200" dirty="0" smtClean="0"/>
              <a:t>Ad Hoc Group Meetings</a:t>
            </a:r>
          </a:p>
          <a:p>
            <a:pPr lvl="1">
              <a:lnSpc>
                <a:spcPct val="80000"/>
              </a:lnSpc>
            </a:pPr>
            <a:r>
              <a:rPr lang="en-US" sz="1200" dirty="0" smtClean="0"/>
              <a:t>Presentations, Straw Polls, and Pre-Motions</a:t>
            </a:r>
          </a:p>
          <a:p>
            <a:pPr>
              <a:lnSpc>
                <a:spcPct val="80000"/>
              </a:lnSpc>
            </a:pPr>
            <a:r>
              <a:rPr lang="en-US" sz="1600" dirty="0" smtClean="0"/>
              <a:t>Thursday January 17</a:t>
            </a:r>
            <a:r>
              <a:rPr lang="en-US" sz="1600" baseline="30000" dirty="0" smtClean="0"/>
              <a:t>th</a:t>
            </a:r>
            <a:r>
              <a:rPr lang="en-US" sz="1600" dirty="0" smtClean="0"/>
              <a:t>, 08:00 – 10:00</a:t>
            </a:r>
          </a:p>
          <a:p>
            <a:pPr lvl="1">
              <a:lnSpc>
                <a:spcPct val="80000"/>
              </a:lnSpc>
            </a:pPr>
            <a:r>
              <a:rPr lang="en-US" sz="1200" dirty="0" smtClean="0"/>
              <a:t>TG Meeting</a:t>
            </a:r>
          </a:p>
          <a:p>
            <a:pPr lvl="1">
              <a:lnSpc>
                <a:spcPct val="80000"/>
              </a:lnSpc>
            </a:pPr>
            <a:r>
              <a:rPr lang="en-US" sz="1200" dirty="0" smtClean="0"/>
              <a:t>Ad Hoc group reports and straw polls</a:t>
            </a:r>
          </a:p>
          <a:p>
            <a:pPr lvl="1">
              <a:lnSpc>
                <a:spcPct val="80000"/>
              </a:lnSpc>
            </a:pPr>
            <a:r>
              <a:rPr lang="en-US" sz="1200" dirty="0" smtClean="0"/>
              <a:t>TG Motions</a:t>
            </a:r>
          </a:p>
          <a:p>
            <a:pPr lvl="1">
              <a:lnSpc>
                <a:spcPct val="80000"/>
              </a:lnSpc>
            </a:pPr>
            <a:r>
              <a:rPr lang="en-US" sz="1200" dirty="0" smtClean="0"/>
              <a:t>Presentations</a:t>
            </a:r>
          </a:p>
          <a:p>
            <a:pPr lvl="1">
              <a:lnSpc>
                <a:spcPct val="80000"/>
              </a:lnSpc>
            </a:pPr>
            <a:r>
              <a:rPr lang="en-US" sz="1200" dirty="0" smtClean="0"/>
              <a:t>Goals for March 2013</a:t>
            </a:r>
          </a:p>
          <a:p>
            <a:pPr lvl="1">
              <a:lnSpc>
                <a:spcPct val="80000"/>
              </a:lnSpc>
            </a:pPr>
            <a:r>
              <a:rPr lang="en-US" sz="1200" dirty="0" smtClean="0"/>
              <a:t>Ad Hoc meeting and Conference calls</a:t>
            </a:r>
          </a:p>
          <a:p>
            <a:pPr lvl="1">
              <a:lnSpc>
                <a:spcPct val="80000"/>
              </a:lnSpc>
            </a:pPr>
            <a:r>
              <a:rPr lang="en-US" sz="1200" dirty="0" smtClean="0"/>
              <a:t>Adjourn</a:t>
            </a:r>
          </a:p>
          <a:p>
            <a:pPr lvl="1">
              <a:lnSpc>
                <a:spcPct val="80000"/>
              </a:lnSpc>
            </a:pPr>
            <a:endParaRPr lang="en-US" sz="1200" dirty="0" smtClean="0"/>
          </a:p>
          <a:p>
            <a:pPr lvl="1">
              <a:lnSpc>
                <a:spcPct val="80000"/>
              </a:lnSpc>
            </a:pPr>
            <a:endParaRPr lang="en-US" sz="1200" dirty="0" smtClean="0"/>
          </a:p>
          <a:p>
            <a:pPr lvl="1">
              <a:lnSpc>
                <a:spcPct val="80000"/>
              </a:lnSpc>
            </a:pPr>
            <a:endParaRPr lang="en-US" sz="1200" dirty="0" smtClean="0"/>
          </a:p>
          <a:p>
            <a:pPr lvl="1">
              <a:lnSpc>
                <a:spcPct val="80000"/>
              </a:lnSpc>
            </a:pPr>
            <a:endParaRPr lang="en-US" sz="12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Agenda for Monday, January 14</a:t>
            </a:r>
            <a:r>
              <a:rPr lang="en-US" baseline="30000" dirty="0" smtClean="0"/>
              <a:t>th</a:t>
            </a:r>
            <a:r>
              <a:rPr lang="en-US" dirty="0" smtClean="0"/>
              <a:t>, 10:30 – </a:t>
            </a:r>
            <a:r>
              <a:rPr lang="en-US" dirty="0" smtClean="0"/>
              <a:t>12:3</a:t>
            </a:r>
            <a:r>
              <a:rPr lang="en-US" dirty="0" smtClean="0">
                <a:sym typeface="Wingdings" pitchFamily="2" charset="2"/>
              </a:rPr>
              <a:t>0</a:t>
            </a:r>
            <a:endParaRPr lang="en-CA" dirty="0" smtClean="0"/>
          </a:p>
        </p:txBody>
      </p:sp>
      <p:sp>
        <p:nvSpPr>
          <p:cNvPr id="15363" name="Content Placeholder 2"/>
          <p:cNvSpPr>
            <a:spLocks noGrp="1"/>
          </p:cNvSpPr>
          <p:nvPr>
            <p:ph idx="1"/>
          </p:nvPr>
        </p:nvSpPr>
        <p:spPr>
          <a:xfrm>
            <a:off x="685800" y="1828800"/>
            <a:ext cx="7772400" cy="4114800"/>
          </a:xfrm>
        </p:spPr>
        <p:txBody>
          <a:bodyPr/>
          <a:lstStyle/>
          <a:p>
            <a:pPr>
              <a:lnSpc>
                <a:spcPct val="80000"/>
              </a:lnSpc>
            </a:pPr>
            <a:r>
              <a:rPr lang="en-US" sz="1800" dirty="0" smtClean="0"/>
              <a:t>TG Meeting </a:t>
            </a:r>
          </a:p>
          <a:p>
            <a:pPr>
              <a:lnSpc>
                <a:spcPct val="80000"/>
              </a:lnSpc>
            </a:pPr>
            <a:r>
              <a:rPr lang="en-US" sz="1800" dirty="0" smtClean="0"/>
              <a:t>Patent policy, etc.</a:t>
            </a:r>
          </a:p>
          <a:p>
            <a:pPr>
              <a:lnSpc>
                <a:spcPct val="80000"/>
              </a:lnSpc>
            </a:pPr>
            <a:r>
              <a:rPr lang="en-US" sz="1800" dirty="0" smtClean="0"/>
              <a:t>Status Report.</a:t>
            </a:r>
          </a:p>
          <a:p>
            <a:pPr>
              <a:lnSpc>
                <a:spcPct val="80000"/>
              </a:lnSpc>
            </a:pPr>
            <a:r>
              <a:rPr lang="en-US" sz="1800" dirty="0" err="1" smtClean="0"/>
              <a:t>TGac</a:t>
            </a:r>
            <a:r>
              <a:rPr lang="en-US" sz="1800" dirty="0" smtClean="0"/>
              <a:t> Plan and timeline for Sponsor Ballot</a:t>
            </a:r>
          </a:p>
          <a:p>
            <a:pPr>
              <a:lnSpc>
                <a:spcPct val="80000"/>
              </a:lnSpc>
            </a:pPr>
            <a:r>
              <a:rPr lang="en-US" sz="1800" dirty="0" smtClean="0"/>
              <a:t>Call for submissions</a:t>
            </a:r>
          </a:p>
          <a:p>
            <a:pPr>
              <a:lnSpc>
                <a:spcPct val="80000"/>
              </a:lnSpc>
            </a:pPr>
            <a:r>
              <a:rPr lang="en-US" sz="1800" dirty="0" smtClean="0"/>
              <a:t>Set agenda and Ad Hoc groups schedule.</a:t>
            </a:r>
          </a:p>
          <a:p>
            <a:pPr>
              <a:lnSpc>
                <a:spcPct val="80000"/>
              </a:lnSpc>
            </a:pPr>
            <a:r>
              <a:rPr lang="en-US" sz="1800" dirty="0" smtClean="0"/>
              <a:t>TG motions</a:t>
            </a:r>
          </a:p>
          <a:p>
            <a:pPr lvl="1">
              <a:lnSpc>
                <a:spcPct val="80000"/>
              </a:lnSpc>
            </a:pPr>
            <a:r>
              <a:rPr lang="en-US" sz="1400" dirty="0" smtClean="0"/>
              <a:t>Approve minutes from the November meeting, January ad hoc meeting, and </a:t>
            </a:r>
            <a:r>
              <a:rPr lang="en-US" sz="1400" dirty="0" err="1" smtClean="0"/>
              <a:t>Telecons</a:t>
            </a:r>
            <a:endParaRPr lang="en-US" sz="1400" dirty="0" smtClean="0"/>
          </a:p>
          <a:p>
            <a:pPr lvl="1">
              <a:lnSpc>
                <a:spcPct val="80000"/>
              </a:lnSpc>
            </a:pPr>
            <a:r>
              <a:rPr lang="en-US" sz="1400" dirty="0" smtClean="0"/>
              <a:t>Approve resolutions to comments considered during </a:t>
            </a:r>
            <a:r>
              <a:rPr lang="en-US" sz="1400" dirty="0" err="1" smtClean="0"/>
              <a:t>telecon</a:t>
            </a:r>
            <a:r>
              <a:rPr lang="en-US" sz="1400" dirty="0" smtClean="0"/>
              <a:t> and January ad hoc meeting</a:t>
            </a:r>
            <a:endParaRPr lang="en-US" sz="1800" dirty="0" smtClean="0"/>
          </a:p>
          <a:p>
            <a:pPr>
              <a:lnSpc>
                <a:spcPct val="80000"/>
              </a:lnSpc>
            </a:pPr>
            <a:r>
              <a:rPr lang="en-US" sz="1800" dirty="0" smtClean="0"/>
              <a:t>Comment Resolution</a:t>
            </a:r>
          </a:p>
          <a:p>
            <a:pPr lvl="1">
              <a:lnSpc>
                <a:spcPct val="80000"/>
              </a:lnSpc>
            </a:pPr>
            <a:r>
              <a:rPr lang="en-US" sz="1400" dirty="0" smtClean="0">
                <a:solidFill>
                  <a:srgbClr val="00B050"/>
                </a:solidFill>
              </a:rPr>
              <a:t>CIDs 7020, 7017, 7282, 7310  Dan Harkins and Andrew Myles</a:t>
            </a:r>
          </a:p>
          <a:p>
            <a:pPr lvl="1">
              <a:lnSpc>
                <a:spcPct val="80000"/>
              </a:lnSpc>
            </a:pPr>
            <a:r>
              <a:rPr lang="en-US" sz="1400" dirty="0" smtClean="0">
                <a:solidFill>
                  <a:srgbClr val="00B050"/>
                </a:solidFill>
              </a:rPr>
              <a:t>CIDs 7203, 7201, 7202   Chao-Chun</a:t>
            </a:r>
          </a:p>
          <a:p>
            <a:pPr lvl="1">
              <a:lnSpc>
                <a:spcPct val="80000"/>
              </a:lnSpc>
            </a:pPr>
            <a:r>
              <a:rPr lang="en-US" sz="1400" dirty="0" smtClean="0">
                <a:solidFill>
                  <a:srgbClr val="00B050"/>
                </a:solidFill>
              </a:rPr>
              <a:t>CIDs 7022 and 7023   Jae </a:t>
            </a:r>
            <a:r>
              <a:rPr lang="en-US" sz="1400" dirty="0" err="1" smtClean="0">
                <a:solidFill>
                  <a:srgbClr val="00B050"/>
                </a:solidFill>
              </a:rPr>
              <a:t>Seung</a:t>
            </a:r>
            <a:r>
              <a:rPr lang="en-US" sz="1400" dirty="0" smtClean="0">
                <a:solidFill>
                  <a:srgbClr val="00B050"/>
                </a:solidFill>
              </a:rPr>
              <a:t> Lee</a:t>
            </a:r>
          </a:p>
          <a:p>
            <a:pPr lvl="1">
              <a:lnSpc>
                <a:spcPct val="80000"/>
              </a:lnSpc>
            </a:pPr>
            <a:r>
              <a:rPr lang="en-US" sz="1400" dirty="0" smtClean="0">
                <a:solidFill>
                  <a:srgbClr val="00B050"/>
                </a:solidFill>
              </a:rPr>
              <a:t>CIDs , 7396, 7213   Matthew </a:t>
            </a:r>
            <a:r>
              <a:rPr lang="en-US" sz="1400" dirty="0" smtClean="0">
                <a:solidFill>
                  <a:srgbClr val="00B050"/>
                </a:solidFill>
              </a:rPr>
              <a:t>Fischer</a:t>
            </a:r>
            <a:endParaRPr lang="en-US" sz="1400" dirty="0" smtClean="0">
              <a:solidFill>
                <a:srgbClr val="00B050"/>
              </a:solidFill>
            </a:endParaRPr>
          </a:p>
          <a:p>
            <a:pPr lvl="1">
              <a:lnSpc>
                <a:spcPct val="80000"/>
              </a:lnSpc>
            </a:pPr>
            <a:r>
              <a:rPr lang="en-US" sz="1400" dirty="0" smtClean="0">
                <a:solidFill>
                  <a:srgbClr val="00B050"/>
                </a:solidFill>
              </a:rPr>
              <a:t>CID 7021 Brian Hart</a:t>
            </a:r>
          </a:p>
          <a:p>
            <a:pPr>
              <a:lnSpc>
                <a:spcPct val="80000"/>
              </a:lnSpc>
            </a:pPr>
            <a:r>
              <a:rPr lang="en-US" sz="1800" dirty="0" smtClean="0"/>
              <a:t>Recess</a:t>
            </a:r>
          </a:p>
          <a:p>
            <a:endParaRPr lang="en-CA" sz="2000" dirty="0" smtClean="0"/>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15366" name="Slide Number Placeholder 5"/>
          <p:cNvSpPr>
            <a:spLocks noGrp="1"/>
          </p:cNvSpPr>
          <p:nvPr>
            <p:ph type="sldNum" sz="quarter" idx="12"/>
          </p:nvPr>
        </p:nvSpPr>
        <p:spPr>
          <a:noFill/>
        </p:spPr>
        <p:txBody>
          <a:bodyPr/>
          <a:lstStyle/>
          <a:p>
            <a:r>
              <a:rPr lang="en-US" smtClean="0"/>
              <a:t>Slide </a:t>
            </a:r>
            <a:fld id="{71E2E804-E95A-402D-A372-77FB94E183C9}" type="slidenum">
              <a:rPr lang="en-US" smtClean="0"/>
              <a:pPr/>
              <a:t>14</a:t>
            </a:fld>
            <a:endParaRPr lang="en-US"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CA" smtClean="0"/>
              <a:t>Status report</a:t>
            </a:r>
          </a:p>
        </p:txBody>
      </p:sp>
      <p:sp>
        <p:nvSpPr>
          <p:cNvPr id="16387" name="Content Placeholder 2"/>
          <p:cNvSpPr>
            <a:spLocks noGrp="1"/>
          </p:cNvSpPr>
          <p:nvPr>
            <p:ph idx="1"/>
          </p:nvPr>
        </p:nvSpPr>
        <p:spPr/>
        <p:txBody>
          <a:bodyPr/>
          <a:lstStyle/>
          <a:p>
            <a:r>
              <a:rPr lang="en-CA" smtClean="0"/>
              <a:t>The agenda for the January ad hoc meeting is available at: </a:t>
            </a:r>
            <a:r>
              <a:rPr lang="en-CA" smtClean="0">
                <a:hlinkClick r:id="rId2"/>
              </a:rPr>
              <a:t>https://mentor.ieee.org/802.11/dcn/13/11-13-0006-02-00ac-january-2013-tgac-ad-hoc-meeting-agenda.ppt</a:t>
            </a:r>
            <a:r>
              <a:rPr lang="en-CA" smtClean="0"/>
              <a:t> </a:t>
            </a:r>
          </a:p>
          <a:p>
            <a:r>
              <a:rPr lang="en-CA" smtClean="0"/>
              <a:t>Comment Spread sheet is available at: </a:t>
            </a:r>
            <a:r>
              <a:rPr lang="en-CA" smtClean="0">
                <a:hlinkClick r:id="rId3"/>
              </a:rPr>
              <a:t>https://mentor.ieee.org/802.11/dcn/12/11-12-1277-07-00ac-lb190-comments-tgac-d4-0.xls</a:t>
            </a:r>
            <a:r>
              <a:rPr lang="en-CA" smtClean="0"/>
              <a:t> </a:t>
            </a:r>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16390" name="Slide Number Placeholder 5"/>
          <p:cNvSpPr>
            <a:spLocks noGrp="1"/>
          </p:cNvSpPr>
          <p:nvPr>
            <p:ph type="sldNum" sz="quarter" idx="12"/>
          </p:nvPr>
        </p:nvSpPr>
        <p:spPr>
          <a:noFill/>
        </p:spPr>
        <p:txBody>
          <a:bodyPr/>
          <a:lstStyle/>
          <a:p>
            <a:r>
              <a:rPr lang="en-US" smtClean="0"/>
              <a:t>Slide </a:t>
            </a:r>
            <a:fld id="{A4A6F04B-6D72-4F82-8BD6-221A06B61169}" type="slidenum">
              <a:rPr lang="en-US" smtClean="0"/>
              <a:pPr/>
              <a:t>15</a:t>
            </a:fld>
            <a:endParaRPr lang="en-US"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6"/>
          <p:cNvSpPr>
            <a:spLocks noGrp="1"/>
          </p:cNvSpPr>
          <p:nvPr>
            <p:ph type="title"/>
          </p:nvPr>
        </p:nvSpPr>
        <p:spPr/>
        <p:txBody>
          <a:bodyPr/>
          <a:lstStyle/>
          <a:p>
            <a:r>
              <a:rPr lang="en-CA" smtClean="0"/>
              <a:t>Status Report (cntd)</a:t>
            </a:r>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17413" name="Slide Number Placeholder 5"/>
          <p:cNvSpPr>
            <a:spLocks noGrp="1"/>
          </p:cNvSpPr>
          <p:nvPr>
            <p:ph type="sldNum" sz="quarter" idx="12"/>
          </p:nvPr>
        </p:nvSpPr>
        <p:spPr>
          <a:noFill/>
        </p:spPr>
        <p:txBody>
          <a:bodyPr/>
          <a:lstStyle/>
          <a:p>
            <a:r>
              <a:rPr lang="en-US" smtClean="0"/>
              <a:t>Slide </a:t>
            </a:r>
            <a:fld id="{3E39918B-9D82-4806-9B88-C5E969159282}" type="slidenum">
              <a:rPr lang="en-US" smtClean="0"/>
              <a:pPr/>
              <a:t>16</a:t>
            </a:fld>
            <a:endParaRPr lang="en-US" smtClean="0"/>
          </a:p>
        </p:txBody>
      </p:sp>
      <p:graphicFrame>
        <p:nvGraphicFramePr>
          <p:cNvPr id="8" name="Table 7"/>
          <p:cNvGraphicFramePr>
            <a:graphicFrameLocks noGrp="1"/>
          </p:cNvGraphicFramePr>
          <p:nvPr/>
        </p:nvGraphicFramePr>
        <p:xfrm>
          <a:off x="2286000" y="1981200"/>
          <a:ext cx="4891757" cy="4119533"/>
        </p:xfrm>
        <a:graphic>
          <a:graphicData uri="http://schemas.openxmlformats.org/drawingml/2006/table">
            <a:tbl>
              <a:tblPr/>
              <a:tblGrid>
                <a:gridCol w="789240"/>
                <a:gridCol w="2546002"/>
                <a:gridCol w="757058"/>
                <a:gridCol w="799457"/>
              </a:tblGrid>
              <a:tr h="172662">
                <a:tc>
                  <a:txBody>
                    <a:bodyPr/>
                    <a:lstStyle/>
                    <a:p>
                      <a:pPr algn="ctr">
                        <a:lnSpc>
                          <a:spcPct val="115000"/>
                        </a:lnSpc>
                        <a:spcAft>
                          <a:spcPts val="0"/>
                        </a:spcAft>
                      </a:pPr>
                      <a:r>
                        <a:rPr lang="en-US" sz="900" b="1">
                          <a:latin typeface="Calibri"/>
                          <a:ea typeface="Times New Roman"/>
                          <a:cs typeface="Times New Roman"/>
                        </a:rPr>
                        <a:t>Assignee</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a:latin typeface="Calibri"/>
                          <a:ea typeface="Times New Roman"/>
                          <a:cs typeface="Times New Roman"/>
                        </a:rPr>
                        <a:t>CIDs</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a:latin typeface="Calibri"/>
                          <a:ea typeface="Times New Roman"/>
                          <a:cs typeface="Times New Roman"/>
                        </a:rPr>
                        <a:t>Ad Hoc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b="1">
                          <a:latin typeface="Calibri"/>
                          <a:ea typeface="Times New Roman"/>
                          <a:cs typeface="Times New Roman"/>
                        </a:rPr>
                        <a:t>DCN</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269">
                <a:tc>
                  <a:txBody>
                    <a:bodyPr/>
                    <a:lstStyle/>
                    <a:p>
                      <a:pPr>
                        <a:lnSpc>
                          <a:spcPct val="115000"/>
                        </a:lnSpc>
                        <a:spcAft>
                          <a:spcPts val="0"/>
                        </a:spcAft>
                      </a:pPr>
                      <a:r>
                        <a:rPr lang="en-US" sz="900">
                          <a:latin typeface="Calibri"/>
                          <a:ea typeface="Times New Roman"/>
                          <a:cs typeface="Times New Roman"/>
                        </a:rPr>
                        <a:t>Andrew Myles/Dan Harkins</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FF0000"/>
                          </a:highlight>
                          <a:latin typeface="Calibri"/>
                          <a:ea typeface="Times New Roman"/>
                          <a:cs typeface="Times New Roman"/>
                        </a:rPr>
                        <a:t>7020, 7017, 7282, 7310</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600">
                          <a:latin typeface="Calibri"/>
                          <a:ea typeface="Times New Roman"/>
                          <a:cs typeface="Times New Roman"/>
                        </a:rPr>
                        <a:t>During IEEE 802.11 WG Session</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269">
                <a:tc>
                  <a:txBody>
                    <a:bodyPr/>
                    <a:lstStyle/>
                    <a:p>
                      <a:pPr>
                        <a:lnSpc>
                          <a:spcPct val="115000"/>
                        </a:lnSpc>
                        <a:spcAft>
                          <a:spcPts val="0"/>
                        </a:spcAft>
                      </a:pPr>
                      <a:r>
                        <a:rPr lang="en-US" sz="900">
                          <a:latin typeface="Calibri"/>
                          <a:ea typeface="Times New Roman"/>
                          <a:cs typeface="Times New Roman"/>
                        </a:rPr>
                        <a:t>Brian</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FF0000"/>
                          </a:highlight>
                          <a:latin typeface="Calibri"/>
                          <a:ea typeface="Times New Roman"/>
                          <a:cs typeface="Times New Roman"/>
                        </a:rPr>
                        <a:t>7021</a:t>
                      </a:r>
                      <a:endParaRPr lang="en-CA" sz="900">
                        <a:latin typeface="Calibri"/>
                        <a:ea typeface="Times New Roman"/>
                        <a:cs typeface="Times New Roman"/>
                      </a:endParaRPr>
                    </a:p>
                    <a:p>
                      <a:pPr>
                        <a:lnSpc>
                          <a:spcPct val="115000"/>
                        </a:lnSpc>
                        <a:spcAft>
                          <a:spcPts val="0"/>
                        </a:spcAft>
                      </a:pPr>
                      <a:r>
                        <a:rPr lang="en-US" sz="900">
                          <a:highlight>
                            <a:srgbClr val="00FF00"/>
                          </a:highlight>
                          <a:latin typeface="Calibri"/>
                          <a:ea typeface="Times New Roman"/>
                          <a:cs typeface="Times New Roman"/>
                        </a:rPr>
                        <a:t>7150, 7165, 7156, 7153, 7152, 7149, 7151, 7100, 7131, 7395, 7318, 7315</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900">
                        <a:latin typeface="Calibri"/>
                        <a:ea typeface="Times New Roman"/>
                        <a:cs typeface="Times New Roman"/>
                      </a:endParaRPr>
                    </a:p>
                    <a:p>
                      <a:pPr algn="ctr">
                        <a:lnSpc>
                          <a:spcPct val="115000"/>
                        </a:lnSpc>
                        <a:spcAft>
                          <a:spcPts val="0"/>
                        </a:spcAft>
                      </a:pPr>
                      <a:r>
                        <a:rPr lang="en-US" sz="900">
                          <a:latin typeface="Calibri"/>
                          <a:ea typeface="Times New Roman"/>
                          <a:cs typeface="Times New Roman"/>
                        </a:rPr>
                        <a:t>11-12/1448r0</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179">
                <a:tc>
                  <a:txBody>
                    <a:bodyPr/>
                    <a:lstStyle/>
                    <a:p>
                      <a:pPr>
                        <a:lnSpc>
                          <a:spcPct val="115000"/>
                        </a:lnSpc>
                        <a:spcAft>
                          <a:spcPts val="0"/>
                        </a:spcAft>
                      </a:pPr>
                      <a:r>
                        <a:rPr lang="en-US" sz="900">
                          <a:latin typeface="Calibri"/>
                          <a:ea typeface="Times New Roman"/>
                          <a:cs typeface="Times New Roman"/>
                        </a:rPr>
                        <a:t>Chao-Chun</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7384, 7385</a:t>
                      </a:r>
                      <a:r>
                        <a:rPr lang="en-US" sz="900">
                          <a:highlight>
                            <a:srgbClr val="FF0000"/>
                          </a:highlight>
                          <a:latin typeface="Calibri"/>
                          <a:ea typeface="Times New Roman"/>
                          <a:cs typeface="Times New Roman"/>
                        </a:rPr>
                        <a:t>, 7203,</a:t>
                      </a:r>
                      <a:r>
                        <a:rPr lang="en-US" sz="900">
                          <a:latin typeface="Calibri"/>
                          <a:ea typeface="Times New Roman"/>
                          <a:cs typeface="Times New Roman"/>
                        </a:rPr>
                        <a:t> </a:t>
                      </a:r>
                      <a:r>
                        <a:rPr lang="en-US" sz="900">
                          <a:highlight>
                            <a:srgbClr val="00FF00"/>
                          </a:highlight>
                          <a:latin typeface="Calibri"/>
                          <a:ea typeface="Times New Roman"/>
                          <a:cs typeface="Times New Roman"/>
                        </a:rPr>
                        <a:t>7204</a:t>
                      </a:r>
                      <a:r>
                        <a:rPr lang="en-US" sz="900">
                          <a:highlight>
                            <a:srgbClr val="FF0000"/>
                          </a:highlight>
                          <a:latin typeface="Calibri"/>
                          <a:ea typeface="Times New Roman"/>
                          <a:cs typeface="Times New Roman"/>
                        </a:rPr>
                        <a:t>, 7201, 7202,</a:t>
                      </a:r>
                      <a:r>
                        <a:rPr lang="en-US" sz="900">
                          <a:latin typeface="Calibri"/>
                          <a:ea typeface="Times New Roman"/>
                          <a:cs typeface="Times New Roman"/>
                        </a:rPr>
                        <a:t> </a:t>
                      </a:r>
                      <a:r>
                        <a:rPr lang="en-US" sz="900">
                          <a:highlight>
                            <a:srgbClr val="00FF00"/>
                          </a:highlight>
                          <a:latin typeface="Calibri"/>
                          <a:ea typeface="Times New Roman"/>
                          <a:cs typeface="Times New Roman"/>
                        </a:rPr>
                        <a:t>7228, 7246, 7247, 7248, 7249</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11-13/0058</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90">
                <a:tc>
                  <a:txBody>
                    <a:bodyPr/>
                    <a:lstStyle/>
                    <a:p>
                      <a:pPr>
                        <a:lnSpc>
                          <a:spcPct val="115000"/>
                        </a:lnSpc>
                        <a:spcAft>
                          <a:spcPts val="0"/>
                        </a:spcAft>
                      </a:pPr>
                      <a:r>
                        <a:rPr lang="en-US" sz="900">
                          <a:latin typeface="Calibri"/>
                          <a:ea typeface="Times New Roman"/>
                          <a:cs typeface="Times New Roman"/>
                        </a:rPr>
                        <a:t>Eric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7347, 7346</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11-12/1316r4</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90">
                <a:tc>
                  <a:txBody>
                    <a:bodyPr/>
                    <a:lstStyle/>
                    <a:p>
                      <a:pPr>
                        <a:lnSpc>
                          <a:spcPct val="115000"/>
                        </a:lnSpc>
                        <a:spcAft>
                          <a:spcPts val="0"/>
                        </a:spcAft>
                      </a:pPr>
                      <a:r>
                        <a:rPr lang="en-US" sz="900">
                          <a:latin typeface="Calibri"/>
                          <a:ea typeface="Times New Roman"/>
                          <a:cs typeface="Times New Roman"/>
                        </a:rPr>
                        <a:t>Jae Seung</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FF0000"/>
                          </a:highlight>
                          <a:latin typeface="Calibri"/>
                          <a:ea typeface="Times New Roman"/>
                          <a:cs typeface="Times New Roman"/>
                        </a:rPr>
                        <a:t>7023, 7022,</a:t>
                      </a:r>
                      <a:r>
                        <a:rPr lang="en-US" sz="900">
                          <a:latin typeface="Calibri"/>
                          <a:ea typeface="Times New Roman"/>
                          <a:cs typeface="Times New Roman"/>
                        </a:rPr>
                        <a:t> </a:t>
                      </a:r>
                      <a:r>
                        <a:rPr lang="en-US" sz="900">
                          <a:highlight>
                            <a:srgbClr val="00FF00"/>
                          </a:highlight>
                          <a:latin typeface="Calibri"/>
                          <a:ea typeface="Times New Roman"/>
                          <a:cs typeface="Times New Roman"/>
                        </a:rPr>
                        <a:t>7024, 7285, 7253</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34457">
                <a:tc>
                  <a:txBody>
                    <a:bodyPr/>
                    <a:lstStyle/>
                    <a:p>
                      <a:pPr>
                        <a:lnSpc>
                          <a:spcPct val="115000"/>
                        </a:lnSpc>
                        <a:spcAft>
                          <a:spcPts val="0"/>
                        </a:spcAft>
                      </a:pPr>
                      <a:r>
                        <a:rPr lang="en-US" sz="900">
                          <a:latin typeface="Calibri"/>
                          <a:ea typeface="Times New Roman"/>
                          <a:cs typeface="Times New Roman"/>
                        </a:rPr>
                        <a:t>Mark</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FF0000"/>
                          </a:highlight>
                          <a:latin typeface="Calibri"/>
                          <a:ea typeface="Times New Roman"/>
                          <a:cs typeface="Times New Roman"/>
                        </a:rPr>
                        <a:t>7326, 7325, 7388, 7368, 7363, 7364, 7367, 7369, 7371, 7365, 7025</a:t>
                      </a:r>
                      <a:endParaRPr lang="en-CA" sz="900">
                        <a:latin typeface="Calibri"/>
                        <a:ea typeface="Times New Roman"/>
                        <a:cs typeface="Times New Roman"/>
                      </a:endParaRPr>
                    </a:p>
                    <a:p>
                      <a:pPr>
                        <a:lnSpc>
                          <a:spcPct val="115000"/>
                        </a:lnSpc>
                        <a:spcAft>
                          <a:spcPts val="0"/>
                        </a:spcAft>
                      </a:pPr>
                      <a:r>
                        <a:rPr lang="en-US" sz="900">
                          <a:highlight>
                            <a:srgbClr val="FF0000"/>
                          </a:highlight>
                          <a:latin typeface="Calibri"/>
                          <a:ea typeface="Times New Roman"/>
                          <a:cs typeface="Times New Roman"/>
                        </a:rPr>
                        <a:t>7316</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700">
                          <a:latin typeface="Calibri"/>
                          <a:ea typeface="Times New Roman"/>
                          <a:cs typeface="Times New Roman"/>
                        </a:rPr>
                        <a:t>Not attending the ad hoc</a:t>
                      </a:r>
                      <a:endParaRPr lang="en-CA" sz="900">
                        <a:latin typeface="Calibri"/>
                        <a:ea typeface="Times New Roman"/>
                        <a:cs typeface="Times New Roman"/>
                      </a:endParaRPr>
                    </a:p>
                    <a:p>
                      <a:pPr algn="ctr">
                        <a:lnSpc>
                          <a:spcPct val="115000"/>
                        </a:lnSpc>
                        <a:spcAft>
                          <a:spcPts val="0"/>
                        </a:spcAft>
                      </a:pPr>
                      <a:r>
                        <a:rPr lang="en-US" sz="700">
                          <a:latin typeface="Calibri"/>
                          <a:ea typeface="Times New Roman"/>
                          <a:cs typeface="Times New Roman"/>
                        </a:rPr>
                        <a:t>CID 7025 transferred from Brian to Mark</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179">
                <a:tc>
                  <a:txBody>
                    <a:bodyPr/>
                    <a:lstStyle/>
                    <a:p>
                      <a:pPr>
                        <a:lnSpc>
                          <a:spcPct val="115000"/>
                        </a:lnSpc>
                        <a:spcAft>
                          <a:spcPts val="0"/>
                        </a:spcAft>
                      </a:pPr>
                      <a:r>
                        <a:rPr lang="en-US" sz="900">
                          <a:latin typeface="Calibri"/>
                          <a:ea typeface="Times New Roman"/>
                          <a:cs typeface="Times New Roman"/>
                        </a:rPr>
                        <a:t>Matt</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7180, 7168, 7167, 7026, 7324, 7336, 7335, 7328, 7331</a:t>
                      </a:r>
                      <a:r>
                        <a:rPr lang="en-US" sz="900">
                          <a:highlight>
                            <a:srgbClr val="FF0000"/>
                          </a:highlight>
                          <a:latin typeface="Calibri"/>
                          <a:ea typeface="Times New Roman"/>
                          <a:cs typeface="Times New Roman"/>
                        </a:rPr>
                        <a:t>, 7396</a:t>
                      </a:r>
                      <a:r>
                        <a:rPr lang="en-US" sz="900">
                          <a:highlight>
                            <a:srgbClr val="00FF00"/>
                          </a:highlight>
                          <a:latin typeface="Calibri"/>
                          <a:ea typeface="Times New Roman"/>
                          <a:cs typeface="Times New Roman"/>
                        </a:rPr>
                        <a:t>, 7397, 7398, </a:t>
                      </a:r>
                      <a:r>
                        <a:rPr lang="en-US" sz="900">
                          <a:highlight>
                            <a:srgbClr val="FF0000"/>
                          </a:highlight>
                          <a:latin typeface="Calibri"/>
                          <a:ea typeface="Times New Roman"/>
                          <a:cs typeface="Times New Roman"/>
                        </a:rPr>
                        <a:t>7213</a:t>
                      </a:r>
                      <a:r>
                        <a:rPr lang="en-US" sz="900">
                          <a:highlight>
                            <a:srgbClr val="00FF00"/>
                          </a:highlight>
                          <a:latin typeface="Calibri"/>
                          <a:ea typeface="Times New Roman"/>
                          <a:cs typeface="Times New Roman"/>
                        </a:rPr>
                        <a:t>, 7232, 7233</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11-13/0048r0</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5269">
                <a:tc>
                  <a:txBody>
                    <a:bodyPr/>
                    <a:lstStyle/>
                    <a:p>
                      <a:pPr>
                        <a:lnSpc>
                          <a:spcPct val="115000"/>
                        </a:lnSpc>
                        <a:spcAft>
                          <a:spcPts val="0"/>
                        </a:spcAft>
                      </a:pPr>
                      <a:r>
                        <a:rPr lang="en-US" sz="900">
                          <a:latin typeface="Calibri"/>
                          <a:ea typeface="Times New Roman"/>
                          <a:cs typeface="Times New Roman"/>
                        </a:rPr>
                        <a:t>Menzo</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7139, 7138, 7019, 7018, 7099, 7004, 7087, 7343, 7341, 7327, 7330, 7221, 7211, 7399, 7306, 7307, 7231, 7238</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11-12/1405r1</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90">
                <a:tc>
                  <a:txBody>
                    <a:bodyPr/>
                    <a:lstStyle/>
                    <a:p>
                      <a:pPr>
                        <a:lnSpc>
                          <a:spcPct val="115000"/>
                        </a:lnSpc>
                        <a:spcAft>
                          <a:spcPts val="0"/>
                        </a:spcAft>
                      </a:pPr>
                      <a:r>
                        <a:rPr lang="en-US" sz="900">
                          <a:latin typeface="Calibri"/>
                          <a:ea typeface="Times New Roman"/>
                          <a:cs typeface="Times New Roman"/>
                        </a:rPr>
                        <a:t>Osama</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7332</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11-12/1295r2</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90">
                <a:tc>
                  <a:txBody>
                    <a:bodyPr/>
                    <a:lstStyle/>
                    <a:p>
                      <a:pPr>
                        <a:lnSpc>
                          <a:spcPct val="115000"/>
                        </a:lnSpc>
                        <a:spcAft>
                          <a:spcPts val="0"/>
                        </a:spcAft>
                      </a:pPr>
                      <a:r>
                        <a:rPr lang="en-US" sz="900">
                          <a:latin typeface="Calibri"/>
                          <a:ea typeface="Times New Roman"/>
                          <a:cs typeface="Times New Roman"/>
                        </a:rPr>
                        <a:t>Robert</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FF0000"/>
                          </a:highlight>
                          <a:latin typeface="Calibri"/>
                          <a:ea typeface="Times New Roman"/>
                          <a:cs typeface="Times New Roman"/>
                        </a:rPr>
                        <a:t>7381</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MAC</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endParaRPr lang="en-US"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90">
                <a:tc>
                  <a:txBody>
                    <a:bodyPr/>
                    <a:lstStyle/>
                    <a:p>
                      <a:pPr>
                        <a:lnSpc>
                          <a:spcPct val="115000"/>
                        </a:lnSpc>
                        <a:spcAft>
                          <a:spcPts val="0"/>
                        </a:spcAft>
                      </a:pPr>
                      <a:r>
                        <a:rPr lang="en-US" sz="900">
                          <a:latin typeface="Calibri"/>
                          <a:ea typeface="Times New Roman"/>
                          <a:cs typeface="Times New Roman"/>
                        </a:rPr>
                        <a:t>Youhan</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7103</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PHY</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11-13/0054r0</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0179">
                <a:tc>
                  <a:txBody>
                    <a:bodyPr/>
                    <a:lstStyle/>
                    <a:p>
                      <a:pPr>
                        <a:lnSpc>
                          <a:spcPct val="115000"/>
                        </a:lnSpc>
                        <a:spcAft>
                          <a:spcPts val="0"/>
                        </a:spcAft>
                      </a:pPr>
                      <a:r>
                        <a:rPr lang="en-US" sz="900">
                          <a:latin typeface="Calibri"/>
                          <a:ea typeface="Times New Roman"/>
                          <a:cs typeface="Times New Roman"/>
                        </a:rPr>
                        <a:t>Yusuke</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7063, 7102, 7183, 7029, 7031, 7033, 7050, 7051, 7052, 7032, 7226, 7263, 7264, 7182, 7234</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PHY</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11-12/1438r3</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5090">
                <a:tc>
                  <a:txBody>
                    <a:bodyPr/>
                    <a:lstStyle/>
                    <a:p>
                      <a:pPr>
                        <a:lnSpc>
                          <a:spcPct val="115000"/>
                        </a:lnSpc>
                        <a:spcAft>
                          <a:spcPts val="0"/>
                        </a:spcAft>
                      </a:pPr>
                      <a:r>
                        <a:rPr lang="en-US" sz="900">
                          <a:latin typeface="Calibri"/>
                          <a:ea typeface="Times New Roman"/>
                          <a:cs typeface="Times New Roman"/>
                        </a:rPr>
                        <a:t>Brian</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n-US" sz="900">
                          <a:highlight>
                            <a:srgbClr val="00FF00"/>
                          </a:highlight>
                          <a:latin typeface="Calibri"/>
                          <a:ea typeface="Times New Roman"/>
                          <a:cs typeface="Times New Roman"/>
                        </a:rPr>
                        <a:t>7053</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a:latin typeface="Calibri"/>
                          <a:ea typeface="Times New Roman"/>
                          <a:cs typeface="Times New Roman"/>
                        </a:rPr>
                        <a:t>PHY</a:t>
                      </a:r>
                      <a:endParaRPr lang="en-CA" sz="90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n-US" sz="900" dirty="0">
                          <a:latin typeface="Calibri"/>
                          <a:ea typeface="Times New Roman"/>
                          <a:cs typeface="Times New Roman"/>
                        </a:rPr>
                        <a:t>11-13/0069r1</a:t>
                      </a:r>
                      <a:endParaRPr lang="en-CA" sz="900" dirty="0">
                        <a:latin typeface="Calibri"/>
                        <a:ea typeface="Times New Roman"/>
                        <a:cs typeface="Times New Roman"/>
                      </a:endParaRPr>
                    </a:p>
                  </a:txBody>
                  <a:tcPr marL="55170" marR="5517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a:xfrm>
            <a:off x="685800" y="381000"/>
            <a:ext cx="7772400" cy="1066800"/>
          </a:xfrm>
        </p:spPr>
        <p:txBody>
          <a:bodyPr/>
          <a:lstStyle/>
          <a:p>
            <a:r>
              <a:rPr lang="en-CA" smtClean="0"/>
              <a:t>The Road to Sponsor Ballot</a:t>
            </a:r>
          </a:p>
        </p:txBody>
      </p:sp>
      <p:sp>
        <p:nvSpPr>
          <p:cNvPr id="3" name="Date Placeholder 2"/>
          <p:cNvSpPr>
            <a:spLocks noGrp="1"/>
          </p:cNvSpPr>
          <p:nvPr>
            <p:ph type="dt" sz="quarter" idx="10"/>
          </p:nvPr>
        </p:nvSpPr>
        <p:spPr/>
        <p:txBody>
          <a:bodyPr/>
          <a:lstStyle/>
          <a:p>
            <a:pPr>
              <a:defRPr/>
            </a:pPr>
            <a:r>
              <a:rPr lang="en-US"/>
              <a:t>January 2013</a:t>
            </a:r>
            <a:endParaRPr lang="en-US" dirty="0"/>
          </a:p>
        </p:txBody>
      </p:sp>
      <p:sp>
        <p:nvSpPr>
          <p:cNvPr id="4" name="Footer Placeholder 3"/>
          <p:cNvSpPr>
            <a:spLocks noGrp="1"/>
          </p:cNvSpPr>
          <p:nvPr>
            <p:ph type="ftr" sz="quarter" idx="11"/>
          </p:nvPr>
        </p:nvSpPr>
        <p:spPr/>
        <p:txBody>
          <a:bodyPr/>
          <a:lstStyle/>
          <a:p>
            <a:pPr>
              <a:defRPr/>
            </a:pPr>
            <a:r>
              <a:rPr lang="en-US" smtClean="0"/>
              <a:t>Osama Aboul-Magd (Huawei Technologies)</a:t>
            </a:r>
            <a:endParaRPr lang="en-US"/>
          </a:p>
        </p:txBody>
      </p:sp>
      <p:sp>
        <p:nvSpPr>
          <p:cNvPr id="18437" name="Slide Number Placeholder 4"/>
          <p:cNvSpPr>
            <a:spLocks noGrp="1"/>
          </p:cNvSpPr>
          <p:nvPr>
            <p:ph type="sldNum" sz="quarter" idx="12"/>
          </p:nvPr>
        </p:nvSpPr>
        <p:spPr>
          <a:noFill/>
        </p:spPr>
        <p:txBody>
          <a:bodyPr/>
          <a:lstStyle/>
          <a:p>
            <a:r>
              <a:rPr lang="en-US" smtClean="0"/>
              <a:t>Slide </a:t>
            </a:r>
            <a:fld id="{8CE4259E-84A5-47D7-A89A-0AF26E71286A}" type="slidenum">
              <a:rPr lang="en-US" smtClean="0"/>
              <a:pPr/>
              <a:t>17</a:t>
            </a:fld>
            <a:endParaRPr lang="en-US" smtClean="0"/>
          </a:p>
        </p:txBody>
      </p:sp>
      <p:graphicFrame>
        <p:nvGraphicFramePr>
          <p:cNvPr id="6" name="Table 5"/>
          <p:cNvGraphicFramePr>
            <a:graphicFrameLocks noGrp="1"/>
          </p:cNvGraphicFramePr>
          <p:nvPr/>
        </p:nvGraphicFramePr>
        <p:xfrm>
          <a:off x="914400" y="1371600"/>
          <a:ext cx="7543799" cy="4648198"/>
        </p:xfrm>
        <a:graphic>
          <a:graphicData uri="http://schemas.openxmlformats.org/drawingml/2006/table">
            <a:tbl>
              <a:tblPr/>
              <a:tblGrid>
                <a:gridCol w="2027048"/>
                <a:gridCol w="747226"/>
                <a:gridCol w="691581"/>
                <a:gridCol w="747226"/>
                <a:gridCol w="580292"/>
                <a:gridCol w="2750426"/>
              </a:tblGrid>
              <a:tr h="201953">
                <a:tc>
                  <a:txBody>
                    <a:bodyPr/>
                    <a:lstStyle/>
                    <a:p>
                      <a:pPr>
                        <a:spcAft>
                          <a:spcPts val="0"/>
                        </a:spcAft>
                      </a:pPr>
                      <a:r>
                        <a:rPr lang="en-CA" sz="500" dirty="0">
                          <a:solidFill>
                            <a:srgbClr val="363636"/>
                          </a:solidFill>
                          <a:latin typeface="Calibri"/>
                          <a:ea typeface="Calibri"/>
                          <a:cs typeface="Times New Roman"/>
                        </a:rPr>
                        <a:t>Task Name</a:t>
                      </a:r>
                      <a:endParaRPr lang="en-CA" sz="600" dirty="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DFE3E8"/>
                    </a:solidFill>
                  </a:tcPr>
                </a:tc>
                <a:tc>
                  <a:txBody>
                    <a:bodyPr/>
                    <a:lstStyle/>
                    <a:p>
                      <a:pPr algn="ctr">
                        <a:spcAft>
                          <a:spcPts val="0"/>
                        </a:spcAft>
                      </a:pPr>
                      <a:r>
                        <a:rPr lang="en-CA" sz="500">
                          <a:solidFill>
                            <a:srgbClr val="363636"/>
                          </a:solidFill>
                          <a:latin typeface="Calibri"/>
                          <a:ea typeface="Calibri"/>
                          <a:cs typeface="Times New Roman"/>
                        </a:rPr>
                        <a:t>Duration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DFE3E8"/>
                    </a:solidFill>
                  </a:tcPr>
                </a:tc>
                <a:tc>
                  <a:txBody>
                    <a:bodyPr/>
                    <a:lstStyle/>
                    <a:p>
                      <a:pPr algn="ctr">
                        <a:spcAft>
                          <a:spcPts val="0"/>
                        </a:spcAft>
                      </a:pPr>
                      <a:r>
                        <a:rPr lang="en-CA" sz="500">
                          <a:solidFill>
                            <a:srgbClr val="363636"/>
                          </a:solidFill>
                          <a:latin typeface="Calibri"/>
                          <a:ea typeface="Calibri"/>
                          <a:cs typeface="Times New Roman"/>
                        </a:rPr>
                        <a:t>Start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DFE3E8"/>
                    </a:solidFill>
                  </a:tcPr>
                </a:tc>
                <a:tc>
                  <a:txBody>
                    <a:bodyPr/>
                    <a:lstStyle/>
                    <a:p>
                      <a:pPr algn="ctr">
                        <a:spcAft>
                          <a:spcPts val="0"/>
                        </a:spcAft>
                      </a:pPr>
                      <a:r>
                        <a:rPr lang="en-CA" sz="500">
                          <a:solidFill>
                            <a:srgbClr val="363636"/>
                          </a:solidFill>
                          <a:latin typeface="Calibri"/>
                          <a:ea typeface="Calibri"/>
                          <a:cs typeface="Times New Roman"/>
                        </a:rPr>
                        <a:t>Finish</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DFE3E8"/>
                    </a:solidFill>
                  </a:tcPr>
                </a:tc>
                <a:tc>
                  <a:txBody>
                    <a:bodyPr/>
                    <a:lstStyle/>
                    <a:p>
                      <a:pPr>
                        <a:spcAft>
                          <a:spcPts val="0"/>
                        </a:spcAft>
                      </a:pPr>
                      <a:r>
                        <a:rPr lang="en-CA" sz="500">
                          <a:solidFill>
                            <a:srgbClr val="363636"/>
                          </a:solidFill>
                          <a:latin typeface="Calibri"/>
                          <a:ea typeface="Calibri"/>
                          <a:cs typeface="Times New Roman"/>
                        </a:rPr>
                        <a:t>Predecessors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DFE3E8"/>
                    </a:solidFill>
                  </a:tcPr>
                </a:tc>
                <a:tc>
                  <a:txBody>
                    <a:bodyPr/>
                    <a:lstStyle/>
                    <a:p>
                      <a:pPr>
                        <a:spcAft>
                          <a:spcPts val="0"/>
                        </a:spcAft>
                      </a:pPr>
                      <a:r>
                        <a:rPr lang="en-CA" sz="500">
                          <a:solidFill>
                            <a:srgbClr val="363636"/>
                          </a:solidFill>
                          <a:latin typeface="Calibri"/>
                          <a:ea typeface="Calibri"/>
                          <a:cs typeface="Times New Roman"/>
                        </a:rPr>
                        <a:t>Notes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DFE3E8"/>
                    </a:solidFill>
                  </a:tcPr>
                </a:tc>
              </a:tr>
              <a:tr h="221007">
                <a:tc>
                  <a:txBody>
                    <a:bodyPr/>
                    <a:lstStyle/>
                    <a:p>
                      <a:pPr>
                        <a:spcAft>
                          <a:spcPts val="0"/>
                        </a:spcAft>
                      </a:pPr>
                      <a:r>
                        <a:rPr lang="en-CA" sz="600" b="1">
                          <a:solidFill>
                            <a:srgbClr val="000000"/>
                          </a:solidFill>
                          <a:latin typeface="Calibri"/>
                          <a:ea typeface="Calibri"/>
                          <a:cs typeface="Times New Roman"/>
                        </a:rPr>
                        <a:t>IEEE-SA Submission Dates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Mon 24/09/12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Mon 24/09/12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b="1">
                          <a:solidFill>
                            <a:srgbClr val="000000"/>
                          </a:solidFill>
                          <a:latin typeface="Calibri"/>
                          <a:ea typeface="Calibri"/>
                          <a:cs typeface="Times New Roman"/>
                        </a:rPr>
                        <a:t>Publication Dates of amendments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Sat 15/03/14</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Sat 15/03/14</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802.11ac</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Sat 15/03/14</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Sat 15/03/14</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b="1">
                          <a:solidFill>
                            <a:srgbClr val="000000"/>
                          </a:solidFill>
                          <a:latin typeface="Calibri"/>
                          <a:ea typeface="Calibri"/>
                          <a:cs typeface="Times New Roman"/>
                        </a:rPr>
                        <a:t>D4</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90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Thu 18/10/12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Wed 16/01/13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Letter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15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Thu 18/10/12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Thu 01/11/12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Comment resolution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71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Fri 02/11/12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Fri 11/01/13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21</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Edit and Review Draft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4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Sat 12/01/13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15/01/13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a:solidFill>
                            <a:srgbClr val="000000"/>
                          </a:solidFill>
                          <a:latin typeface="Calibri"/>
                          <a:ea typeface="Calibri"/>
                          <a:cs typeface="Times New Roman"/>
                        </a:rPr>
                        <a:t>   Motion WG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16/01/13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16/01/13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b="1">
                          <a:solidFill>
                            <a:srgbClr val="000000"/>
                          </a:solidFill>
                          <a:latin typeface="Calibri"/>
                          <a:ea typeface="Calibri"/>
                          <a:cs typeface="Times New Roman"/>
                        </a:rPr>
                        <a:t>D5</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165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Tue 09/10/12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Fri 22/03/13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b="1">
                          <a:solidFill>
                            <a:srgbClr val="000000"/>
                          </a:solidFill>
                          <a:latin typeface="Calibri"/>
                          <a:ea typeface="Calibri"/>
                          <a:cs typeface="Times New Roman"/>
                        </a:rPr>
                        <a:t>20</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a:solidFill>
                            <a:srgbClr val="000000"/>
                          </a:solidFill>
                          <a:latin typeface="Calibri"/>
                          <a:ea typeface="Calibri"/>
                          <a:cs typeface="Times New Roman"/>
                        </a:rPr>
                        <a:t>   Letter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15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16/01/13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30/01/13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Comment resolution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48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Thu 31/01/13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19/03/13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26</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March session finishes 22nd</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Motion WG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19/03/13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19/03/13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27</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Report to EC requesting cond. approval</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3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09/10/12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Thu 11/10/12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26</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a:solidFill>
                            <a:srgbClr val="000000"/>
                          </a:solidFill>
                          <a:latin typeface="Calibri"/>
                          <a:ea typeface="Calibri"/>
                          <a:cs typeface="Times New Roman"/>
                        </a:rPr>
                        <a:t>   Request EC conditional approval</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3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20/03/13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Fri 22/03/13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27</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b="1">
                          <a:solidFill>
                            <a:srgbClr val="000000"/>
                          </a:solidFill>
                          <a:latin typeface="Calibri"/>
                          <a:ea typeface="Calibri"/>
                          <a:cs typeface="Times New Roman"/>
                        </a:rPr>
                        <a:t>D6</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35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Sat 23/03/13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Fri 26/04/13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b="1">
                          <a:solidFill>
                            <a:srgbClr val="000000"/>
                          </a:solidFill>
                          <a:latin typeface="Calibri"/>
                          <a:ea typeface="Calibri"/>
                          <a:cs typeface="Times New Roman"/>
                        </a:rPr>
                        <a:t>25</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b="1">
                          <a:solidFill>
                            <a:srgbClr val="000000"/>
                          </a:solidFill>
                          <a:latin typeface="Calibri"/>
                          <a:ea typeface="Calibri"/>
                          <a:cs typeface="Times New Roman"/>
                        </a:rPr>
                        <a:t>Accelerated process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Letter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15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Sat 23/03/13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Sat 06/04/13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Comment Resolution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20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Sun 07/04/13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Fri 26/04/13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32</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All comments are rejections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b="1">
                          <a:solidFill>
                            <a:srgbClr val="000000"/>
                          </a:solidFill>
                          <a:latin typeface="Calibri"/>
                          <a:ea typeface="Calibri"/>
                          <a:cs typeface="Times New Roman"/>
                        </a:rPr>
                        <a:t>D6 unchanged</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1 day?</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Mon 22/04/13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Mon 22/04/13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b="1">
                          <a:solidFill>
                            <a:srgbClr val="000000"/>
                          </a:solidFill>
                          <a:latin typeface="Calibri"/>
                          <a:ea typeface="Calibri"/>
                          <a:cs typeface="Times New Roman"/>
                        </a:rPr>
                        <a:t>31</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a:solidFill>
                            <a:srgbClr val="000000"/>
                          </a:solidFill>
                          <a:latin typeface="Calibri"/>
                          <a:ea typeface="Calibri"/>
                          <a:cs typeface="Times New Roman"/>
                        </a:rPr>
                        <a:t>   Letter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10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Mon 22/04/13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01/05/13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Comment Resolution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10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Thu 02/05/13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Sat 11/05/13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35</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b="1">
                          <a:solidFill>
                            <a:srgbClr val="000000"/>
                          </a:solidFill>
                          <a:latin typeface="Calibri"/>
                          <a:ea typeface="Calibri"/>
                          <a:cs typeface="Times New Roman"/>
                        </a:rPr>
                        <a:t>Prepare for sponsor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55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Wed 20/03/13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Mon 13/05/13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221007">
                <a:tc>
                  <a:txBody>
                    <a:bodyPr/>
                    <a:lstStyle/>
                    <a:p>
                      <a:pPr>
                        <a:spcAft>
                          <a:spcPts val="0"/>
                        </a:spcAft>
                      </a:pPr>
                      <a:r>
                        <a:rPr lang="en-CA" sz="600">
                          <a:solidFill>
                            <a:srgbClr val="000000"/>
                          </a:solidFill>
                          <a:latin typeface="Calibri"/>
                          <a:ea typeface="Calibri"/>
                          <a:cs typeface="Times New Roman"/>
                        </a:rPr>
                        <a:t>   Prepare sponsor ballot pool</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30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20/03/13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Thu 18/04/13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27</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Valid for 6 months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Email to EC on meeting terms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2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Sun 12/05/13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Mon 13/05/13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36</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b="1">
                          <a:solidFill>
                            <a:srgbClr val="000000"/>
                          </a:solidFill>
                          <a:latin typeface="Calibri"/>
                          <a:ea typeface="Calibri"/>
                          <a:cs typeface="Times New Roman"/>
                        </a:rPr>
                        <a:t>Sponsor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1 day?</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Tue 11/06/13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Tue 11/06/13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b="1">
                          <a:solidFill>
                            <a:srgbClr val="000000"/>
                          </a:solidFill>
                          <a:latin typeface="Calibri"/>
                          <a:ea typeface="Calibri"/>
                          <a:cs typeface="Times New Roman"/>
                        </a:rPr>
                        <a:t>37</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b="1">
                          <a:solidFill>
                            <a:srgbClr val="000000"/>
                          </a:solidFill>
                          <a:latin typeface="Calibri"/>
                          <a:ea typeface="Calibri"/>
                          <a:cs typeface="Times New Roman"/>
                        </a:rPr>
                        <a:t>   D6 (SB0)</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102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Tue 11/06/13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b="1">
                          <a:solidFill>
                            <a:srgbClr val="000000"/>
                          </a:solidFill>
                          <a:latin typeface="Calibri"/>
                          <a:ea typeface="Calibri"/>
                          <a:cs typeface="Times New Roman"/>
                        </a:rPr>
                        <a:t>Fri 20/09/13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Sponsor Ballot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30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11/06/13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Wed 10/07/13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Comment Resolution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102 days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11/06/13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Fri 20/09/13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spcAft>
                          <a:spcPts val="0"/>
                        </a:spcAft>
                      </a:pPr>
                      <a:r>
                        <a:rPr lang="en-CA" sz="600">
                          <a:solidFill>
                            <a:srgbClr val="000000"/>
                          </a:solidFill>
                          <a:latin typeface="Calibri"/>
                          <a:ea typeface="Calibri"/>
                          <a:cs typeface="Times New Roman"/>
                        </a:rPr>
                        <a:t>Overlaps Sept 802.11 session</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r h="116443">
                <a:tc>
                  <a:txBody>
                    <a:bodyPr/>
                    <a:lstStyle/>
                    <a:p>
                      <a:pPr>
                        <a:spcAft>
                          <a:spcPts val="0"/>
                        </a:spcAft>
                      </a:pPr>
                      <a:r>
                        <a:rPr lang="en-CA" sz="600">
                          <a:solidFill>
                            <a:srgbClr val="000000"/>
                          </a:solidFill>
                          <a:latin typeface="Calibri"/>
                          <a:ea typeface="Calibri"/>
                          <a:cs typeface="Times New Roman"/>
                        </a:rPr>
                        <a:t>      Edit and review Draft</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3 wks</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11/06/13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pPr algn="r">
                        <a:spcAft>
                          <a:spcPts val="0"/>
                        </a:spcAft>
                      </a:pPr>
                      <a:r>
                        <a:rPr lang="en-CA" sz="600">
                          <a:solidFill>
                            <a:srgbClr val="000000"/>
                          </a:solidFill>
                          <a:latin typeface="Calibri"/>
                          <a:ea typeface="Calibri"/>
                          <a:cs typeface="Times New Roman"/>
                        </a:rPr>
                        <a:t>Tue 25/06/13</a:t>
                      </a:r>
                      <a:endParaRPr lang="en-CA" sz="600">
                        <a:latin typeface="Calibri"/>
                        <a:ea typeface="Calibri"/>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c>
                  <a:txBody>
                    <a:bodyPr/>
                    <a:lstStyle/>
                    <a:p>
                      <a:endParaRPr lang="en-CA" sz="600" dirty="0">
                        <a:latin typeface="Calibri"/>
                        <a:ea typeface="Times New Roman"/>
                        <a:cs typeface="Times New Roman"/>
                      </a:endParaRPr>
                    </a:p>
                  </a:txBody>
                  <a:tcPr marL="5194" marR="5194" marT="5194" marB="5194" anchor="ctr">
                    <a:lnL w="12700" cap="flat" cmpd="sng" algn="ctr">
                      <a:solidFill>
                        <a:srgbClr val="B1BBCC"/>
                      </a:solidFill>
                      <a:prstDash val="solid"/>
                      <a:round/>
                      <a:headEnd type="none" w="med" len="med"/>
                      <a:tailEnd type="none" w="med" len="med"/>
                    </a:lnL>
                    <a:lnR w="12700" cap="flat" cmpd="sng" algn="ctr">
                      <a:solidFill>
                        <a:srgbClr val="B1BBCC"/>
                      </a:solidFill>
                      <a:prstDash val="solid"/>
                      <a:round/>
                      <a:headEnd type="none" w="med" len="med"/>
                      <a:tailEnd type="none" w="med" len="med"/>
                    </a:lnR>
                    <a:lnT w="12700" cap="flat" cmpd="sng" algn="ctr">
                      <a:solidFill>
                        <a:srgbClr val="B1BBCC"/>
                      </a:solidFill>
                      <a:prstDash val="solid"/>
                      <a:round/>
                      <a:headEnd type="none" w="med" len="med"/>
                      <a:tailEnd type="none" w="med" len="med"/>
                    </a:lnT>
                    <a:lnB w="12700" cap="flat" cmpd="sng" algn="ctr">
                      <a:solidFill>
                        <a:srgbClr val="B1BBCC"/>
                      </a:solidFill>
                      <a:prstDash val="solid"/>
                      <a:round/>
                      <a:headEnd type="none" w="med" len="med"/>
                      <a:tailEnd type="none" w="med" len="med"/>
                    </a:lnB>
                    <a:solidFill>
                      <a:srgbClr val="FFFFFF"/>
                    </a:solidFill>
                  </a:tcPr>
                </a:tc>
              </a:tr>
            </a:tbl>
          </a:graphicData>
        </a:graphic>
      </p:graphicFrame>
      <p:cxnSp>
        <p:nvCxnSpPr>
          <p:cNvPr id="8" name="Straight Arrow Connector 7"/>
          <p:cNvCxnSpPr/>
          <p:nvPr/>
        </p:nvCxnSpPr>
        <p:spPr bwMode="auto">
          <a:xfrm>
            <a:off x="381000" y="2743200"/>
            <a:ext cx="381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 name="Straight Arrow Connector 8"/>
          <p:cNvCxnSpPr/>
          <p:nvPr/>
        </p:nvCxnSpPr>
        <p:spPr bwMode="auto">
          <a:xfrm>
            <a:off x="381000" y="3276600"/>
            <a:ext cx="381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0" name="Straight Arrow Connector 9"/>
          <p:cNvCxnSpPr/>
          <p:nvPr/>
        </p:nvCxnSpPr>
        <p:spPr bwMode="auto">
          <a:xfrm>
            <a:off x="381000" y="3505200"/>
            <a:ext cx="381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1" name="Straight Arrow Connector 10"/>
          <p:cNvCxnSpPr/>
          <p:nvPr/>
        </p:nvCxnSpPr>
        <p:spPr bwMode="auto">
          <a:xfrm>
            <a:off x="381000" y="4114800"/>
            <a:ext cx="381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12" name="Straight Arrow Connector 11"/>
          <p:cNvCxnSpPr/>
          <p:nvPr/>
        </p:nvCxnSpPr>
        <p:spPr bwMode="auto">
          <a:xfrm>
            <a:off x="381000" y="5486400"/>
            <a:ext cx="381000"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CA" smtClean="0"/>
              <a:t>Submissions (From The Ad Hoc)</a:t>
            </a:r>
          </a:p>
        </p:txBody>
      </p:sp>
      <p:sp>
        <p:nvSpPr>
          <p:cNvPr id="19459" name="Content Placeholder 2"/>
          <p:cNvSpPr>
            <a:spLocks noGrp="1"/>
          </p:cNvSpPr>
          <p:nvPr>
            <p:ph idx="1"/>
          </p:nvPr>
        </p:nvSpPr>
        <p:spPr/>
        <p:txBody>
          <a:bodyPr/>
          <a:lstStyle/>
          <a:p>
            <a:r>
              <a:rPr lang="en-US" altLang="ja-JP" sz="1800" smtClean="0">
                <a:solidFill>
                  <a:srgbClr val="00B050"/>
                </a:solidFill>
              </a:rPr>
              <a:t>11-12/1295r3,”</a:t>
            </a:r>
            <a:r>
              <a:rPr lang="en-CA" sz="1800" smtClean="0">
                <a:solidFill>
                  <a:srgbClr val="00B050"/>
                </a:solidFill>
              </a:rPr>
              <a:t> LB 190 Annex B Comment Resolution”, Osama Aboul-Magd</a:t>
            </a:r>
            <a:endParaRPr lang="en-US" altLang="ja-JP" sz="1800" smtClean="0">
              <a:solidFill>
                <a:srgbClr val="00B050"/>
              </a:solidFill>
            </a:endParaRPr>
          </a:p>
          <a:p>
            <a:r>
              <a:rPr lang="en-US" altLang="ja-JP" sz="1800" smtClean="0">
                <a:solidFill>
                  <a:srgbClr val="00B050"/>
                </a:solidFill>
              </a:rPr>
              <a:t>11-12/1405, “</a:t>
            </a:r>
            <a:r>
              <a:rPr lang="fr-FR" sz="1800" smtClean="0">
                <a:solidFill>
                  <a:srgbClr val="00B050"/>
                </a:solidFill>
              </a:rPr>
              <a:t>LB190 MAC comment resolutions Menzo », Menzo Wentink</a:t>
            </a:r>
            <a:endParaRPr lang="en-US" altLang="ja-JP" sz="1800" smtClean="0">
              <a:solidFill>
                <a:srgbClr val="00B050"/>
              </a:solidFill>
            </a:endParaRPr>
          </a:p>
          <a:p>
            <a:r>
              <a:rPr lang="en-US" altLang="ja-JP" sz="1800" smtClean="0">
                <a:solidFill>
                  <a:srgbClr val="00B050"/>
                </a:solidFill>
              </a:rPr>
              <a:t>11-12/1448, “</a:t>
            </a:r>
            <a:r>
              <a:rPr lang="en-CA" sz="1800" smtClean="0">
                <a:solidFill>
                  <a:srgbClr val="00B050"/>
                </a:solidFill>
              </a:rPr>
              <a:t>d4 comment resolution brianh part3” Brian Hart</a:t>
            </a:r>
          </a:p>
          <a:p>
            <a:r>
              <a:rPr lang="en-CA" altLang="ja-JP" sz="1800" smtClean="0">
                <a:solidFill>
                  <a:srgbClr val="FF0000"/>
                </a:solidFill>
              </a:rPr>
              <a:t>11-13/0048, “</a:t>
            </a:r>
            <a:r>
              <a:rPr lang="en-CA" sz="1800" smtClean="0">
                <a:solidFill>
                  <a:srgbClr val="FF0000"/>
                </a:solidFill>
              </a:rPr>
              <a:t>lb190 once upon a comment response”, Matthew Fischer</a:t>
            </a:r>
          </a:p>
          <a:p>
            <a:r>
              <a:rPr lang="en-CA" altLang="ja-JP" sz="1800" smtClean="0">
                <a:solidFill>
                  <a:srgbClr val="FF0000"/>
                </a:solidFill>
              </a:rPr>
              <a:t>11-13/0058, “</a:t>
            </a:r>
            <a:r>
              <a:rPr lang="en-CA" sz="1800" smtClean="0">
                <a:solidFill>
                  <a:srgbClr val="FF0000"/>
                </a:solidFill>
              </a:rPr>
              <a:t>LB190 MAC comments resolution”</a:t>
            </a:r>
            <a:r>
              <a:rPr lang="en-CA" altLang="ja-JP" sz="1800" smtClean="0">
                <a:solidFill>
                  <a:srgbClr val="FF0000"/>
                </a:solidFill>
              </a:rPr>
              <a:t> Chao-Chun</a:t>
            </a:r>
          </a:p>
          <a:p>
            <a:r>
              <a:rPr lang="en-CA" altLang="ja-JP" sz="1800" smtClean="0">
                <a:solidFill>
                  <a:srgbClr val="00B050"/>
                </a:solidFill>
              </a:rPr>
              <a:t>11-13/0054, “</a:t>
            </a:r>
            <a:r>
              <a:rPr lang="en-CA" sz="1800" smtClean="0">
                <a:solidFill>
                  <a:srgbClr val="00B050"/>
                </a:solidFill>
              </a:rPr>
              <a:t>Proposed Resolution on CID 7103” </a:t>
            </a:r>
            <a:r>
              <a:rPr lang="en-CA" altLang="ja-JP" sz="1800" smtClean="0">
                <a:solidFill>
                  <a:srgbClr val="00B050"/>
                </a:solidFill>
              </a:rPr>
              <a:t>Youhan Kim</a:t>
            </a:r>
          </a:p>
          <a:p>
            <a:r>
              <a:rPr lang="en-CA" altLang="ja-JP" sz="1800" smtClean="0">
                <a:solidFill>
                  <a:srgbClr val="00B050"/>
                </a:solidFill>
              </a:rPr>
              <a:t>11-13/0056, “</a:t>
            </a:r>
            <a:r>
              <a:rPr lang="en-CA" sz="1800" smtClean="0">
                <a:solidFill>
                  <a:srgbClr val="00B050"/>
                </a:solidFill>
              </a:rPr>
              <a:t>VHTLTF Equation”, Hogyuan Zhang</a:t>
            </a:r>
          </a:p>
          <a:p>
            <a:r>
              <a:rPr lang="en-CA" altLang="ja-JP" sz="1800" smtClean="0">
                <a:solidFill>
                  <a:srgbClr val="00B050"/>
                </a:solidFill>
              </a:rPr>
              <a:t>11-12/1438r2, “Miscellaneous PHY Comments Resolution for LB 190” Yusuke Asai</a:t>
            </a:r>
          </a:p>
          <a:p>
            <a:r>
              <a:rPr lang="en-CA" altLang="ja-JP" sz="1800" smtClean="0">
                <a:solidFill>
                  <a:srgbClr val="FF0000"/>
                </a:solidFill>
              </a:rPr>
              <a:t>11-13/0067, “</a:t>
            </a:r>
            <a:r>
              <a:rPr lang="en-CA" sz="1800" smtClean="0">
                <a:solidFill>
                  <a:srgbClr val="FF0000"/>
                </a:solidFill>
              </a:rPr>
              <a:t>LB190 comment resolutions on MAC CIDs in Clause 9.7”, Jae Seung Lee</a:t>
            </a:r>
          </a:p>
          <a:p>
            <a:r>
              <a:rPr lang="en-CA" altLang="ja-JP" sz="1800" smtClean="0">
                <a:solidFill>
                  <a:srgbClr val="00B050"/>
                </a:solidFill>
              </a:rPr>
              <a:t>11-12/1316, “</a:t>
            </a:r>
            <a:r>
              <a:rPr lang="en-CA" sz="1800" smtClean="0">
                <a:solidFill>
                  <a:srgbClr val="00B050"/>
                </a:solidFill>
              </a:rPr>
              <a:t>LB190 Comment Resolutions for Clause 9.12” Eric Wong</a:t>
            </a:r>
            <a:endParaRPr lang="en-US" altLang="ja-JP" sz="1800" smtClean="0">
              <a:solidFill>
                <a:srgbClr val="00B050"/>
              </a:solidFill>
            </a:endParaRPr>
          </a:p>
          <a:p>
            <a:endParaRPr lang="en-CA" sz="1800" smtClean="0"/>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19462" name="Slide Number Placeholder 5"/>
          <p:cNvSpPr>
            <a:spLocks noGrp="1"/>
          </p:cNvSpPr>
          <p:nvPr>
            <p:ph type="sldNum" sz="quarter" idx="12"/>
          </p:nvPr>
        </p:nvSpPr>
        <p:spPr>
          <a:noFill/>
        </p:spPr>
        <p:txBody>
          <a:bodyPr/>
          <a:lstStyle/>
          <a:p>
            <a:r>
              <a:rPr lang="en-US" smtClean="0"/>
              <a:t>Slide </a:t>
            </a:r>
            <a:fld id="{6A5B40F4-D401-4DFE-9439-7900E1377DEE}" type="slidenum">
              <a:rPr lang="en-US" smtClean="0"/>
              <a:pPr/>
              <a:t>18</a:t>
            </a:fld>
            <a:endParaRPr lang="en-US"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CA" smtClean="0"/>
              <a:t>Submissions</a:t>
            </a:r>
          </a:p>
        </p:txBody>
      </p:sp>
      <p:sp>
        <p:nvSpPr>
          <p:cNvPr id="20483" name="Content Placeholder 2"/>
          <p:cNvSpPr>
            <a:spLocks noGrp="1"/>
          </p:cNvSpPr>
          <p:nvPr>
            <p:ph idx="1"/>
          </p:nvPr>
        </p:nvSpPr>
        <p:spPr/>
        <p:txBody>
          <a:bodyPr/>
          <a:lstStyle/>
          <a:p>
            <a:endParaRPr lang="en-CA" smtClean="0"/>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20486" name="Slide Number Placeholder 5"/>
          <p:cNvSpPr>
            <a:spLocks noGrp="1"/>
          </p:cNvSpPr>
          <p:nvPr>
            <p:ph type="sldNum" sz="quarter" idx="12"/>
          </p:nvPr>
        </p:nvSpPr>
        <p:spPr>
          <a:noFill/>
        </p:spPr>
        <p:txBody>
          <a:bodyPr/>
          <a:lstStyle/>
          <a:p>
            <a:r>
              <a:rPr lang="en-US" smtClean="0"/>
              <a:t>Slide </a:t>
            </a:r>
            <a:fld id="{D3330165-78BD-4A54-A53D-C4C2695EBC64}" type="slidenum">
              <a:rPr lang="en-US" smtClean="0"/>
              <a:pPr/>
              <a:t>19</a:t>
            </a:fld>
            <a:endParaRPr lang="en-US"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1066800"/>
            <a:ext cx="7772400" cy="1066800"/>
          </a:xfrm>
        </p:spPr>
        <p:txBody>
          <a:bodyPr/>
          <a:lstStyle/>
          <a:p>
            <a:r>
              <a:rPr lang="en-US" smtClean="0">
                <a:solidFill>
                  <a:srgbClr val="0000FF"/>
                </a:solidFill>
                <a:latin typeface="Arial Black" pitchFamily="34" charset="0"/>
              </a:rPr>
              <a:t>IEEE 802.11ac:</a:t>
            </a:r>
            <a:br>
              <a:rPr lang="en-US" smtClean="0">
                <a:solidFill>
                  <a:srgbClr val="0000FF"/>
                </a:solidFill>
                <a:latin typeface="Arial Black" pitchFamily="34" charset="0"/>
              </a:rPr>
            </a:br>
            <a:r>
              <a:rPr lang="en-US" smtClean="0">
                <a:solidFill>
                  <a:srgbClr val="0000FF"/>
                </a:solidFill>
                <a:latin typeface="Arial Black" pitchFamily="34" charset="0"/>
              </a:rPr>
              <a:t>VHT &lt; 6 GHz</a:t>
            </a:r>
            <a:br>
              <a:rPr lang="en-US" smtClean="0">
                <a:solidFill>
                  <a:srgbClr val="0000FF"/>
                </a:solidFill>
                <a:latin typeface="Arial Black" pitchFamily="34" charset="0"/>
              </a:rPr>
            </a:br>
            <a:r>
              <a:rPr lang="en-US" smtClean="0">
                <a:solidFill>
                  <a:srgbClr val="0000FF"/>
                </a:solidFill>
                <a:latin typeface="Arial Black" pitchFamily="34" charset="0"/>
              </a:rPr>
              <a:t>Task Group</a:t>
            </a:r>
            <a:endParaRPr lang="en-CA" smtClean="0"/>
          </a:p>
        </p:txBody>
      </p:sp>
      <p:sp>
        <p:nvSpPr>
          <p:cNvPr id="3075" name="Content Placeholder 2"/>
          <p:cNvSpPr>
            <a:spLocks noGrp="1"/>
          </p:cNvSpPr>
          <p:nvPr>
            <p:ph idx="1"/>
          </p:nvPr>
        </p:nvSpPr>
        <p:spPr>
          <a:xfrm>
            <a:off x="533400" y="2971800"/>
            <a:ext cx="8305800" cy="3124200"/>
          </a:xfrm>
        </p:spPr>
        <p:txBody>
          <a:bodyPr/>
          <a:lstStyle/>
          <a:p>
            <a:pPr algn="ctr">
              <a:lnSpc>
                <a:spcPct val="90000"/>
              </a:lnSpc>
              <a:buFontTx/>
              <a:buNone/>
            </a:pPr>
            <a:r>
              <a:rPr lang="en-US" sz="3600" smtClean="0">
                <a:latin typeface="Arial" pitchFamily="34" charset="0"/>
              </a:rPr>
              <a:t>Vancouver, Canada</a:t>
            </a:r>
          </a:p>
          <a:p>
            <a:pPr algn="ctr">
              <a:lnSpc>
                <a:spcPct val="90000"/>
              </a:lnSpc>
              <a:buFontTx/>
              <a:buNone/>
            </a:pPr>
            <a:r>
              <a:rPr lang="en-US" sz="3600" smtClean="0">
                <a:latin typeface="Arial" pitchFamily="34" charset="0"/>
              </a:rPr>
              <a:t>January 13-18, 2013</a:t>
            </a:r>
          </a:p>
          <a:p>
            <a:pPr algn="ctr">
              <a:lnSpc>
                <a:spcPct val="90000"/>
              </a:lnSpc>
              <a:buFontTx/>
              <a:buNone/>
            </a:pPr>
            <a:endParaRPr lang="en-US" sz="2000" smtClean="0">
              <a:latin typeface="Arial" pitchFamily="34" charset="0"/>
            </a:endParaRPr>
          </a:p>
          <a:p>
            <a:pPr algn="ctr">
              <a:lnSpc>
                <a:spcPct val="90000"/>
              </a:lnSpc>
              <a:buFontTx/>
              <a:buNone/>
            </a:pPr>
            <a:r>
              <a:rPr lang="en-US" sz="2000" smtClean="0">
                <a:latin typeface="Arial" pitchFamily="34" charset="0"/>
              </a:rPr>
              <a:t>Chair: Osama Aboul-Magd (Huawei Technologies)</a:t>
            </a:r>
            <a:endParaRPr lang="en-US" sz="1800" smtClean="0">
              <a:latin typeface="Arial" pitchFamily="34" charset="0"/>
            </a:endParaRPr>
          </a:p>
          <a:p>
            <a:pPr algn="ctr">
              <a:lnSpc>
                <a:spcPct val="90000"/>
              </a:lnSpc>
              <a:buFontTx/>
              <a:buNone/>
            </a:pPr>
            <a:r>
              <a:rPr lang="en-US" sz="2000" smtClean="0">
                <a:solidFill>
                  <a:srgbClr val="000000"/>
                </a:solidFill>
                <a:latin typeface="Arial" pitchFamily="34" charset="0"/>
              </a:rPr>
              <a:t>Vice Chair: Menzo Wentink (Qualcomm)</a:t>
            </a:r>
          </a:p>
          <a:p>
            <a:pPr algn="ctr">
              <a:lnSpc>
                <a:spcPct val="90000"/>
              </a:lnSpc>
              <a:buFontTx/>
              <a:buNone/>
            </a:pPr>
            <a:r>
              <a:rPr lang="en-US" sz="2000" smtClean="0">
                <a:solidFill>
                  <a:srgbClr val="000000"/>
                </a:solidFill>
                <a:latin typeface="Arial" pitchFamily="34" charset="0"/>
              </a:rPr>
              <a:t>Vice Chair: Joonsuk Kim (Apple)</a:t>
            </a:r>
          </a:p>
          <a:p>
            <a:pPr algn="ctr">
              <a:lnSpc>
                <a:spcPct val="90000"/>
              </a:lnSpc>
              <a:buFontTx/>
              <a:buNone/>
            </a:pPr>
            <a:r>
              <a:rPr lang="en-US" sz="2000" smtClean="0">
                <a:solidFill>
                  <a:srgbClr val="000000"/>
                </a:solidFill>
                <a:latin typeface="Arial" pitchFamily="34" charset="0"/>
              </a:rPr>
              <a:t>Technical Editor: Robert Stacey (Apple)</a:t>
            </a:r>
          </a:p>
          <a:p>
            <a:pPr algn="ctr">
              <a:lnSpc>
                <a:spcPct val="90000"/>
              </a:lnSpc>
              <a:buFontTx/>
              <a:buNone/>
            </a:pPr>
            <a:r>
              <a:rPr lang="en-US" sz="2000" smtClean="0">
                <a:latin typeface="Arial" pitchFamily="34" charset="0"/>
              </a:rPr>
              <a:t>Secretary: David Yang (Huawei Technologies)</a:t>
            </a:r>
            <a:endParaRPr lang="en-CA" sz="2000" smtClean="0"/>
          </a:p>
        </p:txBody>
      </p:sp>
      <p:sp>
        <p:nvSpPr>
          <p:cNvPr id="3076"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3077"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3078" name="Slide Number Placeholder 5"/>
          <p:cNvSpPr>
            <a:spLocks noGrp="1"/>
          </p:cNvSpPr>
          <p:nvPr>
            <p:ph type="sldNum" sz="quarter" idx="12"/>
          </p:nvPr>
        </p:nvSpPr>
        <p:spPr>
          <a:noFill/>
        </p:spPr>
        <p:txBody>
          <a:bodyPr/>
          <a:lstStyle/>
          <a:p>
            <a:r>
              <a:rPr lang="en-US" smtClean="0"/>
              <a:t>Slide </a:t>
            </a:r>
            <a:fld id="{8BD4A3C0-CFE2-4E31-BA2F-03625F90A466}" type="slidenum">
              <a:rPr lang="en-US" smtClean="0"/>
              <a:pPr/>
              <a:t>2</a:t>
            </a:fld>
            <a:endParaRPr lang="en-US"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t>TGac Schedule in a Glance</a:t>
            </a:r>
          </a:p>
        </p:txBody>
      </p:sp>
      <p:sp>
        <p:nvSpPr>
          <p:cNvPr id="21507"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21508"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21509" name="Slide Number Placeholder 5"/>
          <p:cNvSpPr>
            <a:spLocks noGrp="1"/>
          </p:cNvSpPr>
          <p:nvPr>
            <p:ph type="sldNum" sz="quarter" idx="12"/>
          </p:nvPr>
        </p:nvSpPr>
        <p:spPr>
          <a:noFill/>
        </p:spPr>
        <p:txBody>
          <a:bodyPr/>
          <a:lstStyle/>
          <a:p>
            <a:r>
              <a:rPr lang="en-US" smtClean="0"/>
              <a:t>Slide </a:t>
            </a:r>
            <a:fld id="{313F2FDC-99BE-4741-8656-C1E6B55E88E1}" type="slidenum">
              <a:rPr lang="en-US" smtClean="0"/>
              <a:pPr/>
              <a:t>20</a:t>
            </a:fld>
            <a:endParaRPr lang="en-US" smtClean="0"/>
          </a:p>
        </p:txBody>
      </p:sp>
      <p:graphicFrame>
        <p:nvGraphicFramePr>
          <p:cNvPr id="7" name="Table 6"/>
          <p:cNvGraphicFramePr>
            <a:graphicFrameLocks noGrp="1"/>
          </p:cNvGraphicFramePr>
          <p:nvPr/>
        </p:nvGraphicFramePr>
        <p:xfrm>
          <a:off x="1524000" y="1905000"/>
          <a:ext cx="6477000" cy="3428999"/>
        </p:xfrm>
        <a:graphic>
          <a:graphicData uri="http://schemas.openxmlformats.org/drawingml/2006/table">
            <a:tbl>
              <a:tblPr firstRow="1" bandRow="1">
                <a:tableStyleId>{5C22544A-7EE6-4342-B048-85BDC9FD1C3A}</a:tableStyleId>
              </a:tblPr>
              <a:tblGrid>
                <a:gridCol w="1066800"/>
                <a:gridCol w="1524000"/>
                <a:gridCol w="1219200"/>
                <a:gridCol w="1371600"/>
                <a:gridCol w="1295400"/>
              </a:tblGrid>
              <a:tr h="422881">
                <a:tc>
                  <a:txBody>
                    <a:bodyPr/>
                    <a:lstStyle/>
                    <a:p>
                      <a:pPr algn="ctr"/>
                      <a:endParaRPr lang="en-CA" sz="1800" dirty="0"/>
                    </a:p>
                  </a:txBody>
                  <a:tcPr/>
                </a:tc>
                <a:tc>
                  <a:txBody>
                    <a:bodyPr/>
                    <a:lstStyle/>
                    <a:p>
                      <a:r>
                        <a:rPr lang="en-CA" sz="1800" dirty="0" smtClean="0"/>
                        <a:t>Monday</a:t>
                      </a:r>
                      <a:endParaRPr lang="en-CA" sz="1800" dirty="0"/>
                    </a:p>
                  </a:txBody>
                  <a:tcPr/>
                </a:tc>
                <a:tc>
                  <a:txBody>
                    <a:bodyPr/>
                    <a:lstStyle/>
                    <a:p>
                      <a:r>
                        <a:rPr lang="en-CA" sz="1800" dirty="0" smtClean="0"/>
                        <a:t>Tuesday</a:t>
                      </a:r>
                      <a:endParaRPr lang="en-CA" sz="1800" dirty="0"/>
                    </a:p>
                  </a:txBody>
                  <a:tcPr/>
                </a:tc>
                <a:tc>
                  <a:txBody>
                    <a:bodyPr/>
                    <a:lstStyle/>
                    <a:p>
                      <a:r>
                        <a:rPr lang="en-CA" sz="1800" dirty="0" smtClean="0"/>
                        <a:t>Wednesday</a:t>
                      </a:r>
                      <a:endParaRPr lang="en-CA" sz="1800" dirty="0"/>
                    </a:p>
                  </a:txBody>
                  <a:tcPr/>
                </a:tc>
                <a:tc>
                  <a:txBody>
                    <a:bodyPr/>
                    <a:lstStyle/>
                    <a:p>
                      <a:r>
                        <a:rPr lang="en-CA" sz="1800" dirty="0" smtClean="0"/>
                        <a:t>Thursday</a:t>
                      </a:r>
                      <a:endParaRPr lang="en-CA" sz="1800" dirty="0"/>
                    </a:p>
                  </a:txBody>
                  <a:tcPr/>
                </a:tc>
              </a:tr>
              <a:tr h="422881">
                <a:tc>
                  <a:txBody>
                    <a:bodyPr/>
                    <a:lstStyle/>
                    <a:p>
                      <a:pPr algn="ctr"/>
                      <a:r>
                        <a:rPr lang="en-CA" sz="1800" b="1" dirty="0" smtClean="0"/>
                        <a:t>AM1</a:t>
                      </a:r>
                      <a:endParaRPr lang="en-CA" sz="1800" b="1" dirty="0"/>
                    </a:p>
                  </a:txBody>
                  <a:tcPr/>
                </a:tc>
                <a:tc>
                  <a:txBody>
                    <a:bodyPr/>
                    <a:lstStyle/>
                    <a:p>
                      <a:endParaRPr lang="en-CA" sz="1800" b="1" dirty="0"/>
                    </a:p>
                  </a:txBody>
                  <a:tcPr/>
                </a:tc>
                <a:tc>
                  <a:txBody>
                    <a:bodyPr/>
                    <a:lstStyle/>
                    <a:p>
                      <a:r>
                        <a:rPr lang="en-CA" sz="1800" b="1" dirty="0" err="1" smtClean="0">
                          <a:solidFill>
                            <a:schemeClr val="tx1"/>
                          </a:solidFill>
                        </a:rPr>
                        <a:t>TGac</a:t>
                      </a:r>
                      <a:endParaRPr lang="en-CA" sz="1800" b="1" dirty="0">
                        <a:solidFill>
                          <a:schemeClr val="tx1"/>
                        </a:solidFill>
                      </a:endParaRPr>
                    </a:p>
                  </a:txBody>
                  <a:tcPr/>
                </a:tc>
                <a:tc>
                  <a:txBody>
                    <a:bodyPr/>
                    <a:lstStyle/>
                    <a:p>
                      <a:r>
                        <a:rPr lang="en-CA" sz="1800" b="1" dirty="0" err="1" smtClean="0">
                          <a:solidFill>
                            <a:schemeClr val="tx1"/>
                          </a:solidFill>
                        </a:rPr>
                        <a:t>TGac</a:t>
                      </a:r>
                      <a:endParaRPr lang="en-CA" sz="1800" b="1" dirty="0">
                        <a:solidFill>
                          <a:schemeClr val="tx1"/>
                        </a:solidFill>
                      </a:endParaRPr>
                    </a:p>
                  </a:txBody>
                  <a:tcPr/>
                </a:tc>
                <a:tc>
                  <a:txBody>
                    <a:bodyPr/>
                    <a:lstStyle/>
                    <a:p>
                      <a:r>
                        <a:rPr lang="en-CA" sz="1800" b="1" dirty="0" err="1" smtClean="0">
                          <a:solidFill>
                            <a:schemeClr val="tx1"/>
                          </a:solidFill>
                        </a:rPr>
                        <a:t>TGac</a:t>
                      </a:r>
                      <a:endParaRPr lang="en-CA" sz="1800" b="1" dirty="0">
                        <a:solidFill>
                          <a:schemeClr val="tx1"/>
                        </a:solidFill>
                      </a:endParaRPr>
                    </a:p>
                  </a:txBody>
                  <a:tcPr/>
                </a:tc>
              </a:tr>
              <a:tr h="560092">
                <a:tc>
                  <a:txBody>
                    <a:bodyPr/>
                    <a:lstStyle/>
                    <a:p>
                      <a:pPr algn="ctr"/>
                      <a:r>
                        <a:rPr lang="en-CA" sz="1800" b="1" dirty="0" smtClean="0"/>
                        <a:t>AM2</a:t>
                      </a:r>
                      <a:endParaRPr lang="en-CA" sz="1800" b="1" dirty="0"/>
                    </a:p>
                  </a:txBody>
                  <a:tcPr/>
                </a:tc>
                <a:tc>
                  <a:txBody>
                    <a:bodyPr/>
                    <a:lstStyle/>
                    <a:p>
                      <a:r>
                        <a:rPr lang="en-CA" sz="1800" b="1" dirty="0" err="1" smtClean="0"/>
                        <a:t>TGac</a:t>
                      </a:r>
                      <a:endParaRPr lang="en-CA" sz="1800" b="1" dirty="0"/>
                    </a:p>
                  </a:txBody>
                  <a:tcPr/>
                </a:tc>
                <a:tc>
                  <a:txBody>
                    <a:bodyPr/>
                    <a:lstStyle/>
                    <a:p>
                      <a:endParaRPr lang="en-CA" sz="1800" b="1" dirty="0"/>
                    </a:p>
                  </a:txBody>
                  <a:tcPr/>
                </a:tc>
                <a:tc>
                  <a:txBody>
                    <a:bodyPr/>
                    <a:lstStyle/>
                    <a:p>
                      <a:endParaRPr lang="en-CA" sz="1800" b="1" dirty="0"/>
                    </a:p>
                  </a:txBody>
                  <a:tcPr/>
                </a:tc>
                <a:tc>
                  <a:txBody>
                    <a:bodyPr/>
                    <a:lstStyle/>
                    <a:p>
                      <a:endParaRPr lang="en-CA" sz="1800" b="1" dirty="0"/>
                    </a:p>
                  </a:txBody>
                  <a:tcPr/>
                </a:tc>
              </a:tr>
              <a:tr h="800132">
                <a:tc>
                  <a:txBody>
                    <a:bodyPr/>
                    <a:lstStyle/>
                    <a:p>
                      <a:pPr algn="ctr"/>
                      <a:r>
                        <a:rPr lang="en-CA" sz="1800" b="1" dirty="0" smtClean="0"/>
                        <a:t>PM1</a:t>
                      </a:r>
                      <a:endParaRPr lang="en-CA" sz="1800" b="1" dirty="0"/>
                    </a:p>
                  </a:txBody>
                  <a:tcPr/>
                </a:tc>
                <a:tc>
                  <a:txBody>
                    <a:bodyPr/>
                    <a:lstStyle/>
                    <a:p>
                      <a:endParaRPr lang="en-CA" sz="1800" b="1" dirty="0"/>
                    </a:p>
                  </a:txBody>
                  <a:tcPr/>
                </a:tc>
                <a:tc>
                  <a:txBody>
                    <a:bodyPr/>
                    <a:lstStyle/>
                    <a:p>
                      <a:endParaRPr lang="en-CA" sz="1800" b="1" dirty="0"/>
                    </a:p>
                  </a:txBody>
                  <a:tcPr/>
                </a:tc>
                <a:tc>
                  <a:txBody>
                    <a:bodyPr/>
                    <a:lstStyle/>
                    <a:p>
                      <a:endParaRPr lang="en-CA" sz="1800" b="1" dirty="0" smtClean="0"/>
                    </a:p>
                  </a:txBody>
                  <a:tcPr/>
                </a:tc>
                <a:tc>
                  <a:txBody>
                    <a:bodyPr/>
                    <a:lstStyle/>
                    <a:p>
                      <a:endParaRPr lang="en-CA" sz="1800" b="1" dirty="0" smtClean="0"/>
                    </a:p>
                  </a:txBody>
                  <a:tcPr/>
                </a:tc>
              </a:tr>
              <a:tr h="800132">
                <a:tc>
                  <a:txBody>
                    <a:bodyPr/>
                    <a:lstStyle/>
                    <a:p>
                      <a:pPr algn="ctr"/>
                      <a:r>
                        <a:rPr lang="en-CA" sz="1800" b="1" dirty="0" smtClean="0"/>
                        <a:t>PM2</a:t>
                      </a:r>
                      <a:endParaRPr lang="en-CA" sz="1800" b="1" dirty="0"/>
                    </a:p>
                  </a:txBody>
                  <a:tcPr/>
                </a:tc>
                <a:tc>
                  <a:txBody>
                    <a:bodyPr/>
                    <a:lstStyle/>
                    <a:p>
                      <a:r>
                        <a:rPr lang="en-CA" sz="1800" b="1" dirty="0" err="1" smtClean="0"/>
                        <a:t>TGac</a:t>
                      </a:r>
                      <a:endParaRPr lang="en-CA" sz="1800" b="1" dirty="0" smtClean="0"/>
                    </a:p>
                  </a:txBody>
                  <a:tcPr/>
                </a:tc>
                <a:tc>
                  <a:txBody>
                    <a:bodyPr/>
                    <a:lstStyle/>
                    <a:p>
                      <a:r>
                        <a:rPr lang="en-CA" sz="1800" b="1" dirty="0" err="1" smtClean="0"/>
                        <a:t>TGac</a:t>
                      </a:r>
                      <a:endParaRPr lang="en-CA" sz="1800" b="1" dirty="0" smtClean="0"/>
                    </a:p>
                  </a:txBody>
                  <a:tcPr/>
                </a:tc>
                <a:tc>
                  <a:txBody>
                    <a:bodyPr/>
                    <a:lstStyle/>
                    <a:p>
                      <a:endParaRPr lang="en-CA" sz="1800" b="1" dirty="0">
                        <a:solidFill>
                          <a:schemeClr val="tx1"/>
                        </a:solidFill>
                      </a:endParaRPr>
                    </a:p>
                  </a:txBody>
                  <a:tcPr/>
                </a:tc>
                <a:tc>
                  <a:txBody>
                    <a:bodyPr/>
                    <a:lstStyle/>
                    <a:p>
                      <a:endParaRPr lang="en-CA" sz="1800" b="1" dirty="0" smtClean="0"/>
                    </a:p>
                  </a:txBody>
                  <a:tcPr/>
                </a:tc>
              </a:tr>
              <a:tr h="422881">
                <a:tc>
                  <a:txBody>
                    <a:bodyPr/>
                    <a:lstStyle/>
                    <a:p>
                      <a:pPr algn="ctr"/>
                      <a:r>
                        <a:rPr lang="en-CA" sz="1800" b="1" dirty="0" smtClean="0"/>
                        <a:t>Evening</a:t>
                      </a:r>
                      <a:endParaRPr lang="en-CA" sz="1800" b="1" dirty="0"/>
                    </a:p>
                  </a:txBody>
                  <a:tcPr/>
                </a:tc>
                <a:tc>
                  <a:txBody>
                    <a:bodyPr/>
                    <a:lstStyle/>
                    <a:p>
                      <a:r>
                        <a:rPr lang="en-CA" sz="1800" b="1" dirty="0" err="1" smtClean="0"/>
                        <a:t>TGac</a:t>
                      </a:r>
                      <a:endParaRPr lang="en-CA" sz="1800" b="1" dirty="0" smtClean="0"/>
                    </a:p>
                  </a:txBody>
                  <a:tcPr/>
                </a:tc>
                <a:tc>
                  <a:txBody>
                    <a:bodyPr/>
                    <a:lstStyle/>
                    <a:p>
                      <a:r>
                        <a:rPr lang="en-CA" sz="1800" b="1" dirty="0" err="1" smtClean="0">
                          <a:solidFill>
                            <a:schemeClr val="tx1"/>
                          </a:solidFill>
                        </a:rPr>
                        <a:t>TGac</a:t>
                      </a:r>
                      <a:endParaRPr lang="en-CA" sz="1800" b="1" dirty="0">
                        <a:solidFill>
                          <a:schemeClr val="tx1"/>
                        </a:solidFill>
                      </a:endParaRPr>
                    </a:p>
                  </a:txBody>
                  <a:tcPr/>
                </a:tc>
                <a:tc>
                  <a:txBody>
                    <a:bodyPr/>
                    <a:lstStyle/>
                    <a:p>
                      <a:endParaRPr lang="en-CA" sz="1800" b="1"/>
                    </a:p>
                  </a:txBody>
                  <a:tcPr/>
                </a:tc>
                <a:tc>
                  <a:txBody>
                    <a:bodyPr/>
                    <a:lstStyle/>
                    <a:p>
                      <a:endParaRPr lang="en-CA" sz="1800" b="1" dirty="0"/>
                    </a:p>
                  </a:txBody>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22531"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22532" name="Slide Number Placeholder 5"/>
          <p:cNvSpPr>
            <a:spLocks noGrp="1"/>
          </p:cNvSpPr>
          <p:nvPr>
            <p:ph type="sldNum" sz="quarter" idx="12"/>
          </p:nvPr>
        </p:nvSpPr>
        <p:spPr>
          <a:noFill/>
        </p:spPr>
        <p:txBody>
          <a:bodyPr/>
          <a:lstStyle/>
          <a:p>
            <a:r>
              <a:rPr lang="en-US" smtClean="0"/>
              <a:t>Slide </a:t>
            </a:r>
            <a:fld id="{54AD8187-8440-40B5-A618-3BF372983336}" type="slidenum">
              <a:rPr lang="en-US" smtClean="0"/>
              <a:pPr/>
              <a:t>21</a:t>
            </a:fld>
            <a:endParaRPr lang="en-US" smtClean="0"/>
          </a:p>
        </p:txBody>
      </p:sp>
      <p:sp>
        <p:nvSpPr>
          <p:cNvPr id="22533" name="Rectangle 2"/>
          <p:cNvSpPr>
            <a:spLocks noGrp="1" noChangeArrowheads="1"/>
          </p:cNvSpPr>
          <p:nvPr>
            <p:ph type="title"/>
          </p:nvPr>
        </p:nvSpPr>
        <p:spPr>
          <a:xfrm>
            <a:off x="457200" y="685800"/>
            <a:ext cx="8458200" cy="1066800"/>
          </a:xfrm>
        </p:spPr>
        <p:txBody>
          <a:bodyPr/>
          <a:lstStyle/>
          <a:p>
            <a:r>
              <a:rPr lang="en-US" smtClean="0"/>
              <a:t>Approval of Minutes (November 2012 Meeting, January 2013 ad hoc Meeting, and Telecons Minutes) </a:t>
            </a:r>
          </a:p>
        </p:txBody>
      </p:sp>
      <p:sp>
        <p:nvSpPr>
          <p:cNvPr id="21510" name="Rectangle 3"/>
          <p:cNvSpPr>
            <a:spLocks noGrp="1" noChangeArrowheads="1"/>
          </p:cNvSpPr>
          <p:nvPr>
            <p:ph type="body" idx="1"/>
          </p:nvPr>
        </p:nvSpPr>
        <p:spPr>
          <a:xfrm>
            <a:off x="685800" y="1828800"/>
            <a:ext cx="7772400" cy="4114800"/>
          </a:xfrm>
        </p:spPr>
        <p:txBody>
          <a:bodyPr/>
          <a:lstStyle/>
          <a:p>
            <a:pPr>
              <a:defRPr/>
            </a:pPr>
            <a:endParaRPr lang="en-US" sz="1050" dirty="0" smtClean="0"/>
          </a:p>
          <a:p>
            <a:pPr>
              <a:defRPr/>
            </a:pPr>
            <a:r>
              <a:rPr lang="en-US" sz="2800" dirty="0" smtClean="0"/>
              <a:t>Move to approve</a:t>
            </a:r>
          </a:p>
          <a:p>
            <a:pPr lvl="1">
              <a:defRPr/>
            </a:pPr>
            <a:r>
              <a:rPr lang="en-US" dirty="0" smtClean="0">
                <a:hlinkClick r:id="rId2"/>
              </a:rPr>
              <a:t>https://mentor.ieee.org/802.11/dcn/12/11-12-1426-00-00ac-tgac-meeting-minutes-san-antonio-nov-2012.doc</a:t>
            </a:r>
            <a:r>
              <a:rPr lang="en-US" dirty="0" smtClean="0"/>
              <a:t> </a:t>
            </a:r>
          </a:p>
          <a:p>
            <a:pPr lvl="1">
              <a:defRPr/>
            </a:pPr>
            <a:r>
              <a:rPr lang="en-US" dirty="0" smtClean="0">
                <a:hlinkClick r:id="rId3"/>
              </a:rPr>
              <a:t>https://mentor.ieee.org/802.11/dcn/12/11-12-1443-00-00ac-tgac-teleconference-minutes-20121213.doc</a:t>
            </a:r>
            <a:r>
              <a:rPr lang="en-US" dirty="0" smtClean="0"/>
              <a:t> </a:t>
            </a:r>
          </a:p>
          <a:p>
            <a:pPr lvl="1">
              <a:defRPr/>
            </a:pPr>
            <a:r>
              <a:rPr lang="en-US" dirty="0" smtClean="0">
                <a:hlinkClick r:id="rId4"/>
              </a:rPr>
              <a:t>https://mentor.ieee.org/802.11/dcn/13/11-13-0086-00-00ac-tgac-ad-hoc-meeting-minutes-20130110.doc</a:t>
            </a:r>
            <a:r>
              <a:rPr lang="en-US" dirty="0" smtClean="0"/>
              <a:t> </a:t>
            </a:r>
          </a:p>
          <a:p>
            <a:pPr lvl="1">
              <a:defRPr/>
            </a:pPr>
            <a:r>
              <a:rPr lang="en-US" dirty="0" smtClean="0">
                <a:hlinkClick r:id="rId5"/>
              </a:rPr>
              <a:t>https://mentor.ieee.org/802.11/dcn/13/11-13-0088-00-00ac-tgac-ad-hoc-meeting-minutes-20130111.doc</a:t>
            </a:r>
            <a:r>
              <a:rPr lang="en-US" dirty="0" smtClean="0"/>
              <a:t> </a:t>
            </a:r>
          </a:p>
          <a:p>
            <a:pPr>
              <a:defRPr/>
            </a:pPr>
            <a:r>
              <a:rPr lang="en-US" sz="2800" dirty="0" smtClean="0"/>
              <a:t>Move:	</a:t>
            </a:r>
            <a:r>
              <a:rPr lang="en-US" sz="2800" dirty="0" smtClean="0"/>
              <a:t>Menzo</a:t>
            </a:r>
            <a:r>
              <a:rPr lang="en-US" sz="2800" dirty="0" smtClean="0"/>
              <a:t>	Second</a:t>
            </a:r>
            <a:r>
              <a:rPr lang="en-US" sz="2800" dirty="0" smtClean="0"/>
              <a:t>: David</a:t>
            </a:r>
          </a:p>
          <a:p>
            <a:pPr>
              <a:defRPr/>
            </a:pPr>
            <a:r>
              <a:rPr lang="en-US" sz="2800" dirty="0" smtClean="0"/>
              <a:t>Accepted with no objection</a:t>
            </a:r>
            <a:endParaRPr lang="en-US" sz="2800" dirty="0" smtClean="0"/>
          </a:p>
          <a:p>
            <a:pPr>
              <a:defRPr/>
            </a:pPr>
            <a:endParaRPr lang="en-US" sz="1600" dirty="0" smtClean="0"/>
          </a:p>
          <a:p>
            <a:pPr>
              <a:defRPr/>
            </a:pPr>
            <a:endParaRPr lang="en-US" sz="1050" dirty="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CA" smtClean="0"/>
              <a:t>Motion </a:t>
            </a:r>
          </a:p>
        </p:txBody>
      </p:sp>
      <p:sp>
        <p:nvSpPr>
          <p:cNvPr id="23555" name="Content Placeholder 2"/>
          <p:cNvSpPr>
            <a:spLocks noGrp="1"/>
          </p:cNvSpPr>
          <p:nvPr>
            <p:ph idx="1"/>
          </p:nvPr>
        </p:nvSpPr>
        <p:spPr/>
        <p:txBody>
          <a:bodyPr/>
          <a:lstStyle/>
          <a:p>
            <a:r>
              <a:rPr lang="en-CA" dirty="0" smtClean="0"/>
              <a:t>Move accept changes to Equation 22-42, Draft D4.0, </a:t>
            </a:r>
            <a:r>
              <a:rPr lang="en-CA" dirty="0" smtClean="0"/>
              <a:t>as in </a:t>
            </a:r>
            <a:r>
              <a:rPr lang="en-CA" dirty="0" smtClean="0"/>
              <a:t>doc </a:t>
            </a:r>
            <a:r>
              <a:rPr lang="en-CA" dirty="0" smtClean="0"/>
              <a:t>11-13/0056r1.</a:t>
            </a:r>
            <a:endParaRPr lang="en-CA" dirty="0" smtClean="0"/>
          </a:p>
          <a:p>
            <a:endParaRPr lang="en-CA" dirty="0" smtClean="0"/>
          </a:p>
          <a:p>
            <a:r>
              <a:rPr lang="en-CA" dirty="0" smtClean="0"/>
              <a:t>Move</a:t>
            </a:r>
            <a:r>
              <a:rPr lang="en-CA" dirty="0" smtClean="0"/>
              <a:t>: Menzo</a:t>
            </a:r>
            <a:endParaRPr lang="en-CA" dirty="0" smtClean="0"/>
          </a:p>
          <a:p>
            <a:r>
              <a:rPr lang="en-CA" dirty="0" smtClean="0"/>
              <a:t>Second: Robert</a:t>
            </a:r>
          </a:p>
          <a:p>
            <a:r>
              <a:rPr lang="en-CA" dirty="0" smtClean="0"/>
              <a:t>Motion accepted with no objection</a:t>
            </a:r>
            <a:endParaRPr lang="en-CA" dirty="0" smtClean="0"/>
          </a:p>
          <a:p>
            <a:endParaRPr lang="en-CA" dirty="0" smtClean="0"/>
          </a:p>
          <a:p>
            <a:endParaRPr lang="en-CA" dirty="0" smtClean="0"/>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23558" name="Slide Number Placeholder 5"/>
          <p:cNvSpPr>
            <a:spLocks noGrp="1"/>
          </p:cNvSpPr>
          <p:nvPr>
            <p:ph type="sldNum" sz="quarter" idx="12"/>
          </p:nvPr>
        </p:nvSpPr>
        <p:spPr>
          <a:noFill/>
        </p:spPr>
        <p:txBody>
          <a:bodyPr/>
          <a:lstStyle/>
          <a:p>
            <a:r>
              <a:rPr lang="en-US" smtClean="0"/>
              <a:t>Slide </a:t>
            </a:r>
            <a:fld id="{3DB63BA4-F7A7-4EFF-9FBB-24A6808E12B4}" type="slidenum">
              <a:rPr lang="en-US" smtClean="0"/>
              <a:pPr/>
              <a:t>22</a:t>
            </a:fld>
            <a:endParaRPr lang="en-US"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CA" smtClean="0"/>
              <a:t>Comment Resolution Motion #49 </a:t>
            </a:r>
          </a:p>
        </p:txBody>
      </p:sp>
      <p:sp>
        <p:nvSpPr>
          <p:cNvPr id="24579" name="Content Placeholder 2"/>
          <p:cNvSpPr>
            <a:spLocks noGrp="1"/>
          </p:cNvSpPr>
          <p:nvPr>
            <p:ph idx="1"/>
          </p:nvPr>
        </p:nvSpPr>
        <p:spPr>
          <a:xfrm>
            <a:off x="685800" y="1600200"/>
            <a:ext cx="7772400" cy="4114800"/>
          </a:xfrm>
        </p:spPr>
        <p:txBody>
          <a:bodyPr/>
          <a:lstStyle/>
          <a:p>
            <a:r>
              <a:rPr lang="en-US" dirty="0" smtClean="0"/>
              <a:t>Move to approve resolutions of comments:</a:t>
            </a:r>
          </a:p>
          <a:p>
            <a:pPr lvl="1"/>
            <a:r>
              <a:rPr lang="en-CA" dirty="0" smtClean="0">
                <a:hlinkClick r:id="rId2"/>
              </a:rPr>
              <a:t>https://</a:t>
            </a:r>
            <a:r>
              <a:rPr lang="en-CA" dirty="0" smtClean="0">
                <a:hlinkClick r:id="rId2"/>
              </a:rPr>
              <a:t>mentor.ieee.org/802.11/dcn/12/11-12-1277-08-00ac-lb190-comments-tgac-d4-0.xls</a:t>
            </a:r>
            <a:r>
              <a:rPr lang="en-CA" dirty="0" smtClean="0"/>
              <a:t> </a:t>
            </a:r>
          </a:p>
          <a:p>
            <a:pPr lvl="2"/>
            <a:r>
              <a:rPr lang="en-CA" dirty="0" smtClean="0"/>
              <a:t>MAC20130111</a:t>
            </a:r>
          </a:p>
          <a:p>
            <a:pPr lvl="2"/>
            <a:r>
              <a:rPr lang="en-CA" dirty="0" smtClean="0"/>
              <a:t>MAC20130110</a:t>
            </a:r>
          </a:p>
          <a:p>
            <a:r>
              <a:rPr lang="en-CA" dirty="0" smtClean="0"/>
              <a:t>Move: Menzo</a:t>
            </a:r>
          </a:p>
          <a:p>
            <a:r>
              <a:rPr lang="en-CA" dirty="0" smtClean="0"/>
              <a:t>Second: </a:t>
            </a:r>
            <a:r>
              <a:rPr lang="en-CA" dirty="0" smtClean="0"/>
              <a:t>R</a:t>
            </a:r>
            <a:r>
              <a:rPr lang="en-CA" dirty="0" smtClean="0"/>
              <a:t>obert</a:t>
            </a:r>
          </a:p>
          <a:p>
            <a:r>
              <a:rPr lang="en-CA" dirty="0" smtClean="0"/>
              <a:t>Accepted with no objection</a:t>
            </a:r>
            <a:endParaRPr lang="en-CA" dirty="0" smtClean="0"/>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24582" name="Slide Number Placeholder 5"/>
          <p:cNvSpPr>
            <a:spLocks noGrp="1"/>
          </p:cNvSpPr>
          <p:nvPr>
            <p:ph type="sldNum" sz="quarter" idx="12"/>
          </p:nvPr>
        </p:nvSpPr>
        <p:spPr>
          <a:noFill/>
        </p:spPr>
        <p:txBody>
          <a:bodyPr/>
          <a:lstStyle/>
          <a:p>
            <a:r>
              <a:rPr lang="en-US" smtClean="0"/>
              <a:t>Slide </a:t>
            </a:r>
            <a:fld id="{AC67EF43-D147-4CF8-9C25-C0B3D1739598}" type="slidenum">
              <a:rPr lang="en-US" smtClean="0"/>
              <a:pPr/>
              <a:t>23</a:t>
            </a:fld>
            <a:endParaRPr lang="en-US"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1"/>
            <a:r>
              <a:rPr lang="en-CA" dirty="0" smtClean="0"/>
              <a:t> Comment Resolution Motion #50</a:t>
            </a:r>
            <a:r>
              <a:rPr lang="en-US" sz="1400" dirty="0" smtClean="0"/>
              <a:t/>
            </a:r>
            <a:br>
              <a:rPr lang="en-US" sz="1400" dirty="0" smtClean="0"/>
            </a:br>
            <a:r>
              <a:rPr lang="en-CA" dirty="0" smtClean="0"/>
              <a:t> </a:t>
            </a:r>
            <a:endParaRPr lang="en-CA" dirty="0"/>
          </a:p>
        </p:txBody>
      </p:sp>
      <p:sp>
        <p:nvSpPr>
          <p:cNvPr id="3" name="Content Placeholder 2"/>
          <p:cNvSpPr>
            <a:spLocks noGrp="1"/>
          </p:cNvSpPr>
          <p:nvPr>
            <p:ph idx="1"/>
          </p:nvPr>
        </p:nvSpPr>
        <p:spPr/>
        <p:txBody>
          <a:bodyPr/>
          <a:lstStyle/>
          <a:p>
            <a:r>
              <a:rPr lang="en-AU" dirty="0" smtClean="0"/>
              <a:t>TGac approves the following resolution to CIDs 7020, 7282, 7017 &amp; 7310</a:t>
            </a:r>
          </a:p>
          <a:p>
            <a:pPr lvl="2"/>
            <a:r>
              <a:rPr lang="en-AU" dirty="0" smtClean="0"/>
              <a:t>“Revised”</a:t>
            </a:r>
            <a:endParaRPr lang="en-AU" dirty="0" smtClean="0"/>
          </a:p>
          <a:p>
            <a:pPr lvl="2"/>
            <a:r>
              <a:rPr lang="en-AU" dirty="0" smtClean="0"/>
              <a:t>“</a:t>
            </a:r>
            <a:r>
              <a:rPr lang="en-AU" i="1" dirty="0" smtClean="0"/>
              <a:t>Incorporate the changes specified in </a:t>
            </a:r>
            <a:r>
              <a:rPr lang="en-AU" i="1" dirty="0" smtClean="0"/>
              <a:t>11-12/711r2</a:t>
            </a:r>
            <a:r>
              <a:rPr lang="en-AU" i="1" dirty="0" smtClean="0"/>
              <a:t>”</a:t>
            </a:r>
          </a:p>
          <a:p>
            <a:r>
              <a:rPr lang="en-AU" dirty="0" smtClean="0"/>
              <a:t>Moved: Andrew Myles</a:t>
            </a:r>
          </a:p>
          <a:p>
            <a:r>
              <a:rPr lang="en-AU" dirty="0" smtClean="0"/>
              <a:t>Seconded: Dan </a:t>
            </a:r>
            <a:r>
              <a:rPr lang="en-AU" dirty="0" smtClean="0"/>
              <a:t>Harkins</a:t>
            </a:r>
          </a:p>
          <a:p>
            <a:r>
              <a:rPr lang="en-AU" dirty="0" smtClean="0"/>
              <a:t>Yes: 16  No: 0, Abstain: 10</a:t>
            </a:r>
          </a:p>
          <a:p>
            <a:r>
              <a:rPr lang="en-AU" dirty="0" smtClean="0"/>
              <a:t>Motion passes.</a:t>
            </a:r>
            <a:endParaRPr lang="en-AU" dirty="0" smtClean="0"/>
          </a:p>
          <a:p>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Comment Resolution Motion #51</a:t>
            </a:r>
            <a:endParaRPr lang="en-CA" dirty="0"/>
          </a:p>
        </p:txBody>
      </p:sp>
      <p:sp>
        <p:nvSpPr>
          <p:cNvPr id="3" name="Content Placeholder 2"/>
          <p:cNvSpPr>
            <a:spLocks noGrp="1"/>
          </p:cNvSpPr>
          <p:nvPr>
            <p:ph idx="1"/>
          </p:nvPr>
        </p:nvSpPr>
        <p:spPr/>
        <p:txBody>
          <a:bodyPr/>
          <a:lstStyle/>
          <a:p>
            <a:r>
              <a:rPr lang="en-CA" dirty="0" smtClean="0"/>
              <a:t>Move to accept resolution to CIDs 7201, 7202, and 7203 in doc 11-13/0058r5</a:t>
            </a:r>
          </a:p>
          <a:p>
            <a:r>
              <a:rPr lang="en-CA" dirty="0" smtClean="0"/>
              <a:t>Move: Chao-Chun</a:t>
            </a:r>
          </a:p>
          <a:p>
            <a:r>
              <a:rPr lang="en-CA" dirty="0" smtClean="0"/>
              <a:t>Second: Menzo</a:t>
            </a:r>
          </a:p>
          <a:p>
            <a:r>
              <a:rPr lang="en-CA" dirty="0" smtClean="0"/>
              <a:t>Accepted with no objection</a:t>
            </a:r>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Comment Resolution Motion #52</a:t>
            </a:r>
            <a:endParaRPr lang="en-CA" dirty="0"/>
          </a:p>
        </p:txBody>
      </p:sp>
      <p:sp>
        <p:nvSpPr>
          <p:cNvPr id="3" name="Content Placeholder 2"/>
          <p:cNvSpPr>
            <a:spLocks noGrp="1"/>
          </p:cNvSpPr>
          <p:nvPr>
            <p:ph idx="1"/>
          </p:nvPr>
        </p:nvSpPr>
        <p:spPr/>
        <p:txBody>
          <a:bodyPr/>
          <a:lstStyle/>
          <a:p>
            <a:r>
              <a:rPr lang="en-CA" dirty="0" smtClean="0"/>
              <a:t>Move to accept resolution to CIDs </a:t>
            </a:r>
            <a:r>
              <a:rPr lang="en-CA" dirty="0" smtClean="0"/>
              <a:t>7022, and 7023 </a:t>
            </a:r>
            <a:r>
              <a:rPr lang="en-CA" dirty="0" smtClean="0"/>
              <a:t>in doc </a:t>
            </a:r>
            <a:r>
              <a:rPr lang="en-CA" dirty="0" smtClean="0"/>
              <a:t>11-13/0067r2</a:t>
            </a:r>
          </a:p>
          <a:p>
            <a:r>
              <a:rPr lang="en-CA" dirty="0" smtClean="0"/>
              <a:t>Move: Jae </a:t>
            </a:r>
            <a:r>
              <a:rPr lang="en-CA" dirty="0" err="1" smtClean="0"/>
              <a:t>Seung</a:t>
            </a:r>
            <a:r>
              <a:rPr lang="en-CA" dirty="0" smtClean="0"/>
              <a:t> Lee</a:t>
            </a:r>
          </a:p>
          <a:p>
            <a:r>
              <a:rPr lang="en-CA" dirty="0" smtClean="0"/>
              <a:t>Second: Menzo</a:t>
            </a:r>
          </a:p>
          <a:p>
            <a:r>
              <a:rPr lang="en-CA" dirty="0" smtClean="0"/>
              <a:t>Accepted with no objection</a:t>
            </a:r>
            <a:endParaRPr lang="en-CA" dirty="0" smtClean="0"/>
          </a:p>
          <a:p>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Comment Resolution Motion #53</a:t>
            </a:r>
            <a:endParaRPr lang="en-CA" dirty="0"/>
          </a:p>
        </p:txBody>
      </p:sp>
      <p:sp>
        <p:nvSpPr>
          <p:cNvPr id="3" name="Content Placeholder 2"/>
          <p:cNvSpPr>
            <a:spLocks noGrp="1"/>
          </p:cNvSpPr>
          <p:nvPr>
            <p:ph idx="1"/>
          </p:nvPr>
        </p:nvSpPr>
        <p:spPr/>
        <p:txBody>
          <a:bodyPr/>
          <a:lstStyle/>
          <a:p>
            <a:r>
              <a:rPr lang="en-AU" dirty="0" smtClean="0"/>
              <a:t>TGac approves the following resolution to CIDs </a:t>
            </a:r>
            <a:r>
              <a:rPr lang="en-AU" dirty="0" smtClean="0"/>
              <a:t>7021</a:t>
            </a:r>
            <a:endParaRPr lang="en-AU" dirty="0" smtClean="0"/>
          </a:p>
          <a:p>
            <a:pPr lvl="2"/>
            <a:r>
              <a:rPr lang="en-AU" dirty="0" smtClean="0"/>
              <a:t>“</a:t>
            </a:r>
            <a:r>
              <a:rPr lang="en-AU" dirty="0" smtClean="0"/>
              <a:t>Rejected”</a:t>
            </a:r>
          </a:p>
          <a:p>
            <a:pPr lvl="2"/>
            <a:r>
              <a:rPr lang="en-AU" dirty="0" smtClean="0"/>
              <a:t>A presentation and discussion are required to make any progress on this topic. No such presentation was made in this letter ballot. Commenter is invited to resubmit the comment and </a:t>
            </a:r>
            <a:r>
              <a:rPr lang="en-AU" dirty="0" smtClean="0"/>
              <a:t>b</a:t>
            </a:r>
            <a:r>
              <a:rPr lang="en-AU" dirty="0" smtClean="0"/>
              <a:t>ring a presentation.</a:t>
            </a:r>
          </a:p>
          <a:p>
            <a:r>
              <a:rPr lang="en-AU" dirty="0" smtClean="0"/>
              <a:t>Move: Brian Hart</a:t>
            </a:r>
          </a:p>
          <a:p>
            <a:r>
              <a:rPr lang="en-AU" dirty="0" smtClean="0"/>
              <a:t>Second Menzo Wentink</a:t>
            </a:r>
          </a:p>
          <a:p>
            <a:r>
              <a:rPr lang="en-AU" dirty="0" smtClean="0"/>
              <a:t>Accepted with no objection</a:t>
            </a:r>
            <a:endParaRPr lang="en-AU" dirty="0" smtClean="0"/>
          </a:p>
          <a:p>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Straw Poll</a:t>
            </a:r>
            <a:endParaRPr lang="en-CA" dirty="0"/>
          </a:p>
        </p:txBody>
      </p:sp>
      <p:sp>
        <p:nvSpPr>
          <p:cNvPr id="3" name="Content Placeholder 2"/>
          <p:cNvSpPr>
            <a:spLocks noGrp="1"/>
          </p:cNvSpPr>
          <p:nvPr>
            <p:ph idx="1"/>
          </p:nvPr>
        </p:nvSpPr>
        <p:spPr/>
        <p:txBody>
          <a:bodyPr/>
          <a:lstStyle/>
          <a:p>
            <a:r>
              <a:rPr lang="en-CA" dirty="0" smtClean="0"/>
              <a:t>Do you accept resolutions to CIDs 7396 and 7213 in doc 11-13/0048r3?</a:t>
            </a:r>
            <a:endParaRPr lang="en-CA" dirty="0"/>
          </a:p>
        </p:txBody>
      </p:sp>
      <p:sp>
        <p:nvSpPr>
          <p:cNvPr id="4" name="Date Placeholder 3"/>
          <p:cNvSpPr>
            <a:spLocks noGrp="1"/>
          </p:cNvSpPr>
          <p:nvPr>
            <p:ph type="dt" sz="half" idx="10"/>
          </p:nvPr>
        </p:nvSpPr>
        <p:spPr/>
        <p:txBody>
          <a:bodyPr/>
          <a:lstStyle/>
          <a:p>
            <a:pPr>
              <a:defRPr/>
            </a:pPr>
            <a:r>
              <a:rPr lang="en-US" smtClean="0"/>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A9BBCA88-24E6-4855-972E-520D491F780D}" type="slidenum">
              <a:rPr lang="en-US" smtClean="0"/>
              <a:pPr>
                <a:defRPr/>
              </a:pPr>
              <a:t>28</a:t>
            </a:fld>
            <a:endParaRPr lang="en-US"/>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Agenda for Tuesday January 15</a:t>
            </a:r>
            <a:r>
              <a:rPr lang="en-US" baseline="30000" smtClean="0"/>
              <a:t>th</a:t>
            </a:r>
            <a:r>
              <a:rPr lang="en-US" smtClean="0"/>
              <a:t>, 08:00 – 10:0</a:t>
            </a:r>
            <a:r>
              <a:rPr lang="en-US" smtClean="0">
                <a:sym typeface="Wingdings" pitchFamily="2" charset="2"/>
              </a:rPr>
              <a:t>0 </a:t>
            </a:r>
            <a:endParaRPr lang="en-CA" smtClean="0"/>
          </a:p>
        </p:txBody>
      </p:sp>
      <p:sp>
        <p:nvSpPr>
          <p:cNvPr id="25603" name="Content Placeholder 2"/>
          <p:cNvSpPr>
            <a:spLocks noGrp="1"/>
          </p:cNvSpPr>
          <p:nvPr>
            <p:ph idx="1"/>
          </p:nvPr>
        </p:nvSpPr>
        <p:spPr/>
        <p:txBody>
          <a:bodyPr/>
          <a:lstStyle/>
          <a:p>
            <a:r>
              <a:rPr lang="en-CA" smtClean="0"/>
              <a:t>TG Motions, if any</a:t>
            </a:r>
          </a:p>
          <a:p>
            <a:r>
              <a:rPr lang="en-CA" smtClean="0"/>
              <a:t>Comment Resolution</a:t>
            </a:r>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25606" name="Slide Number Placeholder 5"/>
          <p:cNvSpPr>
            <a:spLocks noGrp="1"/>
          </p:cNvSpPr>
          <p:nvPr>
            <p:ph type="sldNum" sz="quarter" idx="12"/>
          </p:nvPr>
        </p:nvSpPr>
        <p:spPr>
          <a:noFill/>
        </p:spPr>
        <p:txBody>
          <a:bodyPr/>
          <a:lstStyle/>
          <a:p>
            <a:r>
              <a:rPr lang="en-US" smtClean="0"/>
              <a:t>Slide </a:t>
            </a:r>
            <a:fld id="{1636C4EE-02DD-4A36-96E0-840A5102AB98}" type="slidenum">
              <a:rPr lang="en-US" smtClean="0"/>
              <a:pPr/>
              <a:t>29</a:t>
            </a:fld>
            <a:endParaRPr lang="en-US"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1"/>
          <p:cNvSpPr>
            <a:spLocks noGrp="1"/>
          </p:cNvSpPr>
          <p:nvPr>
            <p:ph type="dt" sz="quarter" idx="10"/>
          </p:nvPr>
        </p:nvSpPr>
        <p:spPr>
          <a:noFill/>
        </p:spPr>
        <p:txBody>
          <a:bodyPr/>
          <a:lstStyle/>
          <a:p>
            <a:r>
              <a:rPr lang="en-US">
                <a:ea typeface="MS PGothic" pitchFamily="34" charset="-128"/>
              </a:rPr>
              <a:t>January 2013</a:t>
            </a:r>
          </a:p>
        </p:txBody>
      </p:sp>
      <p:sp>
        <p:nvSpPr>
          <p:cNvPr id="4099" name="Footer Placeholder 2"/>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4100" name="Slide Number Placeholder 3"/>
          <p:cNvSpPr>
            <a:spLocks noGrp="1"/>
          </p:cNvSpPr>
          <p:nvPr>
            <p:ph type="sldNum" sz="quarter" idx="12"/>
          </p:nvPr>
        </p:nvSpPr>
        <p:spPr>
          <a:noFill/>
        </p:spPr>
        <p:txBody>
          <a:bodyPr/>
          <a:lstStyle/>
          <a:p>
            <a:r>
              <a:rPr lang="en-US" smtClean="0"/>
              <a:t>Slide </a:t>
            </a:r>
            <a:fld id="{90A71856-04C7-4169-9D49-49C3CE00D0BA}" type="slidenum">
              <a:rPr lang="en-US" smtClean="0"/>
              <a:pPr/>
              <a:t>3</a:t>
            </a:fld>
            <a:endParaRPr lang="en-US" smtClean="0"/>
          </a:p>
        </p:txBody>
      </p:sp>
      <p:sp>
        <p:nvSpPr>
          <p:cNvPr id="4101"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3B9B0956-5052-4C09-A166-C1D8B485304E}" type="slidenum">
              <a:rPr lang="en-US"/>
              <a:pPr algn="ctr"/>
              <a:t>3</a:t>
            </a:fld>
            <a:endParaRPr lang="en-US"/>
          </a:p>
        </p:txBody>
      </p:sp>
      <p:sp>
        <p:nvSpPr>
          <p:cNvPr id="4102" name="Rectangle 2"/>
          <p:cNvSpPr>
            <a:spLocks noGrp="1" noChangeArrowheads="1"/>
          </p:cNvSpPr>
          <p:nvPr>
            <p:ph type="title" idx="4294967295"/>
          </p:nvPr>
        </p:nvSpPr>
        <p:spPr/>
        <p:txBody>
          <a:bodyPr/>
          <a:lstStyle/>
          <a:p>
            <a:r>
              <a:rPr lang="en-US" smtClean="0"/>
              <a:t>Meeting Protocol</a:t>
            </a:r>
          </a:p>
        </p:txBody>
      </p:sp>
      <p:sp>
        <p:nvSpPr>
          <p:cNvPr id="4103" name="Rectangle 3"/>
          <p:cNvSpPr>
            <a:spLocks noGrp="1" noChangeArrowheads="1"/>
          </p:cNvSpPr>
          <p:nvPr>
            <p:ph type="body" idx="4294967295"/>
          </p:nvPr>
        </p:nvSpPr>
        <p:spPr>
          <a:xfrm>
            <a:off x="381000" y="2667000"/>
            <a:ext cx="8458200" cy="1676400"/>
          </a:xfrm>
        </p:spPr>
        <p:txBody>
          <a:bodyPr/>
          <a:lstStyle/>
          <a:p>
            <a:r>
              <a:rPr lang="en-US" sz="3200" smtClean="0"/>
              <a:t>Please announce your affiliation when you first address the group during a meeting slot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26627"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26628" name="Slide Number Placeholder 5"/>
          <p:cNvSpPr>
            <a:spLocks noGrp="1"/>
          </p:cNvSpPr>
          <p:nvPr>
            <p:ph type="sldNum" sz="quarter" idx="12"/>
          </p:nvPr>
        </p:nvSpPr>
        <p:spPr>
          <a:noFill/>
        </p:spPr>
        <p:txBody>
          <a:bodyPr/>
          <a:lstStyle/>
          <a:p>
            <a:r>
              <a:rPr lang="en-US" smtClean="0"/>
              <a:t>Slide </a:t>
            </a:r>
            <a:fld id="{F0079864-C87B-4CB7-A897-2BD5F5E9F11C}" type="slidenum">
              <a:rPr lang="en-US" smtClean="0"/>
              <a:pPr/>
              <a:t>30</a:t>
            </a:fld>
            <a:endParaRPr lang="en-US" smtClean="0"/>
          </a:p>
        </p:txBody>
      </p:sp>
      <p:sp>
        <p:nvSpPr>
          <p:cNvPr id="26629" name="Rectangle 2"/>
          <p:cNvSpPr>
            <a:spLocks noGrp="1" noChangeArrowheads="1"/>
          </p:cNvSpPr>
          <p:nvPr>
            <p:ph type="title"/>
          </p:nvPr>
        </p:nvSpPr>
        <p:spPr/>
        <p:txBody>
          <a:bodyPr/>
          <a:lstStyle/>
          <a:p>
            <a:r>
              <a:rPr lang="en-US" smtClean="0"/>
              <a:t>Agenda for Tuesday, January 15</a:t>
            </a:r>
            <a:r>
              <a:rPr lang="en-US" baseline="30000" smtClean="0"/>
              <a:t>th</a:t>
            </a:r>
            <a:r>
              <a:rPr lang="en-US" smtClean="0"/>
              <a:t>, 16:00 – 18:0</a:t>
            </a:r>
            <a:r>
              <a:rPr lang="en-US" smtClean="0">
                <a:sym typeface="Wingdings" pitchFamily="2" charset="2"/>
              </a:rPr>
              <a:t>0</a:t>
            </a:r>
          </a:p>
        </p:txBody>
      </p:sp>
      <p:sp>
        <p:nvSpPr>
          <p:cNvPr id="26630" name="Rectangle 3"/>
          <p:cNvSpPr>
            <a:spLocks noGrp="1" noChangeArrowheads="1"/>
          </p:cNvSpPr>
          <p:nvPr>
            <p:ph type="body" idx="1"/>
          </p:nvPr>
        </p:nvSpPr>
        <p:spPr/>
        <p:txBody>
          <a:bodyPr/>
          <a:lstStyle/>
          <a:p>
            <a:pPr>
              <a:lnSpc>
                <a:spcPct val="80000"/>
              </a:lnSpc>
            </a:pPr>
            <a:r>
              <a:rPr lang="en-US" sz="2800" smtClean="0"/>
              <a:t>TG Motions, if any</a:t>
            </a:r>
          </a:p>
          <a:p>
            <a:pPr>
              <a:lnSpc>
                <a:spcPct val="80000"/>
              </a:lnSpc>
            </a:pPr>
            <a:r>
              <a:rPr lang="en-US" sz="2800" smtClean="0"/>
              <a:t>Comment Resolution</a:t>
            </a:r>
            <a:endParaRPr lang="en-US"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Agenda for Wednesday, January16</a:t>
            </a:r>
            <a:r>
              <a:rPr lang="en-US" baseline="30000" smtClean="0"/>
              <a:t>th</a:t>
            </a:r>
            <a:r>
              <a:rPr lang="en-US" smtClean="0"/>
              <a:t>, 08:00 – 10:0</a:t>
            </a:r>
            <a:r>
              <a:rPr lang="en-US" smtClean="0">
                <a:sym typeface="Wingdings" pitchFamily="2" charset="2"/>
              </a:rPr>
              <a:t>0</a:t>
            </a:r>
            <a:endParaRPr lang="en-CA" smtClean="0"/>
          </a:p>
        </p:txBody>
      </p:sp>
      <p:sp>
        <p:nvSpPr>
          <p:cNvPr id="27651" name="Content Placeholder 2"/>
          <p:cNvSpPr>
            <a:spLocks noGrp="1"/>
          </p:cNvSpPr>
          <p:nvPr>
            <p:ph idx="1"/>
          </p:nvPr>
        </p:nvSpPr>
        <p:spPr/>
        <p:txBody>
          <a:bodyPr/>
          <a:lstStyle/>
          <a:p>
            <a:pPr>
              <a:lnSpc>
                <a:spcPct val="80000"/>
              </a:lnSpc>
            </a:pPr>
            <a:r>
              <a:rPr lang="en-CA" sz="2800" smtClean="0"/>
              <a:t>TG Motions, if any</a:t>
            </a:r>
          </a:p>
          <a:p>
            <a:pPr>
              <a:lnSpc>
                <a:spcPct val="80000"/>
              </a:lnSpc>
            </a:pPr>
            <a:r>
              <a:rPr lang="en-CA" sz="2800" smtClean="0"/>
              <a:t>Comment Resolution</a:t>
            </a:r>
            <a:endParaRPr lang="en-CA" smtClean="0"/>
          </a:p>
        </p:txBody>
      </p:sp>
      <p:sp>
        <p:nvSpPr>
          <p:cNvPr id="4" name="Date Placeholder 3"/>
          <p:cNvSpPr>
            <a:spLocks noGrp="1"/>
          </p:cNvSpPr>
          <p:nvPr>
            <p:ph type="dt" sz="quarter" idx="10"/>
          </p:nvPr>
        </p:nvSpPr>
        <p:spPr/>
        <p:txBody>
          <a:bodyPr/>
          <a:lstStyle/>
          <a:p>
            <a:pPr>
              <a:defRPr/>
            </a:pPr>
            <a:r>
              <a:rPr lang="en-US"/>
              <a:t>January 2013</a:t>
            </a:r>
            <a:endParaRPr lang="en-US" dirty="0"/>
          </a:p>
        </p:txBody>
      </p:sp>
      <p:sp>
        <p:nvSpPr>
          <p:cNvPr id="5" name="Footer Placeholder 4"/>
          <p:cNvSpPr>
            <a:spLocks noGrp="1"/>
          </p:cNvSpPr>
          <p:nvPr>
            <p:ph type="ftr" sz="quarter" idx="11"/>
          </p:nvPr>
        </p:nvSpPr>
        <p:spPr/>
        <p:txBody>
          <a:bodyPr/>
          <a:lstStyle/>
          <a:p>
            <a:pPr>
              <a:defRPr/>
            </a:pPr>
            <a:r>
              <a:rPr lang="en-US" smtClean="0"/>
              <a:t>Osama Aboul-Magd (Huawei Technologies)</a:t>
            </a:r>
            <a:endParaRPr lang="en-US"/>
          </a:p>
        </p:txBody>
      </p:sp>
      <p:sp>
        <p:nvSpPr>
          <p:cNvPr id="27654" name="Slide Number Placeholder 5"/>
          <p:cNvSpPr>
            <a:spLocks noGrp="1"/>
          </p:cNvSpPr>
          <p:nvPr>
            <p:ph type="sldNum" sz="quarter" idx="12"/>
          </p:nvPr>
        </p:nvSpPr>
        <p:spPr>
          <a:noFill/>
        </p:spPr>
        <p:txBody>
          <a:bodyPr/>
          <a:lstStyle/>
          <a:p>
            <a:r>
              <a:rPr lang="en-US" smtClean="0"/>
              <a:t>Slide </a:t>
            </a:r>
            <a:fld id="{E381C263-54AE-43FC-B9AA-D030524AED41}" type="slidenum">
              <a:rPr lang="en-US" smtClean="0"/>
              <a:pPr/>
              <a:t>31</a:t>
            </a:fld>
            <a:endParaRPr lang="en-US"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28675"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28676" name="Slide Number Placeholder 5"/>
          <p:cNvSpPr>
            <a:spLocks noGrp="1"/>
          </p:cNvSpPr>
          <p:nvPr>
            <p:ph type="sldNum" sz="quarter" idx="12"/>
          </p:nvPr>
        </p:nvSpPr>
        <p:spPr>
          <a:noFill/>
        </p:spPr>
        <p:txBody>
          <a:bodyPr/>
          <a:lstStyle/>
          <a:p>
            <a:r>
              <a:rPr lang="en-US" smtClean="0"/>
              <a:t>Slide </a:t>
            </a:r>
            <a:fld id="{F4DA303E-AB6B-4B1E-9905-AD6974405699}" type="slidenum">
              <a:rPr lang="en-US" smtClean="0"/>
              <a:pPr/>
              <a:t>32</a:t>
            </a:fld>
            <a:endParaRPr lang="en-US" smtClean="0"/>
          </a:p>
        </p:txBody>
      </p:sp>
      <p:sp>
        <p:nvSpPr>
          <p:cNvPr id="28677" name="Rectangle 2"/>
          <p:cNvSpPr>
            <a:spLocks noGrp="1" noChangeArrowheads="1"/>
          </p:cNvSpPr>
          <p:nvPr>
            <p:ph type="title"/>
          </p:nvPr>
        </p:nvSpPr>
        <p:spPr/>
        <p:txBody>
          <a:bodyPr/>
          <a:lstStyle/>
          <a:p>
            <a:r>
              <a:rPr lang="en-US" smtClean="0"/>
              <a:t>Agenda for Thursday, January 17</a:t>
            </a:r>
            <a:r>
              <a:rPr lang="en-US" baseline="30000" smtClean="0"/>
              <a:t>th</a:t>
            </a:r>
            <a:r>
              <a:rPr lang="en-US" smtClean="0"/>
              <a:t>, 08:00 – 10:0</a:t>
            </a:r>
            <a:r>
              <a:rPr lang="en-US" smtClean="0">
                <a:sym typeface="Wingdings" pitchFamily="2" charset="2"/>
              </a:rPr>
              <a:t>0</a:t>
            </a:r>
          </a:p>
        </p:txBody>
      </p:sp>
      <p:sp>
        <p:nvSpPr>
          <p:cNvPr id="28678" name="Rectangle 3"/>
          <p:cNvSpPr>
            <a:spLocks noGrp="1" noChangeArrowheads="1"/>
          </p:cNvSpPr>
          <p:nvPr>
            <p:ph type="body" idx="1"/>
          </p:nvPr>
        </p:nvSpPr>
        <p:spPr/>
        <p:txBody>
          <a:bodyPr/>
          <a:lstStyle/>
          <a:p>
            <a:pPr>
              <a:lnSpc>
                <a:spcPct val="80000"/>
              </a:lnSpc>
            </a:pPr>
            <a:r>
              <a:rPr lang="en-US" smtClean="0"/>
              <a:t>TG Meeting</a:t>
            </a:r>
          </a:p>
          <a:p>
            <a:pPr>
              <a:lnSpc>
                <a:spcPct val="80000"/>
              </a:lnSpc>
            </a:pPr>
            <a:r>
              <a:rPr lang="en-US" smtClean="0"/>
              <a:t>Call Meeting to order </a:t>
            </a:r>
          </a:p>
          <a:p>
            <a:pPr>
              <a:lnSpc>
                <a:spcPct val="80000"/>
              </a:lnSpc>
            </a:pPr>
            <a:r>
              <a:rPr lang="en-US" smtClean="0"/>
              <a:t>TG Motions</a:t>
            </a:r>
          </a:p>
          <a:p>
            <a:pPr>
              <a:lnSpc>
                <a:spcPct val="80000"/>
              </a:lnSpc>
            </a:pPr>
            <a:r>
              <a:rPr lang="en-US" smtClean="0"/>
              <a:t>Presentations</a:t>
            </a:r>
          </a:p>
          <a:p>
            <a:pPr>
              <a:lnSpc>
                <a:spcPct val="80000"/>
              </a:lnSpc>
            </a:pPr>
            <a:r>
              <a:rPr lang="en-US" smtClean="0"/>
              <a:t>Goals for March 2013</a:t>
            </a:r>
          </a:p>
          <a:p>
            <a:pPr>
              <a:lnSpc>
                <a:spcPct val="80000"/>
              </a:lnSpc>
            </a:pPr>
            <a:r>
              <a:rPr lang="en-US" smtClean="0"/>
              <a:t>Ad Hoc Meeting(s)</a:t>
            </a:r>
          </a:p>
          <a:p>
            <a:pPr>
              <a:lnSpc>
                <a:spcPct val="80000"/>
              </a:lnSpc>
            </a:pPr>
            <a:r>
              <a:rPr lang="en-US" smtClean="0"/>
              <a:t>Conference calls</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CA" smtClean="0"/>
              <a:t>January 2013 Ad Hoc Meeting</a:t>
            </a:r>
          </a:p>
        </p:txBody>
      </p:sp>
      <p:sp>
        <p:nvSpPr>
          <p:cNvPr id="29699" name="Content Placeholder 2"/>
          <p:cNvSpPr>
            <a:spLocks noGrp="1"/>
          </p:cNvSpPr>
          <p:nvPr>
            <p:ph idx="1"/>
          </p:nvPr>
        </p:nvSpPr>
        <p:spPr/>
        <p:txBody>
          <a:bodyPr/>
          <a:lstStyle/>
          <a:p>
            <a:r>
              <a:rPr lang="en-CA" smtClean="0"/>
              <a:t>Passed in November</a:t>
            </a:r>
          </a:p>
          <a:p>
            <a:pPr lvl="1"/>
            <a:r>
              <a:rPr lang="en-GB" smtClean="0"/>
              <a:t>Authorize TGac to hold an ad-hoc meeting on March 13-15 in Bay Area, for the purpose of advancing comment resolution.</a:t>
            </a:r>
          </a:p>
          <a:p>
            <a:r>
              <a:rPr lang="en-GB" smtClean="0"/>
              <a:t>No host for this meeting</a:t>
            </a:r>
            <a:endParaRPr lang="en-CA" smtClean="0"/>
          </a:p>
        </p:txBody>
      </p:sp>
      <p:sp>
        <p:nvSpPr>
          <p:cNvPr id="29700"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29701"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29702" name="Slide Number Placeholder 5"/>
          <p:cNvSpPr>
            <a:spLocks noGrp="1"/>
          </p:cNvSpPr>
          <p:nvPr>
            <p:ph type="sldNum" sz="quarter" idx="12"/>
          </p:nvPr>
        </p:nvSpPr>
        <p:spPr>
          <a:noFill/>
        </p:spPr>
        <p:txBody>
          <a:bodyPr/>
          <a:lstStyle/>
          <a:p>
            <a:r>
              <a:rPr lang="en-US" smtClean="0"/>
              <a:t>Slide </a:t>
            </a:r>
            <a:fld id="{970BC896-8763-4C1B-9A29-DB7132D1491B}" type="slidenum">
              <a:rPr lang="en-US" smtClean="0"/>
              <a:pPr/>
              <a:t>33</a:t>
            </a:fld>
            <a:endParaRPr lang="en-US"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CA" smtClean="0"/>
              <a:t>Motion for Ad Hoc Meeting</a:t>
            </a:r>
          </a:p>
        </p:txBody>
      </p:sp>
      <p:sp>
        <p:nvSpPr>
          <p:cNvPr id="30723" name="Content Placeholder 2"/>
          <p:cNvSpPr>
            <a:spLocks noGrp="1"/>
          </p:cNvSpPr>
          <p:nvPr>
            <p:ph idx="1"/>
          </p:nvPr>
        </p:nvSpPr>
        <p:spPr/>
        <p:txBody>
          <a:bodyPr/>
          <a:lstStyle/>
          <a:p>
            <a:r>
              <a:rPr lang="en-GB" smtClean="0"/>
              <a:t>Authorize &lt;group&gt; to hold an ad-hoc meeting on &lt;dates&gt; in &lt;location&gt;, with the preferred venue being &lt;preferred location&gt;, for the purpose of &lt;purpose&gt;.</a:t>
            </a:r>
            <a:endParaRPr lang="en-CA" smtClean="0"/>
          </a:p>
          <a:p>
            <a:r>
              <a:rPr lang="en-GB" smtClean="0"/>
              <a:t> </a:t>
            </a:r>
            <a:endParaRPr lang="en-CA" smtClean="0"/>
          </a:p>
          <a:p>
            <a:r>
              <a:rPr lang="en-GB" smtClean="0"/>
              <a:t>[Moved by &lt;name&gt; on behalf of &lt;group&gt;</a:t>
            </a:r>
            <a:endParaRPr lang="en-CA" smtClean="0"/>
          </a:p>
          <a:p>
            <a:r>
              <a:rPr lang="en-GB" smtClean="0"/>
              <a:t>&lt;group&gt; vote: </a:t>
            </a:r>
            <a:endParaRPr lang="en-CA" smtClean="0"/>
          </a:p>
          <a:p>
            <a:r>
              <a:rPr lang="en-GB" smtClean="0"/>
              <a:t>Moved: &lt;name&gt;,  Seconded: &lt;name&gt;, Result: y-n-a]</a:t>
            </a:r>
            <a:endParaRPr lang="en-CA" smtClean="0"/>
          </a:p>
          <a:p>
            <a:endParaRPr lang="en-CA" smtClean="0"/>
          </a:p>
        </p:txBody>
      </p:sp>
      <p:sp>
        <p:nvSpPr>
          <p:cNvPr id="30724"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30725"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30726" name="Slide Number Placeholder 5"/>
          <p:cNvSpPr>
            <a:spLocks noGrp="1"/>
          </p:cNvSpPr>
          <p:nvPr>
            <p:ph type="sldNum" sz="quarter" idx="12"/>
          </p:nvPr>
        </p:nvSpPr>
        <p:spPr>
          <a:noFill/>
        </p:spPr>
        <p:txBody>
          <a:bodyPr/>
          <a:lstStyle/>
          <a:p>
            <a:r>
              <a:rPr lang="en-US" smtClean="0"/>
              <a:t>Slide </a:t>
            </a:r>
            <a:fld id="{DC6B27D2-FEF2-4E17-A88C-5695230EB59A}" type="slidenum">
              <a:rPr lang="en-US" smtClean="0"/>
              <a:pPr/>
              <a:t>34</a:t>
            </a:fld>
            <a:endParaRPr lang="en-US"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31747"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31748" name="Slide Number Placeholder 5"/>
          <p:cNvSpPr>
            <a:spLocks noGrp="1"/>
          </p:cNvSpPr>
          <p:nvPr>
            <p:ph type="sldNum" sz="quarter" idx="12"/>
          </p:nvPr>
        </p:nvSpPr>
        <p:spPr>
          <a:noFill/>
        </p:spPr>
        <p:txBody>
          <a:bodyPr/>
          <a:lstStyle/>
          <a:p>
            <a:r>
              <a:rPr lang="en-US" smtClean="0"/>
              <a:t>Slide </a:t>
            </a:r>
            <a:fld id="{FB57C2E9-057C-4D46-AD7A-EFA9E8197340}" type="slidenum">
              <a:rPr lang="en-US" smtClean="0"/>
              <a:pPr/>
              <a:t>35</a:t>
            </a:fld>
            <a:endParaRPr lang="en-US" smtClean="0"/>
          </a:p>
        </p:txBody>
      </p:sp>
      <p:sp>
        <p:nvSpPr>
          <p:cNvPr id="31749" name="Rectangle 2"/>
          <p:cNvSpPr>
            <a:spLocks noGrp="1" noChangeArrowheads="1"/>
          </p:cNvSpPr>
          <p:nvPr>
            <p:ph type="title"/>
          </p:nvPr>
        </p:nvSpPr>
        <p:spPr/>
        <p:txBody>
          <a:bodyPr/>
          <a:lstStyle/>
          <a:p>
            <a:r>
              <a:rPr lang="en-US" smtClean="0"/>
              <a:t>Conference call times</a:t>
            </a:r>
          </a:p>
        </p:txBody>
      </p:sp>
      <p:sp>
        <p:nvSpPr>
          <p:cNvPr id="31750" name="Rectangle 3"/>
          <p:cNvSpPr>
            <a:spLocks noGrp="1" noChangeArrowheads="1"/>
          </p:cNvSpPr>
          <p:nvPr>
            <p:ph type="body" idx="1"/>
          </p:nvPr>
        </p:nvSpPr>
        <p:spPr>
          <a:xfrm>
            <a:off x="685800" y="1905000"/>
            <a:ext cx="7772400" cy="4114800"/>
          </a:xfrm>
        </p:spPr>
        <p:txBody>
          <a:bodyPr/>
          <a:lstStyle/>
          <a:p>
            <a:r>
              <a:rPr lang="en-US" sz="1800" smtClean="0">
                <a:solidFill>
                  <a:srgbClr val="FF0000"/>
                </a:solidFill>
              </a:rPr>
              <a:t>Not to overlap with TGaj</a:t>
            </a:r>
          </a:p>
          <a:p>
            <a:r>
              <a:rPr lang="en-US" sz="2000" smtClean="0">
                <a:solidFill>
                  <a:srgbClr val="00B050"/>
                </a:solidFill>
              </a:rPr>
              <a:t>Previously Approved</a:t>
            </a:r>
          </a:p>
          <a:p>
            <a:pPr lvl="1"/>
            <a:r>
              <a:rPr lang="en-US" smtClean="0">
                <a:solidFill>
                  <a:srgbClr val="00B050"/>
                </a:solidFill>
              </a:rPr>
              <a:t>January 24 </a:t>
            </a:r>
          </a:p>
          <a:p>
            <a:pPr lvl="2"/>
            <a:r>
              <a:rPr lang="en-US" smtClean="0">
                <a:solidFill>
                  <a:srgbClr val="00B050"/>
                </a:solidFill>
              </a:rPr>
              <a:t>20:00 – 22:00 ET</a:t>
            </a:r>
          </a:p>
          <a:p>
            <a:pPr lvl="1"/>
            <a:r>
              <a:rPr lang="en-US" smtClean="0">
                <a:solidFill>
                  <a:srgbClr val="00B050"/>
                </a:solidFill>
              </a:rPr>
              <a:t>January 31</a:t>
            </a:r>
          </a:p>
          <a:p>
            <a:pPr lvl="2"/>
            <a:r>
              <a:rPr lang="en-US" smtClean="0">
                <a:solidFill>
                  <a:srgbClr val="00B050"/>
                </a:solidFill>
              </a:rPr>
              <a:t>10:00 – 12:00 ET</a:t>
            </a:r>
          </a:p>
          <a:p>
            <a:r>
              <a:rPr lang="en-US" smtClean="0"/>
              <a:t>February</a:t>
            </a:r>
          </a:p>
          <a:p>
            <a:pPr lvl="1"/>
            <a:r>
              <a:rPr lang="en-US" smtClean="0"/>
              <a:t>20:00 – 22:00 ET</a:t>
            </a:r>
          </a:p>
          <a:p>
            <a:r>
              <a:rPr lang="en-US" smtClean="0"/>
              <a:t>Febraury</a:t>
            </a:r>
          </a:p>
          <a:p>
            <a:pPr lvl="1"/>
            <a:r>
              <a:rPr lang="en-US" smtClean="0"/>
              <a:t>10:00 – 12:00 ET</a:t>
            </a:r>
          </a:p>
          <a:p>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a:ea typeface="MS PGothic" pitchFamily="34" charset="-128"/>
              </a:rPr>
              <a:t>January 2013</a:t>
            </a:r>
          </a:p>
        </p:txBody>
      </p:sp>
      <p:sp>
        <p:nvSpPr>
          <p:cNvPr id="5123" name="Footer Placeholder 2"/>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5124" name="Slide Number Placeholder 3"/>
          <p:cNvSpPr>
            <a:spLocks noGrp="1"/>
          </p:cNvSpPr>
          <p:nvPr>
            <p:ph type="sldNum" sz="quarter" idx="12"/>
          </p:nvPr>
        </p:nvSpPr>
        <p:spPr>
          <a:noFill/>
        </p:spPr>
        <p:txBody>
          <a:bodyPr/>
          <a:lstStyle/>
          <a:p>
            <a:r>
              <a:rPr lang="en-US" smtClean="0"/>
              <a:t>Slide </a:t>
            </a:r>
            <a:fld id="{92A78625-0D29-46F4-85C5-CB8104DAEB3B}" type="slidenum">
              <a:rPr lang="en-US" smtClean="0"/>
              <a:pPr/>
              <a:t>4</a:t>
            </a:fld>
            <a:endParaRPr lang="en-US" smtClean="0"/>
          </a:p>
        </p:txBody>
      </p:sp>
      <p:sp>
        <p:nvSpPr>
          <p:cNvPr id="5125"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646096C1-E4B8-4F4D-8DE0-87DFC8C5EB20}" type="slidenum">
              <a:rPr lang="en-US"/>
              <a:pPr algn="ctr"/>
              <a:t>4</a:t>
            </a:fld>
            <a:endParaRPr lang="en-US"/>
          </a:p>
        </p:txBody>
      </p:sp>
      <p:sp>
        <p:nvSpPr>
          <p:cNvPr id="5126" name="Rectangle 2"/>
          <p:cNvSpPr>
            <a:spLocks noGrp="1" noChangeArrowheads="1"/>
          </p:cNvSpPr>
          <p:nvPr>
            <p:ph type="title" idx="4294967295"/>
          </p:nvPr>
        </p:nvSpPr>
        <p:spPr/>
        <p:txBody>
          <a:bodyPr/>
          <a:lstStyle/>
          <a:p>
            <a:r>
              <a:rPr lang="en-US" smtClean="0"/>
              <a:t>Attendance</a:t>
            </a:r>
          </a:p>
        </p:txBody>
      </p:sp>
      <p:sp>
        <p:nvSpPr>
          <p:cNvPr id="5127" name="Rectangle 3"/>
          <p:cNvSpPr>
            <a:spLocks noGrp="1" noChangeArrowheads="1"/>
          </p:cNvSpPr>
          <p:nvPr>
            <p:ph type="body" idx="4294967295"/>
          </p:nvPr>
        </p:nvSpPr>
        <p:spPr>
          <a:xfrm>
            <a:off x="381000" y="1600200"/>
            <a:ext cx="8077200" cy="4495800"/>
          </a:xfrm>
        </p:spPr>
        <p:txBody>
          <a:bodyPr/>
          <a:lstStyle/>
          <a:p>
            <a:pPr marL="457200" indent="-457200"/>
            <a:r>
              <a:rPr lang="en-US" smtClean="0">
                <a:hlinkClick r:id="rId2"/>
              </a:rPr>
              <a:t>https://murphy.events.ieee.org/imat/attendance/index</a:t>
            </a:r>
            <a:endParaRPr lang="en-US" smtClean="0"/>
          </a:p>
          <a:p>
            <a:pPr marL="457200" indent="-457200"/>
            <a:endParaRPr lang="en-US" sz="3600" smtClean="0"/>
          </a:p>
          <a:p>
            <a:pPr marL="457200" indent="-457200">
              <a:buFontTx/>
              <a:buAutoNum type="arabicPeriod"/>
            </a:pPr>
            <a:r>
              <a:rPr lang="en-US" sz="3600" smtClean="0"/>
              <a:t>Register</a:t>
            </a:r>
          </a:p>
          <a:p>
            <a:pPr marL="457200" indent="-457200">
              <a:buFontTx/>
              <a:buAutoNum type="arabicPeriod"/>
            </a:pPr>
            <a:r>
              <a:rPr lang="en-US" sz="3600" smtClean="0"/>
              <a:t>Indicate attendance</a:t>
            </a:r>
          </a:p>
          <a:p>
            <a:pPr marL="457200" indent="-457200">
              <a:buFontTx/>
              <a:buAutoNum type="arabicPeriod"/>
            </a:pPr>
            <a:endParaRPr lang="en-US" sz="3600" smtClean="0"/>
          </a:p>
          <a:p>
            <a:pPr marL="457200" indent="-457200">
              <a:spcBef>
                <a:spcPct val="0"/>
              </a:spcBef>
              <a:buFontTx/>
              <a:buNone/>
            </a:pPr>
            <a:r>
              <a:rPr lang="en-US" sz="2800" smtClean="0"/>
              <a:t>See document 11-09-0517r0  for more details</a:t>
            </a:r>
            <a:r>
              <a:rPr lang="en-US" sz="3200" smtClean="0"/>
              <a:t> </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Date Placeholder 1"/>
          <p:cNvSpPr>
            <a:spLocks noGrp="1"/>
          </p:cNvSpPr>
          <p:nvPr>
            <p:ph type="dt" sz="quarter" idx="10"/>
          </p:nvPr>
        </p:nvSpPr>
        <p:spPr>
          <a:noFill/>
        </p:spPr>
        <p:txBody>
          <a:bodyPr/>
          <a:lstStyle/>
          <a:p>
            <a:r>
              <a:rPr lang="en-US">
                <a:ea typeface="MS PGothic" pitchFamily="34" charset="-128"/>
              </a:rPr>
              <a:t>January 2013</a:t>
            </a:r>
          </a:p>
        </p:txBody>
      </p:sp>
      <p:sp>
        <p:nvSpPr>
          <p:cNvPr id="6147" name="Footer Placeholder 2"/>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6148" name="Slide Number Placeholder 3"/>
          <p:cNvSpPr>
            <a:spLocks noGrp="1"/>
          </p:cNvSpPr>
          <p:nvPr>
            <p:ph type="sldNum" sz="quarter" idx="12"/>
          </p:nvPr>
        </p:nvSpPr>
        <p:spPr>
          <a:noFill/>
        </p:spPr>
        <p:txBody>
          <a:bodyPr/>
          <a:lstStyle/>
          <a:p>
            <a:r>
              <a:rPr lang="en-US" smtClean="0"/>
              <a:t>Slide </a:t>
            </a:r>
            <a:fld id="{D0C2B4A0-D54C-4D19-9E77-9D8023A8CC33}" type="slidenum">
              <a:rPr lang="en-US" smtClean="0"/>
              <a:pPr/>
              <a:t>5</a:t>
            </a:fld>
            <a:endParaRPr lang="en-US" smtClean="0"/>
          </a:p>
        </p:txBody>
      </p:sp>
      <p:sp>
        <p:nvSpPr>
          <p:cNvPr id="6149"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0C5AECF0-EF86-4C32-A40E-233BF30A4F74}" type="slidenum">
              <a:rPr lang="en-US"/>
              <a:pPr algn="ctr"/>
              <a:t>5</a:t>
            </a:fld>
            <a:endParaRPr lang="en-US"/>
          </a:p>
        </p:txBody>
      </p:sp>
      <p:sp>
        <p:nvSpPr>
          <p:cNvPr id="6150" name="Rectangle 2"/>
          <p:cNvSpPr>
            <a:spLocks noGrp="1" noChangeArrowheads="1"/>
          </p:cNvSpPr>
          <p:nvPr>
            <p:ph type="title" idx="4294967295"/>
          </p:nvPr>
        </p:nvSpPr>
        <p:spPr>
          <a:xfrm>
            <a:off x="685800" y="685800"/>
            <a:ext cx="7772400" cy="762000"/>
          </a:xfrm>
        </p:spPr>
        <p:txBody>
          <a:bodyPr/>
          <a:lstStyle/>
          <a:p>
            <a:r>
              <a:rPr lang="en-US" smtClean="0"/>
              <a:t>Attendance, Voting &amp; Document Status</a:t>
            </a:r>
          </a:p>
        </p:txBody>
      </p:sp>
      <p:sp>
        <p:nvSpPr>
          <p:cNvPr id="6151" name="Rectangle 3"/>
          <p:cNvSpPr>
            <a:spLocks noGrp="1" noChangeArrowheads="1"/>
          </p:cNvSpPr>
          <p:nvPr>
            <p:ph type="body" idx="4294967295"/>
          </p:nvPr>
        </p:nvSpPr>
        <p:spPr>
          <a:xfrm>
            <a:off x="304800" y="1371600"/>
            <a:ext cx="8686800" cy="4724400"/>
          </a:xfrm>
        </p:spPr>
        <p:txBody>
          <a:bodyPr/>
          <a:lstStyle/>
          <a:p>
            <a:r>
              <a:rPr lang="en-US" smtClean="0"/>
              <a:t>Make sure your badges are correct </a:t>
            </a:r>
          </a:p>
          <a:p>
            <a:endParaRPr lang="en-US" smtClean="0"/>
          </a:p>
          <a:p>
            <a:r>
              <a:rPr lang="en-US" smtClean="0"/>
              <a:t>If you plan to make a submission be sure it does not contain company logos or advertising</a:t>
            </a:r>
          </a:p>
          <a:p>
            <a:endParaRPr lang="en-US" smtClean="0"/>
          </a:p>
          <a:p>
            <a:r>
              <a:rPr lang="en-US" smtClean="0"/>
              <a:t>Questions on Voting status, Ballot pool, Access to Reflector, Documentation,  member</a:t>
            </a:r>
            <a:r>
              <a:rPr lang="ja-JP" altLang="en-US" smtClean="0"/>
              <a:t>’</a:t>
            </a:r>
            <a:r>
              <a:rPr lang="en-US" altLang="ja-JP" smtClean="0"/>
              <a:t>s area</a:t>
            </a:r>
          </a:p>
          <a:p>
            <a:pPr lvl="1"/>
            <a:r>
              <a:rPr lang="en-US" sz="2400" smtClean="0"/>
              <a:t>see Adrian Stephens –  adrian.p.stephens@intel.com</a:t>
            </a:r>
            <a:r>
              <a:rPr lang="en-US" smtClean="0"/>
              <a:t> </a:t>
            </a:r>
          </a:p>
          <a:p>
            <a:pPr lvl="1"/>
            <a:endParaRPr lang="en-US" smtClean="0"/>
          </a:p>
          <a:p>
            <a:r>
              <a:rPr lang="en-US" smtClean="0"/>
              <a:t>Cell Phones Silent or Off</a:t>
            </a:r>
          </a:p>
          <a:p>
            <a:pPr lvl="1"/>
            <a:endParaRPr lang="en-US"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3"/>
          <p:cNvSpPr>
            <a:spLocks noGrp="1"/>
          </p:cNvSpPr>
          <p:nvPr>
            <p:ph type="dt" sz="quarter" idx="10"/>
          </p:nvPr>
        </p:nvSpPr>
        <p:spPr>
          <a:noFill/>
        </p:spPr>
        <p:txBody>
          <a:bodyPr/>
          <a:lstStyle/>
          <a:p>
            <a:r>
              <a:rPr lang="en-US">
                <a:ea typeface="MS PGothic" pitchFamily="34" charset="-128"/>
              </a:rPr>
              <a:t>January 2013</a:t>
            </a:r>
          </a:p>
        </p:txBody>
      </p:sp>
      <p:sp>
        <p:nvSpPr>
          <p:cNvPr id="7171" name="Footer Placeholder 4"/>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7172" name="Slide Number Placeholder 5"/>
          <p:cNvSpPr>
            <a:spLocks noGrp="1"/>
          </p:cNvSpPr>
          <p:nvPr>
            <p:ph type="sldNum" sz="quarter" idx="12"/>
          </p:nvPr>
        </p:nvSpPr>
        <p:spPr>
          <a:noFill/>
        </p:spPr>
        <p:txBody>
          <a:bodyPr/>
          <a:lstStyle/>
          <a:p>
            <a:r>
              <a:rPr lang="en-US" smtClean="0"/>
              <a:t>Slide </a:t>
            </a:r>
            <a:fld id="{FFBD3C6F-C3E3-4150-BD1A-2E23619ECAA3}" type="slidenum">
              <a:rPr lang="en-US" smtClean="0"/>
              <a:pPr/>
              <a:t>6</a:t>
            </a:fld>
            <a:endParaRPr lang="en-US" smtClean="0"/>
          </a:p>
        </p:txBody>
      </p:sp>
      <p:sp>
        <p:nvSpPr>
          <p:cNvPr id="7173" name="Rectangle 2"/>
          <p:cNvSpPr>
            <a:spLocks noGrp="1" noChangeArrowheads="1"/>
          </p:cNvSpPr>
          <p:nvPr>
            <p:ph type="title"/>
          </p:nvPr>
        </p:nvSpPr>
        <p:spPr/>
        <p:txBody>
          <a:bodyPr/>
          <a:lstStyle/>
          <a:p>
            <a:r>
              <a:rPr lang="en-US" smtClean="0"/>
              <a:t>Patent Policy</a:t>
            </a:r>
          </a:p>
        </p:txBody>
      </p:sp>
      <p:sp>
        <p:nvSpPr>
          <p:cNvPr id="7174" name="Rectangle 3"/>
          <p:cNvSpPr>
            <a:spLocks noGrp="1" noChangeArrowheads="1"/>
          </p:cNvSpPr>
          <p:nvPr>
            <p:ph type="body" idx="1"/>
          </p:nvPr>
        </p:nvSpPr>
        <p:spPr/>
        <p:txBody>
          <a:bodyPr/>
          <a:lstStyle/>
          <a:p>
            <a:r>
              <a:rPr lang="en-US" smtClean="0"/>
              <a:t>Following 5 slides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2"/>
          <p:cNvSpPr>
            <a:spLocks noGrp="1"/>
          </p:cNvSpPr>
          <p:nvPr>
            <p:ph type="dt" sz="quarter" idx="10"/>
          </p:nvPr>
        </p:nvSpPr>
        <p:spPr>
          <a:noFill/>
        </p:spPr>
        <p:txBody>
          <a:bodyPr/>
          <a:lstStyle/>
          <a:p>
            <a:r>
              <a:rPr lang="en-US">
                <a:ea typeface="MS PGothic" pitchFamily="34" charset="-128"/>
              </a:rPr>
              <a:t>January 2013</a:t>
            </a:r>
          </a:p>
        </p:txBody>
      </p:sp>
      <p:sp>
        <p:nvSpPr>
          <p:cNvPr id="8195" name="Footer Placeholder 3"/>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8196" name="Slide Number Placeholder 4"/>
          <p:cNvSpPr>
            <a:spLocks noGrp="1"/>
          </p:cNvSpPr>
          <p:nvPr>
            <p:ph type="sldNum" sz="quarter" idx="12"/>
          </p:nvPr>
        </p:nvSpPr>
        <p:spPr>
          <a:noFill/>
        </p:spPr>
        <p:txBody>
          <a:bodyPr/>
          <a:lstStyle/>
          <a:p>
            <a:r>
              <a:rPr lang="en-US" smtClean="0"/>
              <a:t>Slide </a:t>
            </a:r>
            <a:fld id="{51BE8ED2-4EF4-4796-8AA0-19D969C69A3B}" type="slidenum">
              <a:rPr lang="en-US" smtClean="0"/>
              <a:pPr/>
              <a:t>7</a:t>
            </a:fld>
            <a:endParaRPr lang="en-US" smtClean="0"/>
          </a:p>
        </p:txBody>
      </p:sp>
      <p:sp>
        <p:nvSpPr>
          <p:cNvPr id="8197" name="Rectangle 2"/>
          <p:cNvSpPr>
            <a:spLocks noGrp="1" noChangeArrowheads="1"/>
          </p:cNvSpPr>
          <p:nvPr>
            <p:ph type="title"/>
          </p:nvPr>
        </p:nvSpPr>
        <p:spPr>
          <a:xfrm>
            <a:off x="685800" y="685800"/>
            <a:ext cx="7772400" cy="381000"/>
          </a:xfrm>
          <a:noFill/>
        </p:spPr>
        <p:txBody>
          <a:bodyPr lIns="90487" tIns="44450" rIns="90487" bIns="44450"/>
          <a:lstStyle/>
          <a:p>
            <a:r>
              <a:rPr lang="en-US" sz="2400" u="sng" smtClean="0"/>
              <a:t>Instructions for the WG Chair</a:t>
            </a:r>
          </a:p>
        </p:txBody>
      </p:sp>
      <p:sp>
        <p:nvSpPr>
          <p:cNvPr id="8198" name="Rectangle 3"/>
          <p:cNvSpPr>
            <a:spLocks noGrp="1" noChangeArrowheads="1"/>
          </p:cNvSpPr>
          <p:nvPr>
            <p:ph type="body" idx="4294967295"/>
          </p:nvPr>
        </p:nvSpPr>
        <p:spPr>
          <a:xfrm>
            <a:off x="152400" y="1066800"/>
            <a:ext cx="8610600" cy="4876800"/>
          </a:xfrm>
          <a:noFill/>
        </p:spPr>
        <p:txBody>
          <a:bodyPr lIns="90487" tIns="44450" rIns="90487" bIns="44450"/>
          <a:lstStyle/>
          <a:p>
            <a:pPr>
              <a:lnSpc>
                <a:spcPct val="80000"/>
              </a:lnSpc>
              <a:spcAft>
                <a:spcPct val="30000"/>
              </a:spcAft>
              <a:buFontTx/>
              <a:buNone/>
            </a:pPr>
            <a:r>
              <a:rPr lang="en-US" sz="800" b="0" smtClean="0"/>
              <a:t>	</a:t>
            </a:r>
            <a:r>
              <a:rPr lang="en-US" sz="1400" b="0" smtClean="0"/>
              <a:t>The IEEE-SA strongly recommends that at each WG meeting the chair or a designee:</a:t>
            </a:r>
            <a:endParaRPr lang="en-US" sz="1400" smtClean="0"/>
          </a:p>
          <a:p>
            <a:pPr lvl="1">
              <a:lnSpc>
                <a:spcPct val="80000"/>
              </a:lnSpc>
            </a:pPr>
            <a:r>
              <a:rPr lang="en-US" sz="1400" b="1" smtClean="0"/>
              <a:t>Show slides #1 through #4 of this presentation</a:t>
            </a:r>
          </a:p>
          <a:p>
            <a:pPr lvl="1">
              <a:lnSpc>
                <a:spcPct val="80000"/>
              </a:lnSpc>
            </a:pPr>
            <a:r>
              <a:rPr lang="en-US" sz="1400" b="1" smtClean="0"/>
              <a:t>Advise the WG attendees that:</a:t>
            </a:r>
            <a:r>
              <a:rPr lang="en-US" sz="1400" smtClean="0"/>
              <a:t> </a:t>
            </a:r>
          </a:p>
          <a:p>
            <a:pPr lvl="2">
              <a:lnSpc>
                <a:spcPct val="80000"/>
              </a:lnSpc>
            </a:pPr>
            <a:r>
              <a:rPr lang="en-US" sz="1400" smtClean="0"/>
              <a:t>The IEEE</a:t>
            </a:r>
            <a:r>
              <a:rPr lang="ja-JP" altLang="en-US" sz="1400" smtClean="0"/>
              <a:t>’</a:t>
            </a:r>
            <a:r>
              <a:rPr lang="en-US" altLang="ja-JP" sz="1400" smtClean="0"/>
              <a:t>s patent policy is consistent with the ANSI patent policy and is described in Clause 6 of the </a:t>
            </a:r>
            <a:r>
              <a:rPr lang="en-US" altLang="ja-JP" sz="1400" i="1" smtClean="0"/>
              <a:t>IEEE-SA Standards Board Bylaws</a:t>
            </a:r>
            <a:r>
              <a:rPr lang="en-US" altLang="ja-JP" sz="1400" smtClean="0"/>
              <a:t>;</a:t>
            </a:r>
          </a:p>
          <a:p>
            <a:pPr lvl="2">
              <a:lnSpc>
                <a:spcPct val="80000"/>
              </a:lnSpc>
            </a:pPr>
            <a:r>
              <a:rPr lang="en-US" sz="1400" smtClean="0"/>
              <a:t>Early identification of patent claims which may be essential for the use of standards under development is strongly encouraged; </a:t>
            </a:r>
          </a:p>
          <a:p>
            <a:pPr lvl="2">
              <a:lnSpc>
                <a:spcPct val="80000"/>
              </a:lnSpc>
            </a:pPr>
            <a:r>
              <a:rPr lang="en-US" sz="140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smtClean="0"/>
            </a:br>
            <a:endParaRPr lang="en-US" sz="1400" smtClean="0"/>
          </a:p>
          <a:p>
            <a:pPr lvl="1">
              <a:lnSpc>
                <a:spcPct val="20000"/>
              </a:lnSpc>
            </a:pPr>
            <a:r>
              <a:rPr lang="en-US" sz="1400" b="1" smtClean="0"/>
              <a:t>Instruct the WG Secretary to record in the minutes of the relevant WG meeting:</a:t>
            </a:r>
            <a:r>
              <a:rPr lang="en-US" sz="700" smtClean="0"/>
              <a:t> </a:t>
            </a:r>
          </a:p>
          <a:p>
            <a:pPr lvl="2">
              <a:lnSpc>
                <a:spcPct val="80000"/>
              </a:lnSpc>
            </a:pPr>
            <a:r>
              <a:rPr lang="en-US" sz="1400" smtClean="0"/>
              <a:t>That the foregoing information was provided and that slides 1 through 4 (and this slide 0, if applicable) were shown; </a:t>
            </a:r>
          </a:p>
          <a:p>
            <a:pPr lvl="2">
              <a:lnSpc>
                <a:spcPct val="80000"/>
              </a:lnSpc>
            </a:pPr>
            <a:r>
              <a:rPr lang="en-US" sz="140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700" smtClean="0"/>
          </a:p>
          <a:p>
            <a:pPr lvl="1">
              <a:lnSpc>
                <a:spcPct val="80000"/>
              </a:lnSpc>
              <a:spcBef>
                <a:spcPct val="5000"/>
              </a:spcBef>
            </a:pPr>
            <a:r>
              <a:rPr lang="en-US" sz="140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400" smtClean="0"/>
              <a:t>It is recommended that the WG chair review the guidance in </a:t>
            </a:r>
            <a:r>
              <a:rPr lang="en-US" sz="1400" i="1" smtClean="0"/>
              <a:t>IEEE-SA Standards Board Operations Manual</a:t>
            </a:r>
            <a:r>
              <a:rPr lang="en-US" sz="1400" smtClean="0"/>
              <a:t> 6.3.5 and in FAQs 12 and 12a on inclusion of potential Essential Patent Claims by incorporation or by reference.</a:t>
            </a:r>
            <a:r>
              <a:rPr lang="en-US" sz="1400" smtClean="0">
                <a:solidFill>
                  <a:srgbClr val="FF3300"/>
                </a:solidFill>
              </a:rPr>
              <a:t> </a:t>
            </a:r>
          </a:p>
          <a:p>
            <a:pPr lvl="1">
              <a:lnSpc>
                <a:spcPct val="80000"/>
              </a:lnSpc>
              <a:spcBef>
                <a:spcPct val="5000"/>
              </a:spcBef>
              <a:buFontTx/>
              <a:buNone/>
            </a:pPr>
            <a:endParaRPr lang="en-US" sz="1200" smtClean="0"/>
          </a:p>
          <a:p>
            <a:pPr lvl="1">
              <a:lnSpc>
                <a:spcPct val="80000"/>
              </a:lnSpc>
              <a:spcBef>
                <a:spcPct val="5000"/>
              </a:spcBef>
              <a:buFontTx/>
              <a:buNone/>
            </a:pPr>
            <a:r>
              <a:rPr lang="en-US" sz="1200" smtClean="0"/>
              <a:t>	Note: </a:t>
            </a:r>
            <a:r>
              <a:rPr lang="en-US" sz="1200" b="1" smtClean="0"/>
              <a:t>WG</a:t>
            </a:r>
            <a:r>
              <a:rPr lang="en-US" sz="1200" smtClean="0"/>
              <a:t> includes Working Groups, Task Groups, and other standards-developing committees with a PAR approved by the IEEE-SA Standards Board.</a:t>
            </a:r>
          </a:p>
        </p:txBody>
      </p:sp>
      <p:sp>
        <p:nvSpPr>
          <p:cNvPr id="8199" name="Text Box 5"/>
          <p:cNvSpPr txBox="1">
            <a:spLocks noChangeArrowheads="1"/>
          </p:cNvSpPr>
          <p:nvPr/>
        </p:nvSpPr>
        <p:spPr bwMode="auto">
          <a:xfrm>
            <a:off x="0" y="6172200"/>
            <a:ext cx="1914525" cy="304800"/>
          </a:xfrm>
          <a:prstGeom prst="rect">
            <a:avLst/>
          </a:prstGeom>
          <a:noFill/>
          <a:ln w="9525">
            <a:noFill/>
            <a:miter lim="800000"/>
            <a:headEnd/>
            <a:tailEnd/>
          </a:ln>
        </p:spPr>
        <p:txBody>
          <a:bodyPr wrap="none">
            <a:spAutoFit/>
          </a:bodyPr>
          <a:lstStyle/>
          <a:p>
            <a:r>
              <a:rPr lang="en-US" sz="1400" b="1"/>
              <a:t>(Optional to be shown)</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2"/>
          <p:cNvSpPr>
            <a:spLocks noGrp="1"/>
          </p:cNvSpPr>
          <p:nvPr>
            <p:ph type="dt" sz="quarter" idx="10"/>
          </p:nvPr>
        </p:nvSpPr>
        <p:spPr>
          <a:noFill/>
        </p:spPr>
        <p:txBody>
          <a:bodyPr/>
          <a:lstStyle/>
          <a:p>
            <a:r>
              <a:rPr lang="en-US">
                <a:ea typeface="MS PGothic" pitchFamily="34" charset="-128"/>
              </a:rPr>
              <a:t>January 2013</a:t>
            </a:r>
          </a:p>
        </p:txBody>
      </p:sp>
      <p:sp>
        <p:nvSpPr>
          <p:cNvPr id="9219" name="Footer Placeholder 3"/>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9220" name="Slide Number Placeholder 4"/>
          <p:cNvSpPr>
            <a:spLocks noGrp="1"/>
          </p:cNvSpPr>
          <p:nvPr>
            <p:ph type="sldNum" sz="quarter" idx="12"/>
          </p:nvPr>
        </p:nvSpPr>
        <p:spPr>
          <a:noFill/>
        </p:spPr>
        <p:txBody>
          <a:bodyPr/>
          <a:lstStyle/>
          <a:p>
            <a:r>
              <a:rPr lang="en-US" smtClean="0"/>
              <a:t>Slide </a:t>
            </a:r>
            <a:fld id="{D03C0747-CDD9-4501-92EE-C4EBD8871984}" type="slidenum">
              <a:rPr lang="en-US" smtClean="0"/>
              <a:pPr/>
              <a:t>8</a:t>
            </a:fld>
            <a:endParaRPr lang="en-US" smtClean="0"/>
          </a:p>
        </p:txBody>
      </p:sp>
      <p:sp>
        <p:nvSpPr>
          <p:cNvPr id="9221" name="Rectangle 2"/>
          <p:cNvSpPr>
            <a:spLocks noGrp="1" noChangeArrowheads="1"/>
          </p:cNvSpPr>
          <p:nvPr>
            <p:ph type="title"/>
          </p:nvPr>
        </p:nvSpPr>
        <p:spPr>
          <a:xfrm>
            <a:off x="685800" y="685800"/>
            <a:ext cx="7772400" cy="381000"/>
          </a:xfrm>
        </p:spPr>
        <p:txBody>
          <a:bodyPr/>
          <a:lstStyle/>
          <a:p>
            <a:r>
              <a:rPr lang="en-US" sz="2800" u="sng" smtClean="0"/>
              <a:t>Participants, Patents, and Duty to Inform</a:t>
            </a:r>
          </a:p>
        </p:txBody>
      </p:sp>
      <p:sp>
        <p:nvSpPr>
          <p:cNvPr id="9222"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000" b="1" u="sng">
              <a:solidFill>
                <a:schemeClr val="tx2"/>
              </a:solidFill>
              <a:latin typeface="Helvetica" charset="0"/>
            </a:endParaRPr>
          </a:p>
        </p:txBody>
      </p:sp>
      <p:sp>
        <p:nvSpPr>
          <p:cNvPr id="9223" name="Rectangle 4"/>
          <p:cNvSpPr>
            <a:spLocks noChangeArrowheads="1"/>
          </p:cNvSpPr>
          <p:nvPr/>
        </p:nvSpPr>
        <p:spPr bwMode="auto">
          <a:xfrm>
            <a:off x="533400" y="1143000"/>
            <a:ext cx="8229600" cy="4038600"/>
          </a:xfrm>
          <a:prstGeom prst="rect">
            <a:avLst/>
          </a:prstGeom>
          <a:noFill/>
          <a:ln w="9525">
            <a:noFill/>
            <a:miter lim="800000"/>
            <a:headEnd/>
            <a:tailEnd/>
          </a:ln>
        </p:spPr>
        <p:txBody>
          <a:bodyPr/>
          <a:lstStyle/>
          <a:p>
            <a:pPr marL="230188" indent="-230188">
              <a:lnSpc>
                <a:spcPct val="80000"/>
              </a:lnSpc>
              <a:spcBef>
                <a:spcPct val="20000"/>
              </a:spcBef>
              <a:buFontTx/>
              <a:buChar char="•"/>
            </a:pPr>
            <a:endParaRPr lang="en-US" sz="400" b="1" u="sng">
              <a:solidFill>
                <a:srgbClr val="FF0000"/>
              </a:solidFill>
            </a:endParaRPr>
          </a:p>
          <a:p>
            <a:pPr marL="230188" indent="-230188">
              <a:spcBef>
                <a:spcPct val="20000"/>
              </a:spcBef>
            </a:pPr>
            <a:r>
              <a:rPr lang="en-US"/>
              <a:t>	</a:t>
            </a:r>
            <a:r>
              <a:rPr lang="en-US" sz="1600"/>
              <a:t>All participants in this meeting have certain obligations under the IEEE-SA Patent Policy.  Participants: </a:t>
            </a:r>
          </a:p>
          <a:p>
            <a:pPr marL="630238" lvl="1" indent="-285750">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marL="1143000" lvl="2" indent="-228600">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marL="630238" lvl="1" indent="-285750">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marL="630238" lvl="1" indent="-285750">
              <a:spcBef>
                <a:spcPct val="20000"/>
              </a:spcBef>
              <a:buFontTx/>
              <a:buChar char="–"/>
            </a:pPr>
            <a:r>
              <a:rPr lang="en-US" sz="1600" b="1"/>
              <a:t>The above does not apply if the patent</a:t>
            </a:r>
            <a:r>
              <a:rPr lang="en-US" sz="1600" b="1">
                <a:solidFill>
                  <a:srgbClr val="FF3300"/>
                </a:solidFill>
              </a:rPr>
              <a:t> </a:t>
            </a:r>
            <a:r>
              <a:rPr lang="en-US" sz="1600" b="1"/>
              <a:t>claim is already the subject of an Accepted Letter of Assurance that applies to the proposed standard(s) under consideration by this group</a:t>
            </a:r>
          </a:p>
          <a:p>
            <a:pPr marL="230188" indent="-230188">
              <a:spcBef>
                <a:spcPct val="20000"/>
              </a:spcBef>
            </a:pPr>
            <a:r>
              <a:rPr lang="en-GB" sz="1600" b="1"/>
              <a:t>		Quoted text excerpted from IEEE-SA Standards Board Bylaws subclause 6.2</a:t>
            </a:r>
            <a:endParaRPr lang="en-US" sz="1600" b="1"/>
          </a:p>
          <a:p>
            <a:pPr marL="230188" indent="-230188">
              <a:spcBef>
                <a:spcPct val="20000"/>
              </a:spcBef>
              <a:buFontTx/>
              <a:buChar char="•"/>
            </a:pPr>
            <a:r>
              <a:rPr lang="en-US" sz="1600"/>
              <a:t>Early identification of holders of potential Essential Patent Claims is strongly encouraged</a:t>
            </a:r>
          </a:p>
          <a:p>
            <a:pPr marL="230188" indent="-230188">
              <a:spcBef>
                <a:spcPct val="20000"/>
              </a:spcBef>
              <a:buFontTx/>
              <a:buChar char="•"/>
            </a:pPr>
            <a:r>
              <a:rPr lang="en-US" sz="1600"/>
              <a:t>No duty to perform a patent search</a:t>
            </a:r>
            <a:endParaRPr lang="en-GB" sz="1600"/>
          </a:p>
        </p:txBody>
      </p:sp>
      <p:sp>
        <p:nvSpPr>
          <p:cNvPr id="9224" name="Text Box 5"/>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#1</a:t>
            </a:r>
            <a:endParaRPr lang="en-US" sz="240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2"/>
          <p:cNvSpPr>
            <a:spLocks noGrp="1"/>
          </p:cNvSpPr>
          <p:nvPr>
            <p:ph type="dt" sz="quarter" idx="10"/>
          </p:nvPr>
        </p:nvSpPr>
        <p:spPr>
          <a:noFill/>
        </p:spPr>
        <p:txBody>
          <a:bodyPr/>
          <a:lstStyle/>
          <a:p>
            <a:r>
              <a:rPr lang="en-US">
                <a:ea typeface="MS PGothic" pitchFamily="34" charset="-128"/>
              </a:rPr>
              <a:t>January 2013</a:t>
            </a:r>
          </a:p>
        </p:txBody>
      </p:sp>
      <p:sp>
        <p:nvSpPr>
          <p:cNvPr id="10243" name="Footer Placeholder 3"/>
          <p:cNvSpPr>
            <a:spLocks noGrp="1"/>
          </p:cNvSpPr>
          <p:nvPr>
            <p:ph type="ftr" sz="quarter" idx="11"/>
          </p:nvPr>
        </p:nvSpPr>
        <p:spPr>
          <a:noFill/>
        </p:spPr>
        <p:txBody>
          <a:bodyPr/>
          <a:lstStyle/>
          <a:p>
            <a:r>
              <a:rPr lang="en-US" smtClean="0">
                <a:ea typeface="MS PGothic" pitchFamily="34" charset="-128"/>
              </a:rPr>
              <a:t>Osama Aboul-Magd (Huawei Technologies)</a:t>
            </a:r>
          </a:p>
        </p:txBody>
      </p:sp>
      <p:sp>
        <p:nvSpPr>
          <p:cNvPr id="10244" name="Slide Number Placeholder 4"/>
          <p:cNvSpPr>
            <a:spLocks noGrp="1"/>
          </p:cNvSpPr>
          <p:nvPr>
            <p:ph type="sldNum" sz="quarter" idx="12"/>
          </p:nvPr>
        </p:nvSpPr>
        <p:spPr>
          <a:noFill/>
        </p:spPr>
        <p:txBody>
          <a:bodyPr/>
          <a:lstStyle/>
          <a:p>
            <a:r>
              <a:rPr lang="en-US" smtClean="0"/>
              <a:t>Slide </a:t>
            </a:r>
            <a:fld id="{B0684ADE-80CD-4351-88E1-54980FED6C04}" type="slidenum">
              <a:rPr lang="en-US" smtClean="0"/>
              <a:pPr/>
              <a:t>9</a:t>
            </a:fld>
            <a:endParaRPr lang="en-US" smtClean="0"/>
          </a:p>
        </p:txBody>
      </p:sp>
      <p:sp>
        <p:nvSpPr>
          <p:cNvPr id="10245" name="Rectangle 2"/>
          <p:cNvSpPr>
            <a:spLocks noGrp="1" noChangeArrowheads="1"/>
          </p:cNvSpPr>
          <p:nvPr>
            <p:ph type="title"/>
          </p:nvPr>
        </p:nvSpPr>
        <p:spPr/>
        <p:txBody>
          <a:bodyPr/>
          <a:lstStyle/>
          <a:p>
            <a:r>
              <a:rPr lang="en-GB" u="sng" smtClean="0"/>
              <a:t>Patent Related Links</a:t>
            </a:r>
            <a:endParaRPr lang="en-US" u="sng" smtClean="0"/>
          </a:p>
        </p:txBody>
      </p:sp>
      <p:sp>
        <p:nvSpPr>
          <p:cNvPr id="10246"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sz="1800" smtClean="0">
                <a:cs typeface="Times New Roman" pitchFamily="18" charset="0"/>
              </a:rPr>
              <a:t>	</a:t>
            </a:r>
            <a:r>
              <a:rPr lang="en-US" smtClean="0">
                <a:cs typeface="Times New Roman" pitchFamily="18" charset="0"/>
              </a:rPr>
              <a:t>All participants should be familiar with their obligations under the IEEE-SA Policies &amp; Procedures for standards development.</a:t>
            </a:r>
          </a:p>
          <a:p>
            <a:pPr lvl="1">
              <a:lnSpc>
                <a:spcPct val="90000"/>
              </a:lnSpc>
              <a:buFontTx/>
              <a:buNone/>
            </a:pPr>
            <a:r>
              <a:rPr lang="en-US" smtClean="0">
                <a:cs typeface="Times New Roman" pitchFamily="18" charset="0"/>
              </a:rPr>
              <a:t>	Patent Policy is stated in these sources:</a:t>
            </a:r>
          </a:p>
          <a:p>
            <a:pPr lvl="1">
              <a:lnSpc>
                <a:spcPct val="90000"/>
              </a:lnSpc>
              <a:buFontTx/>
              <a:buNone/>
            </a:pPr>
            <a:r>
              <a:rPr lang="en-GB" smtClean="0"/>
              <a:t>		IEEE-SA Standards Boards Bylaws</a:t>
            </a:r>
          </a:p>
          <a:p>
            <a:pPr lvl="1">
              <a:lnSpc>
                <a:spcPct val="90000"/>
              </a:lnSpc>
              <a:buFontTx/>
              <a:buNone/>
            </a:pPr>
            <a:r>
              <a:rPr lang="en-US" sz="1900" smtClean="0"/>
              <a:t>		</a:t>
            </a:r>
            <a:r>
              <a:rPr lang="en-US" sz="1900" i="1" smtClean="0"/>
              <a:t>http://standards.ieee.org/guides/bylaws/sect6-7.html#6</a:t>
            </a:r>
          </a:p>
          <a:p>
            <a:pPr lvl="1">
              <a:lnSpc>
                <a:spcPct val="90000"/>
              </a:lnSpc>
              <a:buFontTx/>
              <a:buNone/>
            </a:pPr>
            <a:r>
              <a:rPr lang="en-GB" smtClean="0"/>
              <a:t>		IEEE-SA Standards Board Operations Manual</a:t>
            </a:r>
          </a:p>
          <a:p>
            <a:pPr lvl="1">
              <a:lnSpc>
                <a:spcPct val="90000"/>
              </a:lnSpc>
              <a:buFontTx/>
              <a:buNone/>
            </a:pPr>
            <a:r>
              <a:rPr lang="en-US" smtClean="0"/>
              <a:t>		</a:t>
            </a:r>
            <a:r>
              <a:rPr lang="en-US" sz="1900" i="1" smtClean="0"/>
              <a:t>http://standards.ieee.org/guides/opman/sect6.html#6.3</a:t>
            </a:r>
            <a:endParaRPr lang="en-US" smtClean="0"/>
          </a:p>
          <a:p>
            <a:pPr lvl="1">
              <a:lnSpc>
                <a:spcPct val="90000"/>
              </a:lnSpc>
              <a:buFontTx/>
              <a:buNone/>
            </a:pPr>
            <a:r>
              <a:rPr lang="en-US" smtClean="0">
                <a:cs typeface="Times New Roman" pitchFamily="18" charset="0"/>
              </a:rPr>
              <a:t>	Material about the patent policy is available at</a:t>
            </a:r>
            <a:r>
              <a:rPr lang="en-US" smtClean="0"/>
              <a:t> </a:t>
            </a:r>
          </a:p>
          <a:p>
            <a:pPr lvl="1">
              <a:lnSpc>
                <a:spcPct val="90000"/>
              </a:lnSpc>
              <a:buFontTx/>
              <a:buNone/>
            </a:pPr>
            <a:r>
              <a:rPr lang="en-US" smtClean="0"/>
              <a:t>		</a:t>
            </a:r>
            <a:r>
              <a:rPr lang="en-US" sz="1900" i="1" smtClean="0"/>
              <a:t>http://standards.ieee.org/board/pat/pat-material.html</a:t>
            </a:r>
          </a:p>
        </p:txBody>
      </p:sp>
      <p:sp>
        <p:nvSpPr>
          <p:cNvPr id="10247" name="Text Box 4"/>
          <p:cNvSpPr txBox="1">
            <a:spLocks noChangeArrowheads="1"/>
          </p:cNvSpPr>
          <p:nvPr/>
        </p:nvSpPr>
        <p:spPr bwMode="auto">
          <a:xfrm>
            <a:off x="0" y="6172200"/>
            <a:ext cx="952500" cy="366713"/>
          </a:xfrm>
          <a:prstGeom prst="rect">
            <a:avLst/>
          </a:prstGeom>
          <a:noFill/>
          <a:ln w="9525">
            <a:noFill/>
            <a:miter lim="800000"/>
            <a:headEnd/>
            <a:tailEnd/>
          </a:ln>
        </p:spPr>
        <p:txBody>
          <a:bodyPr wrap="none">
            <a:spAutoFit/>
          </a:bodyPr>
          <a:lstStyle/>
          <a:p>
            <a:r>
              <a:rPr lang="en-US" sz="1800" b="1" u="sng"/>
              <a:t>Slide #2</a:t>
            </a:r>
            <a:endParaRPr lang="en-US" sz="2400"/>
          </a:p>
        </p:txBody>
      </p:sp>
      <p:sp>
        <p:nvSpPr>
          <p:cNvPr id="10248" name="Rectangle 5"/>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b="1">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b="1">
              <a:solidFill>
                <a:srgbClr val="000099"/>
              </a:solidFill>
              <a:latin typeface="Arial" pitchFamily="34" charset="0"/>
            </a:endParaRPr>
          </a:p>
          <a:p>
            <a:pPr algn="ctr">
              <a:lnSpc>
                <a:spcPct val="80000"/>
              </a:lnSpc>
              <a:spcBef>
                <a:spcPct val="20000"/>
              </a:spcBef>
              <a:buClr>
                <a:srgbClr val="CC3300"/>
              </a:buClr>
              <a:buSzPct val="50000"/>
              <a:buFont typeface="Monotype Sorts" charset="2"/>
              <a:buNone/>
            </a:pPr>
            <a:r>
              <a:rPr lang="en-US" b="1">
                <a:solidFill>
                  <a:srgbClr val="000099"/>
                </a:solidFill>
                <a:latin typeface="Arial" pitchFamily="34" charset="0"/>
              </a:rPr>
              <a:t>This slide set is available at http://standards.ieee.org/board/pat/pat-slideset.ppt </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20158</TotalTime>
  <Words>2323</Words>
  <Application>Microsoft Office PowerPoint</Application>
  <PresentationFormat>On-screen Show (4:3)</PresentationFormat>
  <Paragraphs>630</Paragraphs>
  <Slides>35</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802-11-Submission</vt:lpstr>
      <vt:lpstr>Document</vt:lpstr>
      <vt:lpstr>TGac January 2013 Agenda</vt:lpstr>
      <vt:lpstr>IEEE 802.11ac: VHT &lt; 6 GHz Task Group</vt:lpstr>
      <vt:lpstr>Meeting Protocol</vt:lpstr>
      <vt:lpstr>Attendance</vt:lpstr>
      <vt:lpstr>Attendance, Voting &amp; Document Status</vt:lpstr>
      <vt:lpstr>Patent Policy</vt:lpstr>
      <vt:lpstr>Instructions for the WG Chair</vt:lpstr>
      <vt:lpstr>Participants, Patents, and Duty to Inform</vt:lpstr>
      <vt:lpstr>Patent Related Links</vt:lpstr>
      <vt:lpstr>Call for Potentially Essential Patents</vt:lpstr>
      <vt:lpstr>Other Guidelines for IEEE WG Meetings</vt:lpstr>
      <vt:lpstr>Agenda Items for the Week</vt:lpstr>
      <vt:lpstr>General Flow of the Meeting</vt:lpstr>
      <vt:lpstr>Agenda for Monday, January 14th, 10:30 – 12:30</vt:lpstr>
      <vt:lpstr>Status report</vt:lpstr>
      <vt:lpstr>Status Report (cntd)</vt:lpstr>
      <vt:lpstr>The Road to Sponsor Ballot</vt:lpstr>
      <vt:lpstr>Submissions (From The Ad Hoc)</vt:lpstr>
      <vt:lpstr>Submissions</vt:lpstr>
      <vt:lpstr>TGac Schedule in a Glance</vt:lpstr>
      <vt:lpstr>Approval of Minutes (November 2012 Meeting, January 2013 ad hoc Meeting, and Telecons Minutes) </vt:lpstr>
      <vt:lpstr>Motion </vt:lpstr>
      <vt:lpstr>Comment Resolution Motion #49 </vt:lpstr>
      <vt:lpstr> Comment Resolution Motion #50  </vt:lpstr>
      <vt:lpstr>Comment Resolution Motion #51</vt:lpstr>
      <vt:lpstr>Comment Resolution Motion #52</vt:lpstr>
      <vt:lpstr>Comment Resolution Motion #53</vt:lpstr>
      <vt:lpstr>Straw Poll</vt:lpstr>
      <vt:lpstr>Agenda for Tuesday January 15th, 08:00 – 10:00 </vt:lpstr>
      <vt:lpstr>Agenda for Tuesday, January 15th, 16:00 – 18:00</vt:lpstr>
      <vt:lpstr>Agenda for Wednesday, January16th, 08:00 – 10:00</vt:lpstr>
      <vt:lpstr>Agenda for Thursday, January 17th, 08:00 – 10:00</vt:lpstr>
      <vt:lpstr>January 2013 Ad Hoc Meeting</vt:lpstr>
      <vt:lpstr>Motion for Ad Hoc Meeting</vt:lpstr>
      <vt:lpstr>Conference call times</vt:lpstr>
    </vt:vector>
  </TitlesOfParts>
  <Company>Intel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TGad January 2010 Report</dc:title>
  <dc:creator>Eldad Perahia</dc:creator>
  <cp:lastModifiedBy>Osama Aboul-Magd</cp:lastModifiedBy>
  <cp:revision>1315</cp:revision>
  <cp:lastPrinted>1998-02-10T13:28:06Z</cp:lastPrinted>
  <dcterms:created xsi:type="dcterms:W3CDTF">2007-04-17T18:10:23Z</dcterms:created>
  <dcterms:modified xsi:type="dcterms:W3CDTF">2013-01-14T20:24:08Z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(3)L9gNnRBDs/QWU4T0xicMawBc77rfGzaCQIu4DdbGm0QsZolUJ7xiCni0N7q+jxsS4ai3RsAQ_x000d_
67+vajSIVYDeAhFfVfIGzB6BCfWJRIP4BC9hssGtjz1CZuFxIqrgbZNbeTl3BCNKV6DBpp51_x000d_
FXCAcK06gWPb7WWf8Slvdz0rN3Z32gNerN4+h/qnHOeOTSck3NSNqynFPKjJV1OsnoWWMDlL_x000d_
KHgfpAdyhPKsywFUac</vt:lpwstr>
  </property>
  <property fmtid="{D5CDD505-2E9C-101B-9397-08002B2CF9AE}" pid="3" name="_ms_pID_7253431">
    <vt:lpwstr>ATie1ckxpC1iO6SuM+9GVOIfbKaMbIdxaQqx28ZvPCWotYcOLzg28u_x000d_
F7WJDlevvERrK/SV0AHFdjhquHEGNVEs2qRT3STFTf8w1eI0UdPH6AZ+0NvxuyL0luYUCFmm_x000d_
Tk9lNFqqAroS4xOzgew5VLyIWBxdPr5goOkdbflhyD6u/nr5vrqElnO9ITlYWtxWbQKCAZhF_x000d_
k2zerKcYN91gkEAj3EPMCU4C9ee1ccjQnj2h</vt:lpwstr>
  </property>
  <property fmtid="{D5CDD505-2E9C-101B-9397-08002B2CF9AE}" pid="4" name="_ms_pID_7253432">
    <vt:lpwstr>Yn8iq48yUtDAc7/FCY0JgMCs4gbNxm0s1vbQ_x000d_
QUDsOMELR2nwId01xwmNc0ZpzEguGdsm+gJxqxBy7QWF3dqln6vLoivoLuMy/XM9Ncz9yb6F_x000d_
BsDK4MszzE55ou0CnD0M480SnFk8ZUFJ2uNHvPd0sFi09VB2D3vnuwAkqIBLkg0Jkb4Dybx/_x000d_
Rgej7bURj/VoJg==</vt:lpwstr>
  </property>
  <property fmtid="{D5CDD505-2E9C-101B-9397-08002B2CF9AE}" pid="5" name="_ms_pID_7253433">
    <vt:lpwstr>xj04hYgg/
+SvDSQ==</vt:lpwstr>
  </property>
</Properties>
</file>