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43" r:id="rId2"/>
  </p:sldMasterIdLst>
  <p:notesMasterIdLst>
    <p:notesMasterId r:id="rId15"/>
  </p:notesMasterIdLst>
  <p:handoutMasterIdLst>
    <p:handoutMasterId r:id="rId16"/>
  </p:handoutMasterIdLst>
  <p:sldIdLst>
    <p:sldId id="368" r:id="rId3"/>
    <p:sldId id="347" r:id="rId4"/>
    <p:sldId id="369" r:id="rId5"/>
    <p:sldId id="362" r:id="rId6"/>
    <p:sldId id="321" r:id="rId7"/>
    <p:sldId id="366" r:id="rId8"/>
    <p:sldId id="358" r:id="rId9"/>
    <p:sldId id="361" r:id="rId10"/>
    <p:sldId id="359" r:id="rId11"/>
    <p:sldId id="365" r:id="rId12"/>
    <p:sldId id="363" r:id="rId13"/>
    <p:sldId id="367" r:id="rId1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1F7C"/>
    <a:srgbClr val="008542"/>
    <a:srgbClr val="E8E8E8"/>
    <a:srgbClr val="FDC82F"/>
    <a:srgbClr val="009FDA"/>
    <a:srgbClr val="001FA1"/>
    <a:srgbClr val="0066A1"/>
    <a:srgbClr val="E37222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4" autoAdjust="0"/>
    <p:restoredTop sz="94660"/>
  </p:normalViewPr>
  <p:slideViewPr>
    <p:cSldViewPr snapToObjects="1" showGuides="1">
      <p:cViewPr varScale="1">
        <p:scale>
          <a:sx n="66" d="100"/>
          <a:sy n="66" d="100"/>
        </p:scale>
        <p:origin x="-1602" y="-108"/>
      </p:cViewPr>
      <p:guideLst>
        <p:guide orient="horz" pos="2160"/>
        <p:guide orient="horz" pos="1008"/>
        <p:guide orient="horz" pos="636"/>
        <p:guide orient="horz" pos="3744"/>
        <p:guide orient="horz" pos="1386"/>
        <p:guide pos="2880"/>
        <p:guide pos="5328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1824"/>
    </p:cViewPr>
  </p:sorterViewPr>
  <p:notesViewPr>
    <p:cSldViewPr snapToObjects="1" showGuides="1">
      <p:cViewPr varScale="1">
        <p:scale>
          <a:sx n="54" d="100"/>
          <a:sy n="54" d="100"/>
        </p:scale>
        <p:origin x="-284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462A685-C4BE-44DB-83B6-9376D8BE9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89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3389382C-3D56-40B2-B36C-473327849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33143" indent="-281978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2791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579077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30242" indent="-225582" defTabSz="921128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3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4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C4B97-30B9-47D7-95B2-A27F7BF321D6}" type="slidenum">
              <a:rPr lang="en-US"/>
              <a:pPr/>
              <a:t>10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Geneva" pitchFamily="34" charset="0"/>
              <a:cs typeface="Genev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53400" y="6553200"/>
            <a:ext cx="742953" cy="304800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‹#›</a:t>
            </a:fld>
            <a:endParaRPr lang="en-US" sz="3200">
              <a:latin typeface="Myriad Pr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709160" y="1600200"/>
            <a:ext cx="374904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75285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Powerpoint</a:t>
            </a:r>
            <a:r>
              <a:rPr lang="en-US" dirty="0"/>
              <a:t>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05349" y="1600200"/>
            <a:ext cx="375285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Powerpoint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10840" y="6475413"/>
            <a:ext cx="1433085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4766" y="6475413"/>
            <a:ext cx="570669" cy="184666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13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42206"/>
            <a:ext cx="7772400" cy="76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>
                <a:solidFill>
                  <a:schemeClr val="tx1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smtClean="0"/>
              <a:t>PowerPoint Title would go here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629400"/>
            <a:ext cx="59055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/>
              <a:pPr>
                <a:defRPr/>
              </a:pPr>
              <a:t>‹#›</a:t>
            </a:fld>
            <a:endParaRPr lang="en-US" sz="2800"/>
          </a:p>
        </p:txBody>
      </p:sp>
      <p:pic>
        <p:nvPicPr>
          <p:cNvPr id="65537" name="Picture 10" descr="IEEE_SA_Bar_Graphic_long_l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194427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778" r:id="rId2"/>
    <p:sldLayoutId id="2147483828" r:id="rId3"/>
    <p:sldLayoutId id="2147483780" r:id="rId4"/>
    <p:sldLayoutId id="2147483782" r:id="rId5"/>
    <p:sldLayoutId id="2147483783" r:id="rId6"/>
    <p:sldLayoutId id="2147483842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0" fontAlgn="base" hangingPunct="0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0" fontAlgn="base" hangingPunct="0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0" fontAlgn="base" hangingPunct="0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0" fontAlgn="base" hangingPunct="0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0840" y="6475413"/>
            <a:ext cx="14330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A469A3A6-7083-48BA-9D7E-342D6AB96B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4834"/>
            <a:ext cx="32667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802.11-12/1454r5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1970" y="6475413"/>
            <a:ext cx="7918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35306" y="380842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March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2013</a:t>
            </a:r>
            <a:endParaRPr lang="en-US" sz="16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93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rouper.ieee.org/groups/802/11/" TargetMode="External"/><Relationship Id="rId4" Type="http://schemas.openxmlformats.org/officeDocument/2006/relationships/hyperlink" Target="http://grouper.ieee.org/groups/802/3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600200"/>
          </a:xfrm>
        </p:spPr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SC6 contribution process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15 March 2013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38467" y="6475413"/>
            <a:ext cx="1205458" cy="184666"/>
          </a:xfrm>
        </p:spPr>
        <p:txBody>
          <a:bodyPr/>
          <a:lstStyle/>
          <a:p>
            <a:pPr>
              <a:defRPr/>
            </a:pPr>
            <a:r>
              <a:rPr lang="en-US" sz="1200" dirty="0" err="1" smtClean="0"/>
              <a:t>Haasz</a:t>
            </a:r>
            <a:r>
              <a:rPr lang="en-US" sz="1200" dirty="0" smtClean="0"/>
              <a:t> </a:t>
            </a:r>
            <a:r>
              <a:rPr lang="en-US" sz="1200" i="1" dirty="0" smtClean="0"/>
              <a:t>et al</a:t>
            </a:r>
            <a:r>
              <a:rPr lang="en-US" sz="1200" dirty="0" smtClean="0"/>
              <a:t>, IEEE</a:t>
            </a:r>
            <a:endParaRPr lang="en-US" sz="12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376061" y="6475413"/>
            <a:ext cx="468077" cy="184666"/>
          </a:xfrm>
        </p:spPr>
        <p:txBody>
          <a:bodyPr/>
          <a:lstStyle/>
          <a:p>
            <a:pPr>
              <a:defRPr/>
            </a:pPr>
            <a:r>
              <a:rPr lang="en-US" sz="1200" smtClean="0"/>
              <a:t>Slide </a:t>
            </a:r>
            <a:fld id="{C81347C9-C12F-43D2-B3D1-D523E0829A79}" type="slidenum">
              <a:rPr lang="en-US" sz="1200" smtClean="0"/>
              <a:pPr>
                <a:defRPr/>
              </a:pPr>
              <a:t>1</a:t>
            </a:fld>
            <a:endParaRPr lang="en-US" sz="120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689560"/>
              </p:ext>
            </p:extLst>
          </p:nvPr>
        </p:nvGraphicFramePr>
        <p:xfrm>
          <a:off x="685800" y="3429000"/>
          <a:ext cx="7696200" cy="148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24050"/>
                <a:gridCol w="1485900"/>
                <a:gridCol w="23622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Arial"/>
                        </a:rPr>
                        <a:t>Name</a:t>
                      </a:r>
                      <a:endParaRPr lang="en-AU" sz="14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Company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Phone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Times New Roman"/>
                        </a:rPr>
                        <a:t>email</a:t>
                      </a:r>
                      <a:endParaRPr lang="en-A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Andrew Myles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Cisco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Times New Roman"/>
                        </a:rPr>
                        <a:t>+</a:t>
                      </a: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61 418 656587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Times New Roman"/>
                        </a:rPr>
                        <a:t>amyles@cisco.com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Jodi </a:t>
                      </a:r>
                      <a:r>
                        <a:rPr lang="en-AU" sz="1400" dirty="0" err="1" smtClean="0">
                          <a:effectLst/>
                          <a:latin typeface="+mj-lt"/>
                          <a:ea typeface="Times New Roman"/>
                        </a:rPr>
                        <a:t>Haasz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IEEE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j.haasz@ieee.org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Bruce Kraemer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Marvell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smtClean="0">
                          <a:effectLst/>
                          <a:latin typeface="+mj-lt"/>
                          <a:ea typeface="Times New Roman"/>
                        </a:rPr>
                        <a:t>bkraemer@marvell.com</a:t>
                      </a:r>
                      <a:endParaRPr lang="en-AU" sz="1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1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will allow SC6 NB &amp; delegates to comment on drafts later than normal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39407" y="182880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approved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39407" y="2867166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or recirculation starts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1828800"/>
            <a:ext cx="4038600" cy="60960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Draft, previous comment resolutions &amp; comment invitation liaised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39406" y="3914351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closes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76800" y="2819400"/>
            <a:ext cx="40386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SC6 NB or NB delegates submit comments on draft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5" name="Straight Arrow Connector 4"/>
          <p:cNvCxnSpPr>
            <a:stCxn id="2" idx="2"/>
            <a:endCxn id="6" idx="0"/>
          </p:cNvCxnSpPr>
          <p:nvPr/>
        </p:nvCxnSpPr>
        <p:spPr bwMode="auto">
          <a:xfrm>
            <a:off x="1986604" y="2438401"/>
            <a:ext cx="0" cy="4287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stCxn id="6" idx="2"/>
            <a:endCxn id="8" idx="0"/>
          </p:cNvCxnSpPr>
          <p:nvPr/>
        </p:nvCxnSpPr>
        <p:spPr bwMode="auto">
          <a:xfrm flipH="1">
            <a:off x="1986603" y="3476766"/>
            <a:ext cx="1" cy="4375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970681" y="5558917"/>
            <a:ext cx="15923" cy="49843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2" idx="3"/>
            <a:endCxn id="7" idx="1"/>
          </p:cNvCxnSpPr>
          <p:nvPr/>
        </p:nvCxnSpPr>
        <p:spPr bwMode="auto">
          <a:xfrm>
            <a:off x="3733801" y="2133601"/>
            <a:ext cx="114299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7" idx="2"/>
            <a:endCxn id="10" idx="0"/>
          </p:cNvCxnSpPr>
          <p:nvPr/>
        </p:nvCxnSpPr>
        <p:spPr bwMode="auto">
          <a:xfrm>
            <a:off x="6896100" y="2438401"/>
            <a:ext cx="0" cy="3809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10" idx="2"/>
          </p:cNvCxnSpPr>
          <p:nvPr/>
        </p:nvCxnSpPr>
        <p:spPr bwMode="auto">
          <a:xfrm rot="5400000">
            <a:off x="4346100" y="1069504"/>
            <a:ext cx="190505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0" name="Elbow Connector 29"/>
          <p:cNvCxnSpPr>
            <a:stCxn id="10" idx="2"/>
          </p:cNvCxnSpPr>
          <p:nvPr/>
        </p:nvCxnSpPr>
        <p:spPr bwMode="auto">
          <a:xfrm rot="5400000">
            <a:off x="3821721" y="1593883"/>
            <a:ext cx="1239263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228600" y="4949317"/>
            <a:ext cx="3494394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WG or Sponsor</a:t>
            </a:r>
            <a:br>
              <a:rPr lang="en-AU" sz="1600" dirty="0" smtClean="0">
                <a:ea typeface="ＭＳ Ｐゴシック" pitchFamily="34" charset="-128"/>
              </a:rPr>
            </a:br>
            <a:r>
              <a:rPr lang="en-AU" sz="1600" dirty="0" smtClean="0">
                <a:ea typeface="ＭＳ Ｐゴシック" pitchFamily="34" charset="-128"/>
              </a:rPr>
              <a:t>comment resolution completes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35" name="Straight Arrow Connector 34"/>
          <p:cNvCxnSpPr>
            <a:stCxn id="8" idx="2"/>
            <a:endCxn id="34" idx="0"/>
          </p:cNvCxnSpPr>
          <p:nvPr/>
        </p:nvCxnSpPr>
        <p:spPr bwMode="auto">
          <a:xfrm flipH="1">
            <a:off x="1975797" y="4523951"/>
            <a:ext cx="10806" cy="4253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Elbow Connector 56"/>
          <p:cNvCxnSpPr>
            <a:stCxn id="10" idx="2"/>
          </p:cNvCxnSpPr>
          <p:nvPr/>
        </p:nvCxnSpPr>
        <p:spPr bwMode="auto">
          <a:xfrm rot="5400000">
            <a:off x="3303319" y="2112285"/>
            <a:ext cx="2276067" cy="490949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228600" y="1295401"/>
            <a:ext cx="34943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IEEE 802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4876800" y="1295400"/>
            <a:ext cx="4027793" cy="381001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New SC6 NB related process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722993" y="3619505"/>
            <a:ext cx="3173107" cy="34830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Preferred normal option 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190999" y="4668261"/>
            <a:ext cx="2699695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4199812" y="5705065"/>
            <a:ext cx="2690883" cy="35228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Late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cxnSp>
        <p:nvCxnSpPr>
          <p:cNvPr id="4" name="Elbow Connector 3"/>
          <p:cNvCxnSpPr>
            <a:stCxn id="6" idx="3"/>
          </p:cNvCxnSpPr>
          <p:nvPr/>
        </p:nvCxnSpPr>
        <p:spPr bwMode="auto">
          <a:xfrm flipV="1">
            <a:off x="3733801" y="2133601"/>
            <a:ext cx="571499" cy="1038365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7124700" y="3743831"/>
            <a:ext cx="1790700" cy="196123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ea typeface="ＭＳ Ｐゴシック" pitchFamily="34" charset="-128"/>
              </a:rPr>
              <a:t>Note: any comments should be submitted to IEEE 802’s Liaison Officer to SC6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ＭＳ Ｐゴシック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late commenting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8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WGs will resolve SC6 NB comments as soon as possible, even if they are provided 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600200"/>
          </a:xfrm>
        </p:spPr>
        <p:txBody>
          <a:bodyPr/>
          <a:lstStyle/>
          <a:p>
            <a:r>
              <a:rPr lang="en-AU" dirty="0" smtClean="0"/>
              <a:t>IEEE 802 recognises that SC6 NBs &amp; their delegates will often not be able to satisfy normal IEEE 802 WG deadlines for comments to ballots</a:t>
            </a:r>
          </a:p>
          <a:p>
            <a:r>
              <a:rPr lang="en-AU" dirty="0" smtClean="0"/>
              <a:t>IEEE 802 propose solving his problem by processing all comments from SC6 NBs &amp; delegates in good faith as soon as possible</a:t>
            </a:r>
          </a:p>
          <a:p>
            <a:r>
              <a:rPr lang="en-AU" dirty="0" smtClean="0"/>
              <a:t>In the extreme case, this may mean comments are processed during maintenance procedures after ratification of an IEEE 802 standard</a:t>
            </a:r>
            <a:endParaRPr lang="en-AU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774225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ea typeface="ＭＳ Ｐゴシック" pitchFamily="34" charset="-128"/>
              </a:rPr>
              <a:t>Normal o</a:t>
            </a: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ption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4512574" y="3352800"/>
            <a:ext cx="3738348" cy="301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Late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option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4225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An SC6 NB or </a:t>
            </a:r>
            <a:r>
              <a:rPr lang="en-AU" sz="1600" dirty="0" smtClean="0">
                <a:ea typeface="ＭＳ Ｐゴシック" pitchFamily="34" charset="-128"/>
              </a:rPr>
              <a:t>a SC6 NB </a:t>
            </a: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delegate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submits comments </a:t>
            </a:r>
            <a:r>
              <a:rPr kumimoji="0" lang="en-A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before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 ballot or recirculation ballot closes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512574" y="3654188"/>
            <a:ext cx="3738348" cy="8416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An SC6 NB or a SC6 NB </a:t>
            </a:r>
            <a:r>
              <a:rPr lang="en-AU" sz="1600" dirty="0" smtClean="0">
                <a:ea typeface="ＭＳ Ｐゴシック" pitchFamily="34" charset="-128"/>
              </a:rPr>
              <a:t>submits comments </a:t>
            </a:r>
            <a:r>
              <a:rPr lang="en-AU" sz="1600" b="1" dirty="0" smtClean="0">
                <a:ea typeface="ＭＳ Ｐゴシック" pitchFamily="34" charset="-128"/>
              </a:rPr>
              <a:t>after</a:t>
            </a:r>
            <a:r>
              <a:rPr lang="en-AU" sz="1600" dirty="0" smtClean="0">
                <a:ea typeface="ＭＳ Ｐゴシック" pitchFamily="34" charset="-128"/>
              </a:rPr>
              <a:t> </a:t>
            </a:r>
            <a:r>
              <a:rPr lang="en-AU" sz="1600" dirty="0">
                <a:ea typeface="ＭＳ Ｐゴシック" pitchFamily="34" charset="-128"/>
              </a:rPr>
              <a:t>a ballot or recirculation ballot closes 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74224" y="4495800"/>
            <a:ext cx="373834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Comments will be processed normally along with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all other comments received during the </a:t>
            </a:r>
            <a:r>
              <a:rPr lang="en-AU" sz="1600" dirty="0" smtClean="0">
                <a:ea typeface="ＭＳ Ｐゴシック" pitchFamily="34" charset="-128"/>
              </a:rPr>
              <a:t>ballot </a:t>
            </a:r>
            <a:r>
              <a:rPr lang="en-AU" sz="1600" dirty="0">
                <a:ea typeface="ＭＳ Ｐゴシック" pitchFamily="34" charset="-128"/>
              </a:rPr>
              <a:t>or recirculation ballot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512572" y="4495800"/>
            <a:ext cx="3725928" cy="152911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680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AU" sz="1600" dirty="0">
                <a:ea typeface="ＭＳ Ｐゴシック" pitchFamily="34" charset="-128"/>
              </a:rPr>
              <a:t>Comments will be processed </a:t>
            </a:r>
            <a:r>
              <a:rPr lang="en-AU" sz="1600" dirty="0" smtClean="0">
                <a:ea typeface="ＭＳ Ｐゴシック" pitchFamily="34" charset="-128"/>
              </a:rPr>
              <a:t>as soon as possible, either during: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>
                <a:ea typeface="ＭＳ Ｐゴシック" pitchFamily="34" charset="-128"/>
              </a:rPr>
              <a:t>C</a:t>
            </a:r>
            <a:r>
              <a:rPr lang="en-AU" sz="1600" dirty="0" smtClean="0">
                <a:ea typeface="ＭＳ Ｐゴシック" pitchFamily="34" charset="-128"/>
              </a:rPr>
              <a:t>omment resolution on any subsequent draft </a:t>
            </a:r>
          </a:p>
          <a:p>
            <a:pPr marL="174625" indent="-174625" algn="l">
              <a:buFont typeface="Arial" pitchFamily="34" charset="0"/>
              <a:buChar char="•"/>
            </a:pPr>
            <a:r>
              <a:rPr lang="en-AU" sz="1600" dirty="0" smtClean="0">
                <a:ea typeface="ＭＳ Ｐゴシック" pitchFamily="34" charset="-128"/>
              </a:rPr>
              <a:t>Normal maintenance if balloting on the standard has completed</a:t>
            </a:r>
            <a:endParaRPr lang="en-AU" sz="1600" dirty="0"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– comment resolution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03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SC6 </a:t>
            </a:r>
            <a:r>
              <a:rPr lang="en-AU" dirty="0" smtClean="0"/>
              <a:t>NB delegates may participate in IEEE 802 revision processes more directly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AU" dirty="0" smtClean="0"/>
              <a:t>It is not proposed under these procedures that SC6 NBs or their delegates have voting rights in any IEEE 802 ballots</a:t>
            </a:r>
          </a:p>
          <a:p>
            <a:r>
              <a:rPr lang="en-AU" dirty="0" smtClean="0"/>
              <a:t>However, it should be noted that voting rights are mostly irrelevant in practice because IEEE 802 WGs all operate on a consensus basis</a:t>
            </a:r>
          </a:p>
          <a:p>
            <a:r>
              <a:rPr lang="en-AU" dirty="0" smtClean="0"/>
              <a:t>In particular, all substantive comments from any source are always processed &amp; responded to with a substantive response</a:t>
            </a:r>
          </a:p>
          <a:p>
            <a:r>
              <a:rPr lang="en-AU" dirty="0" smtClean="0"/>
              <a:t>If </a:t>
            </a:r>
            <a:r>
              <a:rPr lang="en-AU" dirty="0"/>
              <a:t>individual voting </a:t>
            </a:r>
            <a:r>
              <a:rPr lang="en-AU" dirty="0" smtClean="0"/>
              <a:t>rights are desired then an SC6 NB delegate </a:t>
            </a:r>
            <a:r>
              <a:rPr lang="en-AU" dirty="0" smtClean="0"/>
              <a:t>must obtain them by </a:t>
            </a:r>
            <a:r>
              <a:rPr lang="en-AU" dirty="0" smtClean="0"/>
              <a:t>joining a WG or Sponsor ballot pool:</a:t>
            </a:r>
          </a:p>
          <a:p>
            <a:pPr lvl="1"/>
            <a:r>
              <a:rPr lang="en-AU" dirty="0" smtClean="0"/>
              <a:t>For WG ballots, a voting member of the relevant IEEE 802 WG at the time a first draft is balloted automatically becomes a member of the IEEE 802 WG ballot pool</a:t>
            </a:r>
          </a:p>
          <a:p>
            <a:pPr lvl="1"/>
            <a:r>
              <a:rPr lang="en-AU" dirty="0" smtClean="0"/>
              <a:t>For Sponsor ballots, anyone may join a Sponsor ballot pool by responding to a call to join the pool, and by either being a member of IEEE Standards Association or by paying an appropriate fee</a:t>
            </a:r>
          </a:p>
          <a:p>
            <a:r>
              <a:rPr lang="en-AU" dirty="0"/>
              <a:t>SC6 NB </a:t>
            </a:r>
            <a:r>
              <a:rPr lang="en-AU" dirty="0" smtClean="0"/>
              <a:t>delegates may also participate in discussions on a draft by attending IEEE 802 meetings while paying any meeting fees &amp; travel expenses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12</a:t>
            </a:fld>
            <a:endParaRPr lang="en-US" sz="1400">
              <a:latin typeface="Myriad Pro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condition -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participation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152650"/>
            <a:ext cx="7772400" cy="828675"/>
          </a:xfrm>
        </p:spPr>
        <p:txBody>
          <a:bodyPr/>
          <a:lstStyle/>
          <a:p>
            <a:r>
              <a:rPr lang="en-US" dirty="0" smtClean="0"/>
              <a:t>Proposal for SC 6 contributions to IEEE 802.1, 802.3 &amp; 802.11 revision processes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5195888"/>
            <a:ext cx="3886200" cy="8286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Bruce Kraemer</a:t>
            </a:r>
          </a:p>
          <a:p>
            <a:pPr marL="0" indent="0">
              <a:buNone/>
            </a:pPr>
            <a:r>
              <a:rPr lang="en-US" dirty="0" smtClean="0"/>
              <a:t>IEEE 802 Liaison Officer to SC6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SC6 &amp; IEEE 802 decided in Sept 2012 to expand the scope of their relationship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GB" dirty="0" smtClean="0"/>
              <a:t>SC6 and IEEE 802 have been exchanging information for more than 20 years, and IEEE 802 have submitted some of its standards for ratification </a:t>
            </a:r>
            <a:r>
              <a:rPr lang="en-GB" dirty="0"/>
              <a:t>by </a:t>
            </a:r>
            <a:r>
              <a:rPr lang="en-GB" dirty="0" smtClean="0"/>
              <a:t>ISO/IEC/JTC1</a:t>
            </a:r>
          </a:p>
          <a:p>
            <a:r>
              <a:rPr lang="en-GB" dirty="0" smtClean="0"/>
              <a:t>During the SC6 meeting held in Sep 2012, IEEE 802 outlined a plan to expand the range of 802 standards being submitted to SC6.</a:t>
            </a:r>
          </a:p>
          <a:p>
            <a:r>
              <a:rPr lang="en-AU" dirty="0" smtClean="0"/>
              <a:t>SC6 subsequently:</a:t>
            </a:r>
          </a:p>
          <a:p>
            <a:pPr lvl="1"/>
            <a:r>
              <a:rPr lang="en-US" dirty="0" smtClean="0"/>
              <a:t>Decided to allocate </a:t>
            </a:r>
            <a:r>
              <a:rPr lang="en-US" dirty="0"/>
              <a:t>conditional responsibility </a:t>
            </a:r>
            <a:r>
              <a:rPr lang="en-US" dirty="0" smtClean="0"/>
              <a:t>for all IS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 smtClean="0"/>
              <a:t>/IEC</a:t>
            </a:r>
            <a:r>
              <a:rPr lang="en-US" dirty="0" smtClean="0">
                <a:solidFill>
                  <a:srgbClr val="FF0000"/>
                </a:solidFill>
              </a:rPr>
              <a:t>/IEEE</a:t>
            </a:r>
            <a:r>
              <a:rPr lang="en-US" dirty="0" smtClean="0"/>
              <a:t> </a:t>
            </a:r>
            <a:r>
              <a:rPr lang="en-US" dirty="0"/>
              <a:t>8802 revision processes to </a:t>
            </a:r>
            <a:r>
              <a:rPr lang="en-US" dirty="0" smtClean="0"/>
              <a:t>the relevant IEEE </a:t>
            </a:r>
            <a:r>
              <a:rPr lang="en-US" dirty="0"/>
              <a:t>802 </a:t>
            </a:r>
            <a:r>
              <a:rPr lang="en-US" dirty="0" smtClean="0"/>
              <a:t>WG’s</a:t>
            </a:r>
          </a:p>
          <a:p>
            <a:pPr lvl="1"/>
            <a:r>
              <a:rPr lang="en-US" dirty="0" smtClean="0"/>
              <a:t>Invited </a:t>
            </a:r>
            <a:r>
              <a:rPr lang="en-US" dirty="0"/>
              <a:t>IEEE 802 to participate in an ongoing exchange on items of </a:t>
            </a:r>
            <a:r>
              <a:rPr lang="en-US" dirty="0" smtClean="0"/>
              <a:t>mutual interest</a:t>
            </a:r>
          </a:p>
          <a:p>
            <a:r>
              <a:rPr lang="en-US" dirty="0" smtClean="0"/>
              <a:t>This presentation documents </a:t>
            </a:r>
            <a:r>
              <a:rPr lang="en-AU" dirty="0" smtClean="0"/>
              <a:t>IEEE 802’s proposal:</a:t>
            </a:r>
          </a:p>
          <a:p>
            <a:pPr lvl="1"/>
            <a:r>
              <a:rPr lang="en-US" dirty="0"/>
              <a:t>In response to the SC6 invitation for an ongoing exchange on items of mutual interest</a:t>
            </a:r>
          </a:p>
          <a:p>
            <a:pPr lvl="1"/>
            <a:r>
              <a:rPr lang="en-AU" dirty="0" smtClean="0"/>
              <a:t>To satisfy the conditions enabling IEEE 802 to take </a:t>
            </a:r>
            <a:r>
              <a:rPr lang="en-US" dirty="0"/>
              <a:t>responsibility for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/>
              <a:t> ISO/IEC</a:t>
            </a:r>
            <a:r>
              <a:rPr lang="en-US" dirty="0" smtClean="0">
                <a:solidFill>
                  <a:srgbClr val="FF0000"/>
                </a:solidFill>
              </a:rPr>
              <a:t>/IEEE</a:t>
            </a:r>
            <a:r>
              <a:rPr lang="en-US" dirty="0" smtClean="0"/>
              <a:t> </a:t>
            </a:r>
            <a:r>
              <a:rPr lang="en-US" dirty="0"/>
              <a:t>8802 revision </a:t>
            </a:r>
            <a:r>
              <a:rPr lang="en-US" dirty="0" smtClean="0"/>
              <a:t>process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Executive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907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SC6 invited IEEE 802 to participate in an ongoing exchange on items of mutual interest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During the September 2012 SC6 meeting  </a:t>
            </a:r>
            <a:r>
              <a:rPr lang="en-US" dirty="0" smtClean="0"/>
              <a:t>SC6 invited IEEE 802 to expand the ongoing exchange of information to include new work items</a:t>
            </a:r>
            <a:endParaRPr lang="en-GB" dirty="0" smtClean="0"/>
          </a:p>
          <a:p>
            <a:r>
              <a:rPr lang="en-GB" dirty="0" smtClean="0"/>
              <a:t>Resolution (Res 6.1.12 - </a:t>
            </a:r>
            <a:r>
              <a:rPr lang="en-US" dirty="0" smtClean="0"/>
              <a:t>Information exchange between IEEE 802 &amp; SC6) is as follows</a:t>
            </a:r>
          </a:p>
          <a:p>
            <a:pPr lvl="1"/>
            <a:r>
              <a:rPr lang="en-US" i="1" dirty="0" smtClean="0"/>
              <a:t>SC 6 invites the IEEE 802 WG’s to exchange information about new work items that are within the scope of SC 6 &amp; the respective IEEE 802 WG for information &amp; potential coordination.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invitation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7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210553" cy="767444"/>
          </a:xfrm>
        </p:spPr>
        <p:txBody>
          <a:bodyPr/>
          <a:lstStyle/>
          <a:p>
            <a:r>
              <a:rPr lang="en-US" dirty="0"/>
              <a:t>SC6 </a:t>
            </a:r>
            <a:r>
              <a:rPr lang="en-US" dirty="0" smtClean="0"/>
              <a:t>allocated </a:t>
            </a:r>
            <a:r>
              <a:rPr lang="en-US" dirty="0"/>
              <a:t>conditional responsibility for 8802 revision processes to IEEE 802 WG’s</a:t>
            </a: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Sept 2012, ISO/IEC JTC1/SC6 agreed </a:t>
            </a:r>
            <a:r>
              <a:rPr lang="en-US" dirty="0" smtClean="0"/>
              <a:t>to allocate responsibility for ISO/IEC/IEEE 8802-11 revision process to the IEEE 802.11 WG</a:t>
            </a:r>
            <a:endParaRPr lang="en-GB" dirty="0" smtClean="0"/>
          </a:p>
          <a:p>
            <a:r>
              <a:rPr lang="en-GB" dirty="0" smtClean="0"/>
              <a:t>The resolution (Res 6.1.9 - </a:t>
            </a:r>
            <a:r>
              <a:rPr lang="en-US" dirty="0" smtClean="0"/>
              <a:t>Responsibility for 8802-11 revisions) is as follows</a:t>
            </a:r>
          </a:p>
          <a:p>
            <a:pPr lvl="1"/>
            <a:r>
              <a:rPr lang="en-US" i="1" dirty="0" smtClean="0"/>
              <a:t>As empowered by clause A1.2.1 of the PSDO agreement between ISO &amp; IEEE, SC 6 decides to allocate responsibility for the revision process of the ISO/IEC 8802-11 standard to the IEEE 802.11 Working Group while the IEEE 802.11 WG has an ongoing revision process for the IEEE 802.11 standard. A condition of this resolution is that SC 6 &amp; its NBs have access to an established mechanism to contribute to the revision process in the IEEE 802.11 WG.</a:t>
            </a:r>
          </a:p>
          <a:p>
            <a:r>
              <a:rPr lang="en-US" dirty="0" smtClean="0"/>
              <a:t>The second part of the resolution makes it conditional on a mechanism being agreed that allows SC6 NBs to contribute to the revision process in the IEEE 802.11 WG</a:t>
            </a:r>
          </a:p>
          <a:p>
            <a:r>
              <a:rPr lang="en-US" dirty="0" smtClean="0"/>
              <a:t>Similar resolutions were agreed by SC6 with respect to any future ratified ISO/IEC/IEEE 8802-1 or ISO/IEC/IEEE 8802-3 standards</a:t>
            </a:r>
            <a:endParaRPr lang="en-US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SC6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– responsibility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decision 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auto">
          <a:xfrm>
            <a:off x="470302" y="3733799"/>
            <a:ext cx="8223161" cy="2209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57200" y="1401652"/>
            <a:ext cx="2743200" cy="454302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505200" y="1375894"/>
            <a:ext cx="5194926" cy="457199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70302" y="1828800"/>
            <a:ext cx="8223161" cy="1600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is now proposing mechanisms for exchange with &amp; contribution by SC6 NBs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C1F96-5ED1-41A0-BC5E-E0FC0B2B84E1}" type="slidenum">
              <a:rPr lang="en-US" smtClean="0"/>
              <a:pPr>
                <a:defRPr/>
              </a:pPr>
              <a:t>6</a:t>
            </a:fld>
            <a:endParaRPr lang="en-US" sz="1400">
              <a:latin typeface="Myriad Pro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57200" y="1828800"/>
            <a:ext cx="27432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invited </a:t>
            </a:r>
            <a:r>
              <a:rPr lang="en-US" sz="1600" dirty="0" smtClean="0">
                <a:solidFill>
                  <a:srgbClr val="FF0000"/>
                </a:solidFill>
              </a:rPr>
              <a:t>IEEE </a:t>
            </a:r>
            <a:r>
              <a:rPr lang="en-US" sz="1600" dirty="0" smtClean="0"/>
              <a:t>802 </a:t>
            </a:r>
            <a:r>
              <a:rPr lang="en-US" sz="1600" dirty="0"/>
              <a:t>to participate in an ongoing exchange on items of mutual interest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" y="3701603"/>
            <a:ext cx="2743200" cy="22419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dirty="0"/>
              <a:t>SC6 has </a:t>
            </a:r>
            <a:r>
              <a:rPr lang="en-US" sz="1600" dirty="0" smtClean="0"/>
              <a:t>assigned responsibility for ISO/IEC/IEEE 8802 </a:t>
            </a:r>
            <a:r>
              <a:rPr lang="en-US" sz="1600" dirty="0"/>
              <a:t>revision processes to </a:t>
            </a:r>
            <a:r>
              <a:rPr lang="en-US" sz="1600" dirty="0" smtClean="0"/>
              <a:t>IEEE 802 WG’s conditional on a mechanism being established allowing SC6 NBs to contribute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05200" y="1828800"/>
            <a:ext cx="5181600" cy="1600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Enable </a:t>
            </a:r>
            <a:r>
              <a:rPr lang="en-US" sz="1600" dirty="0"/>
              <a:t>the exchange of information using regular status </a:t>
            </a:r>
            <a:r>
              <a:rPr lang="en-US" sz="1600" dirty="0" smtClean="0"/>
              <a:t>reports from IEEE 802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Encourage SC6 NBs to use the extensive information </a:t>
            </a:r>
            <a:r>
              <a:rPr lang="en-US" sz="1600" dirty="0"/>
              <a:t>about 802 </a:t>
            </a:r>
            <a:r>
              <a:rPr lang="en-US" sz="1600" dirty="0" smtClean="0"/>
              <a:t>activities that is </a:t>
            </a:r>
            <a:r>
              <a:rPr lang="en-US" sz="1600" dirty="0"/>
              <a:t>already publicly available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498537" y="3733800"/>
            <a:ext cx="5194926" cy="2209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Allow SC6 </a:t>
            </a:r>
            <a:r>
              <a:rPr lang="en-US" sz="1600" dirty="0"/>
              <a:t>NBs </a:t>
            </a:r>
            <a:r>
              <a:rPr lang="en-US" sz="1600" dirty="0" smtClean="0"/>
              <a:t>to </a:t>
            </a:r>
            <a:r>
              <a:rPr lang="en-US" sz="1600" dirty="0"/>
              <a:t>comment on 802 </a:t>
            </a:r>
            <a:r>
              <a:rPr lang="en-US" sz="1600" dirty="0" smtClean="0"/>
              <a:t>drafts or standards at any time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1600" dirty="0" smtClean="0"/>
              <a:t>Resolve all SC6 </a:t>
            </a:r>
            <a:r>
              <a:rPr lang="en-US" sz="1600" dirty="0"/>
              <a:t>NB comments </a:t>
            </a:r>
            <a:r>
              <a:rPr lang="en-US" sz="1600" dirty="0" smtClean="0"/>
              <a:t>in good faith as </a:t>
            </a:r>
            <a:r>
              <a:rPr lang="en-US" sz="1600" dirty="0"/>
              <a:t>soon as </a:t>
            </a:r>
            <a:r>
              <a:rPr lang="en-US" sz="1600" dirty="0" smtClean="0"/>
              <a:t>possible</a:t>
            </a:r>
          </a:p>
          <a:p>
            <a:pPr marL="177800" indent="-177800" algn="l">
              <a:spcBef>
                <a:spcPts val="8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AU" sz="1600" dirty="0" smtClean="0"/>
              <a:t>Notify SC6 </a:t>
            </a:r>
            <a:r>
              <a:rPr lang="en-AU" sz="1600" dirty="0"/>
              <a:t>NB delegates </a:t>
            </a:r>
            <a:r>
              <a:rPr lang="en-AU" sz="1600" dirty="0" smtClean="0"/>
              <a:t>that they may participate in IEEE 802 revision processes directly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57200" y="1371600"/>
            <a:ext cx="27432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b="1" dirty="0" smtClean="0"/>
              <a:t>SC6 request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05200" y="1371600"/>
            <a:ext cx="51816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>
              <a:buClr>
                <a:schemeClr val="accent1"/>
              </a:buClr>
            </a:pPr>
            <a:r>
              <a:rPr lang="en-US" sz="1600" b="1" dirty="0" smtClean="0"/>
              <a:t>IEEE 802 proposed solution</a:t>
            </a:r>
            <a:endParaRPr kumimoji="0" lang="en-AU" sz="1600" b="1" i="0" u="none" strike="noStrike" cap="none" normalizeH="0" baseline="0" dirty="0" smtClean="0">
              <a:ln>
                <a:noFill/>
              </a:ln>
              <a:effectLst/>
              <a:ea typeface="ＭＳ Ｐゴシック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 - proposal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73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7772400" cy="767444"/>
          </a:xfrm>
        </p:spPr>
        <p:txBody>
          <a:bodyPr/>
          <a:lstStyle/>
          <a:p>
            <a:r>
              <a:rPr lang="en-US" dirty="0" smtClean="0"/>
              <a:t>IEEE 802 proposes enabling </a:t>
            </a:r>
            <a:r>
              <a:rPr lang="en-US" dirty="0"/>
              <a:t>information </a:t>
            </a:r>
            <a:r>
              <a:rPr lang="en-US" dirty="0" smtClean="0"/>
              <a:t>exchange using </a:t>
            </a:r>
            <a:r>
              <a:rPr lang="en-US" dirty="0"/>
              <a:t>regular status </a:t>
            </a:r>
            <a:r>
              <a:rPr lang="en-US" dirty="0" smtClean="0"/>
              <a:t>reports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380999" y="1371600"/>
            <a:ext cx="8515353" cy="4572000"/>
          </a:xfrm>
        </p:spPr>
        <p:txBody>
          <a:bodyPr/>
          <a:lstStyle/>
          <a:p>
            <a:r>
              <a:rPr lang="en-US" dirty="0" smtClean="0"/>
              <a:t>IEEE 802 will provide a report after every 802 Plenary meeting</a:t>
            </a:r>
          </a:p>
          <a:p>
            <a:pPr lvl="1"/>
            <a:r>
              <a:rPr lang="en-US" dirty="0" smtClean="0"/>
              <a:t>Held in March, July, November</a:t>
            </a:r>
          </a:p>
          <a:p>
            <a:r>
              <a:rPr lang="en-US" dirty="0" smtClean="0"/>
              <a:t>The report is planned to include the following information related to IEEE 802 activities:</a:t>
            </a:r>
          </a:p>
          <a:p>
            <a:pPr lvl="1"/>
            <a:r>
              <a:rPr lang="en-US" dirty="0" smtClean="0"/>
              <a:t>A list of published standards</a:t>
            </a:r>
          </a:p>
          <a:p>
            <a:pPr lvl="1"/>
            <a:r>
              <a:rPr lang="en-US" dirty="0" smtClean="0"/>
              <a:t>A list of projects under development, including:</a:t>
            </a:r>
          </a:p>
          <a:p>
            <a:pPr lvl="2"/>
            <a:r>
              <a:rPr lang="en-US" dirty="0" smtClean="0"/>
              <a:t>Project approval date</a:t>
            </a:r>
          </a:p>
          <a:p>
            <a:pPr lvl="2"/>
            <a:r>
              <a:rPr lang="en-US" dirty="0" smtClean="0"/>
              <a:t>Project expiration date</a:t>
            </a:r>
          </a:p>
          <a:p>
            <a:pPr lvl="2"/>
            <a:r>
              <a:rPr lang="en-US" dirty="0" smtClean="0"/>
              <a:t>Expected date of IEEE Sponsor Ballot</a:t>
            </a:r>
          </a:p>
          <a:p>
            <a:pPr lvl="2"/>
            <a:r>
              <a:rPr lang="en-US" dirty="0" smtClean="0"/>
              <a:t>Expected date of </a:t>
            </a:r>
            <a:r>
              <a:rPr lang="en-US" dirty="0"/>
              <a:t>s</a:t>
            </a:r>
            <a:r>
              <a:rPr lang="en-US" dirty="0" smtClean="0"/>
              <a:t>ubmission of the draft to the IEEE Standards Board for final approval</a:t>
            </a:r>
          </a:p>
          <a:p>
            <a:pPr lvl="1"/>
            <a:r>
              <a:rPr lang="en-US" dirty="0" smtClean="0"/>
              <a:t>A list of approved Study Groups</a:t>
            </a:r>
          </a:p>
          <a:p>
            <a:pPr lvl="2"/>
            <a:r>
              <a:rPr lang="en-US" dirty="0" smtClean="0"/>
              <a:t>Represents potential future projects under consideration</a:t>
            </a:r>
          </a:p>
          <a:p>
            <a:r>
              <a:rPr lang="en-US" dirty="0" smtClean="0"/>
              <a:t>An example of a possible report format is embedded</a:t>
            </a:r>
          </a:p>
          <a:p>
            <a:r>
              <a:rPr lang="en-US" dirty="0" smtClean="0"/>
              <a:t>The report will be submitted to SC6 by the IEEE 802 Liaison Officer for SC6 on behalf of the IEEE 802 Chair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424289"/>
              </p:ext>
            </p:extLst>
          </p:nvPr>
        </p:nvGraphicFramePr>
        <p:xfrm>
          <a:off x="6858000" y="48006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Acrobat Document" showAsIcon="1" r:id="rId4" imgW="914400" imgH="771480" progId="AcroExch.Document.7">
                  <p:embed/>
                </p:oleObj>
              </mc:Choice>
              <mc:Fallback>
                <p:oleObj name="Acrobat Document" showAsIcon="1" r:id="rId4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0" y="48006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exchange – status reports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1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242206"/>
            <a:ext cx="8458200" cy="767444"/>
          </a:xfrm>
        </p:spPr>
        <p:txBody>
          <a:bodyPr/>
          <a:lstStyle/>
          <a:p>
            <a:r>
              <a:rPr lang="en-US" dirty="0" smtClean="0"/>
              <a:t>IEEE 802 encourages SC6 NBs to use the extensive public information about its activities</a:t>
            </a:r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information about IEEE 802 WG activities is available on publicly accessible websites</a:t>
            </a:r>
          </a:p>
          <a:p>
            <a:r>
              <a:rPr lang="en-US" dirty="0" smtClean="0"/>
              <a:t>In particular, information about  IEEE 802.1, 802.3 &amp; 802.11 WG activities can be found on the following websites:</a:t>
            </a:r>
          </a:p>
          <a:p>
            <a:pPr lvl="1"/>
            <a:r>
              <a:rPr lang="en-US" dirty="0" smtClean="0"/>
              <a:t>IEEE 802.1 - </a:t>
            </a:r>
            <a:r>
              <a:rPr lang="en-US" dirty="0" smtClean="0">
                <a:hlinkClick r:id="rId3"/>
              </a:rPr>
              <a:t>http://grouper.ieee.org/groups/802/1/</a:t>
            </a:r>
            <a:endParaRPr lang="en-US" dirty="0" smtClean="0"/>
          </a:p>
          <a:p>
            <a:pPr lvl="1"/>
            <a:r>
              <a:rPr lang="en-US" dirty="0" smtClean="0"/>
              <a:t>IEEE 802.3 - </a:t>
            </a:r>
            <a:r>
              <a:rPr lang="en-US" dirty="0" smtClean="0">
                <a:hlinkClick r:id="rId4"/>
              </a:rPr>
              <a:t>http://grouper.ieee.org/groups/802/3/</a:t>
            </a:r>
            <a:endParaRPr lang="en-US" dirty="0" smtClean="0"/>
          </a:p>
          <a:p>
            <a:pPr lvl="1"/>
            <a:r>
              <a:rPr lang="en-US" dirty="0" smtClean="0"/>
              <a:t>IEEE 802.11 - </a:t>
            </a:r>
            <a:r>
              <a:rPr lang="en-US" dirty="0" smtClean="0">
                <a:hlinkClick r:id="rId5"/>
              </a:rPr>
              <a:t>http://grouper.ieee.org/groups/802/11/</a:t>
            </a:r>
            <a:endParaRPr lang="en-US" dirty="0" smtClean="0"/>
          </a:p>
          <a:p>
            <a:r>
              <a:rPr lang="en-US" dirty="0" smtClean="0"/>
              <a:t>SC6 NB delegates may access information about all IEEE 802 WG activities by: </a:t>
            </a:r>
          </a:p>
          <a:p>
            <a:pPr lvl="1"/>
            <a:r>
              <a:rPr lang="en-US" dirty="0" smtClean="0"/>
              <a:t>Navigating through these websites at any time</a:t>
            </a:r>
          </a:p>
          <a:p>
            <a:pPr lvl="1"/>
            <a:r>
              <a:rPr lang="en-US" dirty="0" smtClean="0"/>
              <a:t>Joining the associated email reflectors (read-only access)</a:t>
            </a:r>
          </a:p>
          <a:p>
            <a:pPr lvl="1"/>
            <a:r>
              <a:rPr lang="en-US" dirty="0" smtClean="0"/>
              <a:t>Attending WG meetings (registration fee required)</a:t>
            </a:r>
          </a:p>
          <a:p>
            <a:r>
              <a:rPr lang="en-US" dirty="0" smtClean="0"/>
              <a:t>IEEE </a:t>
            </a:r>
            <a:r>
              <a:rPr lang="en-US" dirty="0"/>
              <a:t>802 </a:t>
            </a:r>
            <a:r>
              <a:rPr lang="en-US" dirty="0" smtClean="0"/>
              <a:t>will liaise </a:t>
            </a:r>
            <a:r>
              <a:rPr lang="en-US" dirty="0"/>
              <a:t>to SC6 </a:t>
            </a:r>
            <a:r>
              <a:rPr lang="en-US" dirty="0" smtClean="0"/>
              <a:t>drafts </a:t>
            </a:r>
            <a:r>
              <a:rPr lang="en-US" dirty="0"/>
              <a:t>of standards </a:t>
            </a:r>
            <a:r>
              <a:rPr lang="en-US" dirty="0" smtClean="0"/>
              <a:t>that </a:t>
            </a:r>
            <a:r>
              <a:rPr lang="en-US" dirty="0"/>
              <a:t>we are </a:t>
            </a:r>
            <a:r>
              <a:rPr lang="en-US" dirty="0">
                <a:solidFill>
                  <a:srgbClr val="7030A0"/>
                </a:solidFill>
              </a:rPr>
              <a:t>planning to later submit to ISO/IEC for ratification under the PSDO </a:t>
            </a:r>
            <a:r>
              <a:rPr lang="en-US" dirty="0" smtClean="0">
                <a:solidFill>
                  <a:srgbClr val="7030A0"/>
                </a:solidFill>
              </a:rPr>
              <a:t>agreement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400" b="1" dirty="0">
                <a:solidFill>
                  <a:schemeClr val="bg1"/>
                </a:solidFill>
                <a:ea typeface="ＭＳ Ｐゴシック" pitchFamily="34" charset="-128"/>
              </a:rPr>
              <a:t>IEEE 802 – exchange – </a:t>
            </a:r>
            <a:r>
              <a:rPr lang="en-AU" sz="1400" b="1" dirty="0" smtClean="0">
                <a:solidFill>
                  <a:schemeClr val="bg1"/>
                </a:solidFill>
                <a:ea typeface="ＭＳ Ｐゴシック" pitchFamily="34" charset="-128"/>
              </a:rPr>
              <a:t>public info</a:t>
            </a:r>
            <a:endParaRPr lang="en-AU" sz="14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04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title"/>
          </p:nvPr>
        </p:nvSpPr>
        <p:spPr>
          <a:xfrm>
            <a:off x="685799" y="242206"/>
            <a:ext cx="8076063" cy="767444"/>
          </a:xfrm>
        </p:spPr>
        <p:txBody>
          <a:bodyPr/>
          <a:lstStyle/>
          <a:p>
            <a:r>
              <a:rPr lang="en-US" dirty="0" smtClean="0"/>
              <a:t>IEEE 802 proposes allowing </a:t>
            </a:r>
            <a:r>
              <a:rPr lang="en-US" dirty="0"/>
              <a:t>SC6 NBs to comment on </a:t>
            </a:r>
            <a:r>
              <a:rPr lang="en-US" dirty="0" smtClean="0"/>
              <a:t>IEEE 802 </a:t>
            </a:r>
            <a:r>
              <a:rPr lang="en-US" dirty="0"/>
              <a:t>drafts or </a:t>
            </a:r>
            <a:r>
              <a:rPr lang="en-US" dirty="0" smtClean="0"/>
              <a:t>standards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</p:txBody>
      </p:sp>
      <p:sp>
        <p:nvSpPr>
          <p:cNvPr id="14339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457575"/>
            <a:ext cx="7772400" cy="4343400"/>
          </a:xfrm>
        </p:spPr>
        <p:txBody>
          <a:bodyPr/>
          <a:lstStyle/>
          <a:p>
            <a:pPr marL="274320" lvl="1" indent="-274320">
              <a:spcBef>
                <a:spcPts val="1100"/>
              </a:spcBef>
              <a:buClr>
                <a:schemeClr val="accent1"/>
              </a:buClr>
              <a:buSzPct val="100000"/>
              <a:buFont typeface="Wingdings 2" pitchFamily="18" charset="2"/>
              <a:buChar char=""/>
            </a:pPr>
            <a:r>
              <a:rPr lang="en-US" dirty="0"/>
              <a:t>A condition </a:t>
            </a:r>
            <a:r>
              <a:rPr lang="en-US" dirty="0" smtClean="0"/>
              <a:t>of resolutions 6.1.9 through 6.1.11 from the JTC 1/SC 6 Graz meetings is that SC </a:t>
            </a:r>
            <a:r>
              <a:rPr lang="en-US" dirty="0"/>
              <a:t>6 </a:t>
            </a:r>
            <a:r>
              <a:rPr lang="en-US" dirty="0" smtClean="0"/>
              <a:t>&amp; </a:t>
            </a:r>
            <a:r>
              <a:rPr lang="en-US" dirty="0"/>
              <a:t>its NBs have access to an established mechanism to contribute to the </a:t>
            </a:r>
            <a:r>
              <a:rPr lang="en-US" dirty="0" smtClean="0"/>
              <a:t>applicable revision processes</a:t>
            </a:r>
            <a:endParaRPr lang="en-US" dirty="0"/>
          </a:p>
          <a:p>
            <a:r>
              <a:rPr lang="en-US" dirty="0" smtClean="0"/>
              <a:t>This condition is partially satisfied by making information about IEEE 802 activities easily accessible to SC6 NBs</a:t>
            </a:r>
          </a:p>
          <a:p>
            <a:r>
              <a:rPr lang="en-US" dirty="0" smtClean="0"/>
              <a:t>In addition IEEE 802 proposes that: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Drafts of standards or amendments that are planned to be submitted to ISO/IEC for ratification under the PSDO be regularly liaised to SC6 in parallel to Working Group Letter Ballots and/or Sponsor Ballots</a:t>
            </a:r>
          </a:p>
          <a:p>
            <a:pPr lvl="1"/>
            <a:r>
              <a:rPr lang="en-US" dirty="0" smtClean="0"/>
              <a:t>All drafts liaised to SC6 will be accompanied by completed comment resolutions for comments from SC6 NBs on previous drafts</a:t>
            </a:r>
          </a:p>
          <a:p>
            <a:pPr lvl="1"/>
            <a:r>
              <a:rPr lang="en-US" dirty="0" smtClean="0"/>
              <a:t>SC6 NBs &amp; SC6 NB delegates are invited to comment on these drafts, with the comments resolved in the same way as all other comments received on a draft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34D40-6E61-41B8-BBDC-8B4ECAA87FD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3429000" y="6248400"/>
            <a:ext cx="43434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IEEE 802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ea typeface="ＭＳ Ｐゴシック" pitchFamily="34" charset="-128"/>
              </a:rPr>
              <a:t> – condition - summary</a:t>
            </a:r>
            <a:endParaRPr kumimoji="0" lang="en-AU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99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3122</TotalTime>
  <Words>1523</Words>
  <Application>Microsoft Office PowerPoint</Application>
  <PresentationFormat>On-screen Show (4:3)</PresentationFormat>
  <Paragraphs>149</Paragraphs>
  <Slides>12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IEEE-SA_PowerPoint_Template</vt:lpstr>
      <vt:lpstr>802-11-Submission</vt:lpstr>
      <vt:lpstr>Acrobat Document</vt:lpstr>
      <vt:lpstr>IEEE 802 JTC1 Standing Committee  Proposal for SC6 contribution process</vt:lpstr>
      <vt:lpstr>Proposal for SC 6 contributions to IEEE 802.1, 802.3 &amp; 802.11 revision processes</vt:lpstr>
      <vt:lpstr>SC6 &amp; IEEE 802 decided in Sept 2012 to expand the scope of their relationship</vt:lpstr>
      <vt:lpstr>SC6 invited IEEE 802 to participate in an ongoing exchange on items of mutual interest</vt:lpstr>
      <vt:lpstr>SC6 allocated conditional responsibility for 8802 revision processes to IEEE 802 WG’s</vt:lpstr>
      <vt:lpstr>IEEE 802 is now proposing mechanisms for exchange with &amp; contribution by SC6 NBs</vt:lpstr>
      <vt:lpstr>IEEE 802 proposes enabling information exchange using regular status reports</vt:lpstr>
      <vt:lpstr>IEEE 802 encourages SC6 NBs to use the extensive public information about its activities</vt:lpstr>
      <vt:lpstr>IEEE 802 proposes allowing SC6 NBs to comment on IEEE 802 drafts or standards </vt:lpstr>
      <vt:lpstr>IEEE 802 will allow SC6 NB &amp; delegates to comment on drafts later than normal</vt:lpstr>
      <vt:lpstr>IEEE 802 WGs will resolve SC6 NB comments as soon as possible, even if they are provided late</vt:lpstr>
      <vt:lpstr>SC6 NB delegates may participate in IEEE 802 revision processes more directly</vt:lpstr>
    </vt:vector>
  </TitlesOfParts>
  <Company>IEEE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IEEE-SA PPT Template</dc:title>
  <dc:creator>IEEE</dc:creator>
  <cp:lastModifiedBy>Andrew Myles (amyles)</cp:lastModifiedBy>
  <cp:revision>189</cp:revision>
  <dcterms:created xsi:type="dcterms:W3CDTF">2009-12-29T14:27:24Z</dcterms:created>
  <dcterms:modified xsi:type="dcterms:W3CDTF">2013-03-20T19:03:16Z</dcterms:modified>
</cp:coreProperties>
</file>