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54"/>
  </p:notesMasterIdLst>
  <p:handoutMasterIdLst>
    <p:handoutMasterId r:id="rId55"/>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342" r:id="rId14"/>
    <p:sldId id="856" r:id="rId15"/>
    <p:sldId id="973" r:id="rId16"/>
    <p:sldId id="970" r:id="rId17"/>
    <p:sldId id="971" r:id="rId18"/>
    <p:sldId id="986" r:id="rId19"/>
    <p:sldId id="972" r:id="rId20"/>
    <p:sldId id="908" r:id="rId21"/>
    <p:sldId id="909" r:id="rId22"/>
    <p:sldId id="931" r:id="rId23"/>
    <p:sldId id="921" r:id="rId24"/>
    <p:sldId id="974" r:id="rId25"/>
    <p:sldId id="937" r:id="rId26"/>
    <p:sldId id="953" r:id="rId27"/>
    <p:sldId id="978" r:id="rId28"/>
    <p:sldId id="977" r:id="rId29"/>
    <p:sldId id="981" r:id="rId30"/>
    <p:sldId id="987" r:id="rId31"/>
    <p:sldId id="988" r:id="rId32"/>
    <p:sldId id="989" r:id="rId33"/>
    <p:sldId id="990" r:id="rId34"/>
    <p:sldId id="991" r:id="rId35"/>
    <p:sldId id="992" r:id="rId36"/>
    <p:sldId id="993" r:id="rId37"/>
    <p:sldId id="994" r:id="rId38"/>
    <p:sldId id="995" r:id="rId39"/>
    <p:sldId id="996" r:id="rId40"/>
    <p:sldId id="944" r:id="rId41"/>
    <p:sldId id="943" r:id="rId42"/>
    <p:sldId id="945" r:id="rId43"/>
    <p:sldId id="949" r:id="rId44"/>
    <p:sldId id="951" r:id="rId45"/>
    <p:sldId id="985" r:id="rId46"/>
    <p:sldId id="952" r:id="rId47"/>
    <p:sldId id="969" r:id="rId48"/>
    <p:sldId id="980" r:id="rId49"/>
    <p:sldId id="891" r:id="rId50"/>
    <p:sldId id="967" r:id="rId51"/>
    <p:sldId id="619" r:id="rId52"/>
    <p:sldId id="621" r:id="rId5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802.11-12/1453r2</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802.11-12/1453r2</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33"/>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802.11-12/1453r2</a:t>
            </a: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2/11-12-1327-02-0jtc-agenda-for-nov-in-san-antonio.pptx"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2/11-12-1454-00-0jtc-proposal-for-sc6-contribution-process.potx"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tandards.ieee.org/board/pat/index.html"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GB/T%2028455-2012"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15 January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Plenary meeting in Nov 2012 in San Antonio</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802.11 WG liaisons to SC6</a:t>
            </a:r>
          </a:p>
          <a:p>
            <a:pPr lvl="2"/>
            <a:r>
              <a:rPr lang="en-AU" dirty="0" smtClean="0"/>
              <a:t>Review latest liaisons of Sponsor Ballot drafts</a:t>
            </a:r>
          </a:p>
          <a:p>
            <a:pPr lvl="2"/>
            <a:r>
              <a:rPr lang="en-AU" dirty="0" smtClean="0"/>
              <a:t>Review status of SC6  ballot on IEEE 802.1X/AE</a:t>
            </a:r>
          </a:p>
          <a:p>
            <a:pPr lvl="2"/>
            <a:r>
              <a:rPr lang="en-AU" dirty="0" smtClean="0"/>
              <a:t>Discuss contribution of amendments to SC6</a:t>
            </a:r>
          </a:p>
          <a:p>
            <a:pPr lvl="1"/>
            <a:r>
              <a:rPr lang="en-US" dirty="0" smtClean="0"/>
              <a:t>Prepare for next SC6 meeting in June in Korea</a:t>
            </a:r>
          </a:p>
          <a:p>
            <a:pPr lvl="2"/>
            <a:r>
              <a:rPr lang="en-US" dirty="0" smtClean="0"/>
              <a:t>Develop a draft of the “contribution process” for SC6 NBs</a:t>
            </a:r>
          </a:p>
          <a:p>
            <a:pPr lvl="2"/>
            <a:r>
              <a:rPr lang="en-US" dirty="0" smtClean="0"/>
              <a:t>Review status 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Swiss NB “Explanatory Report”</a:t>
            </a:r>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Vancouver in Jan 2013, as documented on page </a:t>
            </a:r>
            <a:r>
              <a:rPr lang="en-AU" i="1" dirty="0" smtClean="0">
                <a:solidFill>
                  <a:srgbClr val="FF0000"/>
                </a:solidFill>
              </a:rPr>
              <a:t>10</a:t>
            </a:r>
            <a:r>
              <a:rPr lang="en-AU" i="1" dirty="0" smtClean="0"/>
              <a:t>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Antonio in Nov 2012, as documented in </a:t>
            </a:r>
            <a:r>
              <a:rPr lang="en-AU" i="1" dirty="0" smtClean="0">
                <a:solidFill>
                  <a:srgbClr val="FF0000"/>
                </a:solidFill>
                <a:hlinkClick r:id="rId3"/>
              </a:rPr>
              <a:t>11-12-1327r02</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a:p>
            <a:pPr lvl="1"/>
            <a:r>
              <a:rPr lang="en-AU" dirty="0"/>
              <a:t>Note: these minutes are the annotated </a:t>
            </a:r>
            <a:r>
              <a:rPr lang="en-AU" dirty="0" smtClean="0"/>
              <a:t>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13</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did!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14</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246403472"/>
              </p:ext>
            </p:extLst>
          </p:nvPr>
        </p:nvGraphicFramePr>
        <p:xfrm>
          <a:off x="152398" y="2057400"/>
          <a:ext cx="8915403" cy="2362360"/>
        </p:xfrm>
        <a:graphic>
          <a:graphicData uri="http://schemas.openxmlformats.org/drawingml/2006/table">
            <a:tbl>
              <a:tblPr firstRow="1" bandRow="1">
                <a:tableStyleId>{073A0DAA-6AF3-43AB-8588-CEC1D06C72B9}</a:tableStyleId>
              </a:tblPr>
              <a:tblGrid>
                <a:gridCol w="768571"/>
                <a:gridCol w="1018354"/>
                <a:gridCol w="1018354"/>
                <a:gridCol w="1018354"/>
                <a:gridCol w="1018354"/>
                <a:gridCol w="1018354"/>
                <a:gridCol w="1018354"/>
                <a:gridCol w="1018354"/>
                <a:gridCol w="1018354"/>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Okinawa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
                      </a:r>
                      <a:br>
                        <a:rPr lang="en-AU" sz="1400" dirty="0" smtClean="0"/>
                      </a:br>
                      <a:r>
                        <a:rPr lang="en-AU" sz="1400" dirty="0" smtClean="0"/>
                        <a:t>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Sept 11</a:t>
                      </a:r>
                    </a:p>
                  </a:txBody>
                  <a:tcPr marT="45690" marB="45690">
                    <a:solidFill>
                      <a:schemeClr val="tx1"/>
                    </a:solidFill>
                  </a:tcPr>
                </a:tc>
                <a:tc>
                  <a:txBody>
                    <a:bodyPr/>
                    <a:lstStyle/>
                    <a:p>
                      <a:pPr algn="ctr"/>
                      <a:r>
                        <a:rPr lang="en-AU" sz="1400" dirty="0" smtClean="0">
                          <a:solidFill>
                            <a:schemeClr val="bg1"/>
                          </a:solidFill>
                        </a:rPr>
                        <a:t>Nov 11</a:t>
                      </a: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err="1" smtClean="0">
                          <a:solidFill>
                            <a:schemeClr val="tx1"/>
                          </a:solidFill>
                        </a:rPr>
                        <a:t>D6.0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err="1" smtClean="0">
                          <a:solidFill>
                            <a:schemeClr val="tx1"/>
                          </a:solidFill>
                        </a:rPr>
                        <a:t>D10.0</a:t>
                      </a:r>
                      <a:endParaRPr lang="en-AU" sz="1400" dirty="0">
                        <a:solidFill>
                          <a:schemeClr val="tx1"/>
                        </a:solidFill>
                      </a:endParaRPr>
                    </a:p>
                  </a:txBody>
                  <a:tcPr marT="45690" marB="45690"/>
                </a:tc>
                <a:tc>
                  <a:txBody>
                    <a:bodyPr/>
                    <a:lstStyle/>
                    <a:p>
                      <a:pPr algn="ctr"/>
                      <a:r>
                        <a:rPr lang="en-AU" sz="1400" dirty="0" err="1" smtClean="0">
                          <a:solidFill>
                            <a:schemeClr val="tx1"/>
                          </a:solidFill>
                        </a:rPr>
                        <a:t>D12.0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have started the process of ISO/IEC ratification</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ballot closes on 4 Feb 2013</a:t>
            </a:r>
          </a:p>
          <a:p>
            <a:pPr lvl="2"/>
            <a:r>
              <a:rPr lang="en-AU" dirty="0" smtClean="0"/>
              <a:t>No preliminary results are available</a:t>
            </a:r>
            <a:endParaRPr lang="en-AU" dirty="0"/>
          </a:p>
          <a:p>
            <a:pPr lvl="1"/>
            <a:r>
              <a:rPr lang="en-AU" dirty="0" smtClean="0"/>
              <a:t>The second step will be a five month FDIS ballot of JTC1 NBs</a:t>
            </a:r>
          </a:p>
          <a:p>
            <a:pPr lvl="2"/>
            <a:r>
              <a:rPr lang="en-AU" dirty="0" smtClean="0"/>
              <a:t>802.11-2012 was recently ratified by this ballot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1935671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ISO/IEC naming convention for IEEE 802.1X/AE has been agreed with the ISO Central Secretariat</a:t>
            </a:r>
            <a:endParaRPr lang="en-AU" dirty="0"/>
          </a:p>
        </p:txBody>
      </p:sp>
      <p:sp>
        <p:nvSpPr>
          <p:cNvPr id="3" name="Content Placeholder 2"/>
          <p:cNvSpPr>
            <a:spLocks noGrp="1"/>
          </p:cNvSpPr>
          <p:nvPr>
            <p:ph idx="1"/>
          </p:nvPr>
        </p:nvSpPr>
        <p:spPr/>
        <p:txBody>
          <a:bodyPr/>
          <a:lstStyle/>
          <a:p>
            <a:pPr lvl="1"/>
            <a:r>
              <a:rPr lang="en-AU" dirty="0" smtClean="0"/>
              <a:t>Unlike IEEE 802, ISO/IEC uses numbers for standards</a:t>
            </a:r>
          </a:p>
          <a:p>
            <a:pPr lvl="2"/>
            <a:r>
              <a:rPr lang="en-AU" dirty="0" err="1" smtClean="0"/>
              <a:t>eg</a:t>
            </a:r>
            <a:r>
              <a:rPr lang="en-AU" dirty="0" smtClean="0"/>
              <a:t> IEEE 802.11 is ISO/IEC 8802-11</a:t>
            </a:r>
          </a:p>
          <a:p>
            <a:pPr lvl="2"/>
            <a:r>
              <a:rPr lang="en-AU" dirty="0" err="1" smtClean="0"/>
              <a:t>eg</a:t>
            </a:r>
            <a:r>
              <a:rPr lang="en-AU" dirty="0" smtClean="0"/>
              <a:t> IEEE 802.1X would need to be something like ISO/IEC 8802-1-6</a:t>
            </a:r>
          </a:p>
          <a:p>
            <a:pPr lvl="1"/>
            <a:r>
              <a:rPr lang="en-AU" dirty="0" smtClean="0"/>
              <a:t>Unfortunately, any simple mapping between the ISO/IEC and IEEE 802 versions of the standards would be lost</a:t>
            </a:r>
          </a:p>
          <a:p>
            <a:pPr lvl="1"/>
            <a:r>
              <a:rPr lang="en-AU" dirty="0" smtClean="0"/>
              <a:t>IEEE staff recognised this and negotiated a sensible outcome with the ISO Central Secretariat</a:t>
            </a:r>
          </a:p>
          <a:p>
            <a:pPr lvl="2"/>
            <a:r>
              <a:rPr lang="en-AU" dirty="0" smtClean="0"/>
              <a:t>IEEE 802.1X will become ISO/IEC 8802-1X</a:t>
            </a:r>
          </a:p>
          <a:p>
            <a:pPr lvl="2"/>
            <a:r>
              <a:rPr lang="en-AU" dirty="0"/>
              <a:t>IEEE </a:t>
            </a:r>
            <a:r>
              <a:rPr lang="en-AU" dirty="0" smtClean="0"/>
              <a:t>802.1AE </a:t>
            </a:r>
            <a:r>
              <a:rPr lang="en-AU" dirty="0"/>
              <a:t>will become ISO/IEC </a:t>
            </a:r>
            <a:r>
              <a:rPr lang="en-AU" dirty="0" smtClean="0"/>
              <a:t>8802-1AE</a:t>
            </a:r>
            <a:endParaRPr lang="en-AU" dirty="0"/>
          </a:p>
          <a:p>
            <a:pPr lvl="1"/>
            <a:r>
              <a:rPr lang="en-AU" dirty="0" smtClean="0"/>
              <a:t>This is possible under the PSDO, which states</a:t>
            </a:r>
          </a:p>
          <a:p>
            <a:pPr lvl="2"/>
            <a:r>
              <a:rPr lang="en-AU" i="1" dirty="0"/>
              <a:t>ISO and IEEE shall give consideration to any previous numbering used by ISO or IEEE </a:t>
            </a:r>
            <a:r>
              <a:rPr lang="en-AU" i="1" dirty="0" smtClean="0"/>
              <a:t>to determine </a:t>
            </a:r>
            <a:r>
              <a:rPr lang="en-AU" i="1" dirty="0"/>
              <a:t>the number designation for the fast track or jointly developed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142308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802.3 WG will consider in March 2013 submitting IEEE 802.3 for ISO/IEC ratification</a:t>
            </a:r>
            <a:endParaRPr lang="en-AU" dirty="0"/>
          </a:p>
        </p:txBody>
      </p:sp>
      <p:sp>
        <p:nvSpPr>
          <p:cNvPr id="3" name="Content Placeholder 2"/>
          <p:cNvSpPr>
            <a:spLocks noGrp="1"/>
          </p:cNvSpPr>
          <p:nvPr>
            <p:ph idx="1"/>
          </p:nvPr>
        </p:nvSpPr>
        <p:spPr/>
        <p:txBody>
          <a:bodyPr/>
          <a:lstStyle/>
          <a:p>
            <a:pPr lvl="1"/>
            <a:r>
              <a:rPr lang="en-AU" smtClean="0"/>
              <a:t>The 802.1 WG agreed in November 2012 to submit 802.1X and 802.1AE to ISO/IEC for ratification under the PDSO</a:t>
            </a:r>
          </a:p>
          <a:p>
            <a:pPr lvl="1"/>
            <a:r>
              <a:rPr lang="en-AU" smtClean="0"/>
              <a:t>The 802.3 WG agreed in principle to submit 802.3 ISO/IEC for ratification under the PDSO</a:t>
            </a:r>
          </a:p>
          <a:p>
            <a:pPr lvl="1"/>
            <a:r>
              <a:rPr lang="en-AU" smtClean="0"/>
              <a:t>However, the 802.3 WG will not make a final decision until March 2013</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531835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whether to submit amendments to ISO or just revisions</a:t>
            </a:r>
            <a:endParaRPr lang="en-AU" dirty="0"/>
          </a:p>
        </p:txBody>
      </p:sp>
      <p:sp>
        <p:nvSpPr>
          <p:cNvPr id="3" name="Content Placeholder 2"/>
          <p:cNvSpPr>
            <a:spLocks noGrp="1"/>
          </p:cNvSpPr>
          <p:nvPr>
            <p:ph idx="1"/>
          </p:nvPr>
        </p:nvSpPr>
        <p:spPr/>
        <p:txBody>
          <a:bodyPr/>
          <a:lstStyle/>
          <a:p>
            <a:pPr lvl="1"/>
            <a:r>
              <a:rPr lang="en-AU" dirty="0" smtClean="0"/>
              <a:t>802.11-2012 was just approved by ISO as ISO 8802-11:2012</a:t>
            </a:r>
          </a:p>
          <a:p>
            <a:pPr lvl="1"/>
            <a:r>
              <a:rPr lang="en-AU" dirty="0" smtClean="0"/>
              <a:t>The SC will discuss whether 802.11 (or other WGs) should only send revisions to ISO for revisions or whether we also send them amendments</a:t>
            </a:r>
          </a:p>
          <a:p>
            <a:pPr lvl="1"/>
            <a:r>
              <a:rPr lang="en-AU" dirty="0" smtClean="0"/>
              <a:t>…  </a:t>
            </a:r>
          </a:p>
          <a:p>
            <a:pPr lvl="1"/>
            <a:r>
              <a:rPr lang="en-AU" dirty="0" smtClean="0"/>
              <a:t>Motion:</a:t>
            </a:r>
          </a:p>
          <a:p>
            <a:pPr lvl="2"/>
            <a:r>
              <a:rPr lang="en-AU" dirty="0" smtClean="0"/>
              <a:t>The IEEE 802 JTC1 SC recommends to the IEEE 802.11 WG that IEEE 802.11aa/ad/</a:t>
            </a:r>
            <a:r>
              <a:rPr lang="en-AU" dirty="0" err="1" smtClean="0"/>
              <a:t>ae</a:t>
            </a:r>
            <a:r>
              <a:rPr lang="en-AU" dirty="0" smtClean="0"/>
              <a:t> be submitted to ISO/IEC JTC1 for ratification under the PSDO process</a:t>
            </a:r>
          </a:p>
          <a:p>
            <a:pPr lvl="2"/>
            <a:r>
              <a:rPr lang="en-AU" dirty="0" smtClean="0"/>
              <a:t>Moved: Donald</a:t>
            </a:r>
          </a:p>
          <a:p>
            <a:pPr lvl="2"/>
            <a:r>
              <a:rPr lang="en-AU" dirty="0" smtClean="0"/>
              <a:t>Seconded: Ian Sherlock</a:t>
            </a:r>
          </a:p>
          <a:p>
            <a:pPr lvl="2"/>
            <a:r>
              <a:rPr lang="en-AU" dirty="0" smtClean="0"/>
              <a:t>7/0/3 passed</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2111816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has declined an IEEE 802 invitation to present </a:t>
            </a:r>
            <a:r>
              <a:rPr lang="en-AU" dirty="0" err="1" smtClean="0"/>
              <a:t>TePA</a:t>
            </a:r>
            <a:r>
              <a:rPr lang="en-AU" dirty="0" smtClean="0"/>
              <a:t>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name </a:t>
            </a:r>
            <a:r>
              <a:rPr lang="en-US" dirty="0" err="1" smtClean="0"/>
              <a:t>Huyn</a:t>
            </a:r>
            <a:r>
              <a:rPr lang="en-US" dirty="0"/>
              <a:t> </a:t>
            </a:r>
            <a:r>
              <a:rPr lang="en-US" dirty="0" err="1" smtClean="0"/>
              <a:t>Yanan</a:t>
            </a:r>
            <a:r>
              <a:rPr lang="en-US" dirty="0" smtClean="0"/>
              <a:t> (IWNCOMM)</a:t>
            </a:r>
            <a:r>
              <a:rPr lang="en-US" dirty="0"/>
              <a:t> </a:t>
            </a:r>
            <a:endParaRPr lang="en-AU" dirty="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2013 was suggested as an alternative</a:t>
            </a:r>
          </a:p>
          <a:p>
            <a:pPr lvl="1"/>
            <a:r>
              <a:rPr lang="en-AU" dirty="0" err="1" smtClean="0"/>
              <a:t>Huyn</a:t>
            </a:r>
            <a:r>
              <a:rPr lang="en-AU" dirty="0" smtClean="0"/>
              <a:t> has now declined any invitation for 2013</a:t>
            </a:r>
          </a:p>
          <a:p>
            <a:pPr lvl="2"/>
            <a:r>
              <a:rPr lang="en-AU" i="1" dirty="0" smtClean="0"/>
              <a:t>…</a:t>
            </a:r>
            <a:r>
              <a:rPr lang="en-US" i="1" dirty="0"/>
              <a:t> . It is pity that I would not take part in the IEEE meetings in the next year, because we have finished arranging the meetings (not in China) </a:t>
            </a:r>
            <a:r>
              <a:rPr lang="en-US" i="1" dirty="0" smtClean="0"/>
              <a:t>plan …</a:t>
            </a:r>
            <a:endParaRPr lang="en-AU" sz="2200" i="1" dirty="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88392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Vancouver in Jan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Jan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dirty="0" smtClean="0"/>
              <a:t>In Feb 12, SC6 started a process to “clean up” various ISO/IEC 8802 standards</a:t>
            </a:r>
            <a:endParaRPr lang="en-US" dirty="0" smtClean="0"/>
          </a:p>
        </p:txBody>
      </p:sp>
      <p:sp>
        <p:nvSpPr>
          <p:cNvPr id="36867" name="Content Placeholder 2"/>
          <p:cNvSpPr>
            <a:spLocks noGrp="1"/>
          </p:cNvSpPr>
          <p:nvPr>
            <p:ph idx="1"/>
          </p:nvPr>
        </p:nvSpPr>
        <p:spPr/>
        <p:txBody>
          <a:bodyPr/>
          <a:lstStyle/>
          <a:p>
            <a:r>
              <a:rPr lang="en-AU" dirty="0"/>
              <a:t>In Feb </a:t>
            </a:r>
            <a:r>
              <a:rPr lang="en-AU" dirty="0" smtClean="0"/>
              <a:t>12, at the SC6 meeting in China</a:t>
            </a:r>
          </a:p>
          <a:p>
            <a:pPr lvl="1"/>
            <a:r>
              <a:rPr lang="en-AU" dirty="0" smtClean="0"/>
              <a:t>The UK NB proposed to “clean up” various IEEE 802 related standards in ISO/IEC JTC1/SC6</a:t>
            </a:r>
          </a:p>
          <a:p>
            <a:pPr lvl="1"/>
            <a:r>
              <a:rPr lang="en-AU" dirty="0" smtClean="0"/>
              <a:t>Ultimately, SC6 </a:t>
            </a:r>
            <a:r>
              <a:rPr lang="en-AU" dirty="0"/>
              <a:t>approved a table with proposed dispositions for various ISO/IEC 8802 </a:t>
            </a:r>
            <a:r>
              <a:rPr lang="en-AU" dirty="0" smtClean="0"/>
              <a:t>standards</a:t>
            </a:r>
          </a:p>
          <a:p>
            <a:pPr lvl="1"/>
            <a:r>
              <a:rPr lang="en-AU" dirty="0" smtClean="0"/>
              <a:t>SC6 also approved a </a:t>
            </a:r>
            <a:r>
              <a:rPr lang="en-AU" dirty="0"/>
              <a:t>process to help resolve </a:t>
            </a:r>
            <a:r>
              <a:rPr lang="en-AU" dirty="0" smtClean="0"/>
              <a:t>related issues </a:t>
            </a:r>
            <a:r>
              <a:rPr lang="en-AU" dirty="0"/>
              <a:t>related to </a:t>
            </a:r>
            <a:r>
              <a:rPr lang="en-AU" dirty="0" smtClean="0"/>
              <a:t>an IEEE </a:t>
            </a:r>
            <a:r>
              <a:rPr lang="en-AU" dirty="0"/>
              <a:t>802 </a:t>
            </a:r>
            <a:r>
              <a:rPr lang="en-AU" dirty="0" smtClean="0"/>
              <a:t>proposal that only IEEE 802 WGs “</a:t>
            </a:r>
            <a:r>
              <a:rPr lang="en-AU" i="1" dirty="0" smtClean="0"/>
              <a:t>maintain</a:t>
            </a:r>
            <a:r>
              <a:rPr lang="en-AU" i="1" dirty="0"/>
              <a:t>, alter &amp; extend</a:t>
            </a:r>
            <a:r>
              <a:rPr lang="en-AU" dirty="0"/>
              <a:t>” </a:t>
            </a:r>
            <a:r>
              <a:rPr lang="en-AU" dirty="0" smtClean="0"/>
              <a:t>ISO/IEC 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F99ABD16-0F8D-4817-9485-802F3D2FDEEA}" type="slidenum">
              <a:rPr lang="en-US" smtClean="0"/>
              <a:pPr>
                <a:defRPr/>
              </a:pPr>
              <a:t>20</a:t>
            </a:fld>
            <a:endParaRPr lang="en-US"/>
          </a:p>
        </p:txBody>
      </p:sp>
    </p:spTree>
    <p:extLst>
      <p:ext uri="{BB962C8B-B14F-4D97-AF65-F5344CB8AC3E}">
        <p14:creationId xmlns:p14="http://schemas.microsoft.com/office/powerpoint/2010/main" val="1523756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21</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417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p>
        </p:txBody>
      </p:sp>
      <p:sp>
        <p:nvSpPr>
          <p:cNvPr id="3" name="Content Placeholder 2"/>
          <p:cNvSpPr>
            <a:spLocks noGrp="1"/>
          </p:cNvSpPr>
          <p:nvPr>
            <p:ph idx="1"/>
          </p:nvPr>
        </p:nvSpPr>
        <p:spPr/>
        <p:txBody>
          <a:bodyPr/>
          <a:lstStyle/>
          <a:p>
            <a:pPr lvl="1"/>
            <a:r>
              <a:rPr lang="en-AU" dirty="0" smtClean="0"/>
              <a:t>SC6 agreed on a resolution with respect to 802.11 (Res 6.1.9) that gave 802.11 WG </a:t>
            </a:r>
            <a:r>
              <a:rPr lang="en-AU" dirty="0"/>
              <a:t>responsibility for </a:t>
            </a:r>
            <a:r>
              <a:rPr lang="en-AU" dirty="0" smtClean="0"/>
              <a:t>revision of ISO/IEC 8802-11 standards</a:t>
            </a:r>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 SC6 resolutions are likely to enable more 802 standards to be submitted to ISO/IEC under the PSDO</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802 wanted the possibility to submit 802 standards to ISO/IEC under the PSDO for ratification</a:t>
            </a:r>
          </a:p>
          <a:p>
            <a:pPr lvl="1"/>
            <a:r>
              <a:rPr lang="en-AU" dirty="0" smtClean="0"/>
              <a:t>The potential benefits include:</a:t>
            </a:r>
          </a:p>
          <a:p>
            <a:pPr lvl="2"/>
            <a:r>
              <a:rPr lang="en-AU" dirty="0" smtClean="0"/>
              <a:t>Universal recognition of “international” status (major)</a:t>
            </a:r>
          </a:p>
          <a:p>
            <a:pPr lvl="2"/>
            <a:r>
              <a:rPr lang="en-AU" dirty="0" smtClean="0"/>
              <a:t>Review by a ISO/IEC JTC1 NBs (minor)</a:t>
            </a:r>
          </a:p>
          <a:p>
            <a:pPr lvl="1"/>
            <a:r>
              <a:rPr lang="en-AU" dirty="0" smtClean="0"/>
              <a:t>The risk of submitting an 802  standard without an agreement was that it could be modified by SC6 without the permission or cooperation of 802</a:t>
            </a:r>
          </a:p>
          <a:p>
            <a:pPr lvl="2"/>
            <a:r>
              <a:rPr lang="en-AU" dirty="0" smtClean="0"/>
              <a:t>No one wants “another WAPI”</a:t>
            </a:r>
          </a:p>
          <a:p>
            <a:pPr lvl="2"/>
            <a:r>
              <a:rPr lang="en-AU" dirty="0" smtClean="0"/>
              <a:t>Of course this could always happen, even without an agreement</a:t>
            </a:r>
          </a:p>
          <a:p>
            <a:pPr lvl="1"/>
            <a:r>
              <a:rPr lang="en-AU" dirty="0" smtClean="0"/>
              <a:t>IEEE 802.11 WG previously decided to move ahead under the PSDO without any further agreement</a:t>
            </a:r>
          </a:p>
          <a:p>
            <a:pPr lvl="1"/>
            <a:r>
              <a:rPr lang="en-AU" dirty="0" smtClean="0"/>
              <a:t>The 802.1 WG &amp; 802.3 WG wanted an agreement of some sort to mitigate the perceived risk – the SC6 resolutions provides an appropriate  framework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4117347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is not certain that the resolutions would avoid a WAPI like situation in the future</a:t>
            </a:r>
            <a:endParaRPr lang="en-AU" dirty="0"/>
          </a:p>
        </p:txBody>
      </p:sp>
      <p:sp>
        <p:nvSpPr>
          <p:cNvPr id="8" name="Content Placeholder 7"/>
          <p:cNvSpPr>
            <a:spLocks noGrp="1"/>
          </p:cNvSpPr>
          <p:nvPr>
            <p:ph idx="1"/>
          </p:nvPr>
        </p:nvSpPr>
        <p:spPr/>
        <p:txBody>
          <a:bodyPr/>
          <a:lstStyle/>
          <a:p>
            <a:pPr lvl="1"/>
            <a:r>
              <a:rPr lang="en-AU" dirty="0" smtClean="0"/>
              <a:t>WAPI is always raised as an example of how things can go wrong</a:t>
            </a:r>
          </a:p>
          <a:p>
            <a:pPr lvl="1"/>
            <a:r>
              <a:rPr lang="en-AU" dirty="0" smtClean="0"/>
              <a:t>The question is what does this resolution do to protect against future WAPI-like situations?</a:t>
            </a:r>
          </a:p>
          <a:p>
            <a:pPr lvl="1"/>
            <a:r>
              <a:rPr lang="en-AU" dirty="0" smtClean="0"/>
              <a:t>US NB asserted in Graz that the resolution means the 802.11 WG and not SC6 would consider a WAPI-like proposal because:</a:t>
            </a:r>
          </a:p>
          <a:p>
            <a:pPr lvl="2"/>
            <a:r>
              <a:rPr lang="en-AU" dirty="0" smtClean="0"/>
              <a:t>WAPI is effectively an amendment to 802.11</a:t>
            </a:r>
          </a:p>
          <a:p>
            <a:pPr lvl="2"/>
            <a:r>
              <a:rPr lang="en-AU" dirty="0" smtClean="0"/>
              <a:t>WAPI would “fork” the 8802-11 standard contrary to the PSDO</a:t>
            </a:r>
          </a:p>
          <a:p>
            <a:pPr lvl="1"/>
            <a:r>
              <a:rPr lang="en-AU" dirty="0" smtClean="0"/>
              <a:t>Other NBs agreed with this position, at least in private</a:t>
            </a:r>
          </a:p>
          <a:p>
            <a:pPr lvl="1"/>
            <a:r>
              <a:rPr lang="en-AU" dirty="0" smtClean="0"/>
              <a:t>The Swiss and Chinese NBs disagreed with this perspective during the meeting and in subsequent discussions</a:t>
            </a:r>
          </a:p>
          <a:p>
            <a:pPr lvl="1"/>
            <a:r>
              <a:rPr lang="en-AU" dirty="0" smtClean="0"/>
              <a:t>The bottom line is that the resolution does not guarantee another WAPI-like situation will not occur in the future … but it certainly helps!</a:t>
            </a:r>
          </a:p>
          <a:p>
            <a:pPr lvl="1"/>
            <a:r>
              <a:rPr lang="en-AU" dirty="0" smtClean="0"/>
              <a:t>The resolution definitely does not stop any competitive proposals!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Tree>
    <p:extLst>
      <p:ext uri="{BB962C8B-B14F-4D97-AF65-F5344CB8AC3E}">
        <p14:creationId xmlns:p14="http://schemas.microsoft.com/office/powerpoint/2010/main" val="3344656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US NB made a suggestion in Graz for an “established </a:t>
            </a:r>
            <a:r>
              <a:rPr lang="en-AU" dirty="0"/>
              <a:t>mechanism to contribute to the revision </a:t>
            </a:r>
            <a:r>
              <a:rPr lang="en-AU" dirty="0" smtClean="0"/>
              <a:t>process” </a:t>
            </a:r>
            <a:endParaRPr lang="en-AU" dirty="0"/>
          </a:p>
        </p:txBody>
      </p:sp>
      <p:sp>
        <p:nvSpPr>
          <p:cNvPr id="3" name="Content Placeholder 2"/>
          <p:cNvSpPr>
            <a:spLocks noGrp="1"/>
          </p:cNvSpPr>
          <p:nvPr>
            <p:ph idx="1"/>
          </p:nvPr>
        </p:nvSpPr>
        <p:spPr/>
        <p:txBody>
          <a:bodyPr/>
          <a:lstStyle/>
          <a:p>
            <a:pPr lvl="1"/>
            <a:r>
              <a:rPr lang="en-AU" dirty="0" smtClean="0"/>
              <a:t>The US NB proposal in Graz was:</a:t>
            </a:r>
          </a:p>
          <a:p>
            <a:pPr lvl="2"/>
            <a:r>
              <a:rPr lang="en-AU" i="1" dirty="0" smtClean="0"/>
              <a:t>IEEE 802 should send documents to SC6 for comment, including</a:t>
            </a:r>
          </a:p>
          <a:p>
            <a:pPr lvl="3"/>
            <a:r>
              <a:rPr lang="en-AU" i="1" dirty="0" smtClean="0"/>
              <a:t>Motion to start a SG</a:t>
            </a:r>
          </a:p>
          <a:p>
            <a:pPr lvl="3"/>
            <a:r>
              <a:rPr lang="en-AU" i="1" dirty="0" smtClean="0"/>
              <a:t>PAR documents when approved by WG</a:t>
            </a:r>
          </a:p>
          <a:p>
            <a:pPr lvl="3"/>
            <a:r>
              <a:rPr lang="en-AU" i="1" dirty="0" smtClean="0"/>
              <a:t>PAR documents when approved by 802 EC</a:t>
            </a:r>
          </a:p>
          <a:p>
            <a:pPr lvl="3"/>
            <a:r>
              <a:rPr lang="en-AU" i="1" dirty="0" smtClean="0"/>
              <a:t>Approved requirements documents</a:t>
            </a:r>
          </a:p>
          <a:p>
            <a:pPr lvl="3"/>
            <a:r>
              <a:rPr lang="en-AU" i="1" dirty="0" smtClean="0"/>
              <a:t>Draft standards at Letter Ballot and Sponsor Ballot stage</a:t>
            </a:r>
          </a:p>
          <a:p>
            <a:pPr lvl="1"/>
            <a:r>
              <a:rPr lang="en-AU" dirty="0" smtClean="0"/>
              <a:t>The subsequent discussion was that the IEEE 802 WGs would accept any comments from SC6 NBs</a:t>
            </a:r>
          </a:p>
          <a:p>
            <a:pPr lvl="2"/>
            <a:r>
              <a:rPr lang="en-AU" dirty="0" smtClean="0"/>
              <a:t>It was recognised that the comments may come in too late for normal processing …</a:t>
            </a:r>
          </a:p>
          <a:p>
            <a:pPr lvl="2"/>
            <a:r>
              <a:rPr lang="en-AU" dirty="0" smtClean="0"/>
              <a:t>… but they would be considered in good faith at the time </a:t>
            </a:r>
            <a:r>
              <a:rPr lang="en-AU" dirty="0"/>
              <a:t>if possible or </a:t>
            </a:r>
            <a:r>
              <a:rPr lang="en-AU" dirty="0" smtClean="0"/>
              <a:t>later if necessary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767057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229600" cy="1066800"/>
          </a:xfrm>
        </p:spPr>
        <p:txBody>
          <a:bodyPr/>
          <a:lstStyle/>
          <a:p>
            <a:r>
              <a:rPr lang="en-AU" dirty="0" smtClean="0"/>
              <a:t>802 also made </a:t>
            </a:r>
            <a:r>
              <a:rPr lang="en-AU" dirty="0"/>
              <a:t>a suggestion in Graz for an “established mechanism to contribute to the revision process” </a:t>
            </a:r>
          </a:p>
        </p:txBody>
      </p:sp>
      <p:sp>
        <p:nvSpPr>
          <p:cNvPr id="3" name="Content Placeholder 2"/>
          <p:cNvSpPr>
            <a:spLocks noGrp="1"/>
          </p:cNvSpPr>
          <p:nvPr>
            <p:ph idx="1"/>
          </p:nvPr>
        </p:nvSpPr>
        <p:spPr>
          <a:xfrm>
            <a:off x="685800" y="1981200"/>
            <a:ext cx="7772400" cy="4724400"/>
          </a:xfrm>
        </p:spPr>
        <p:txBody>
          <a:bodyPr/>
          <a:lstStyle/>
          <a:p>
            <a:r>
              <a:rPr lang="en-AU" dirty="0" smtClean="0"/>
              <a:t>IEEE 802 proposal in Graz</a:t>
            </a:r>
          </a:p>
          <a:p>
            <a:pPr lvl="1"/>
            <a:r>
              <a:rPr lang="en-AU" dirty="0" smtClean="0"/>
              <a:t>802.11 will continue to provide drafts for comment prior to publication.</a:t>
            </a:r>
          </a:p>
          <a:p>
            <a:pPr lvl="2"/>
            <a:r>
              <a:rPr lang="en-AU" dirty="0" smtClean="0"/>
              <a:t>Posted on ISO website maintained by 802.11</a:t>
            </a:r>
          </a:p>
          <a:p>
            <a:pPr lvl="1"/>
            <a:r>
              <a:rPr lang="en-AU" dirty="0" smtClean="0"/>
              <a:t>802.11 will continue to provide “pipeline” status information on all amendment/revision/maintenance activities. In meeting report.</a:t>
            </a:r>
          </a:p>
          <a:p>
            <a:pPr lvl="1"/>
            <a:r>
              <a:rPr lang="en-AU" dirty="0" smtClean="0"/>
              <a:t>802.11 Could provide SC6 with notification of proposed new work items (Study Groups, Project Authorization Requests in IEEE, PAR approvals) before formal approval of the project by the IEEE Standards Board. (Posted on ISO website maintained by 802.11)</a:t>
            </a:r>
          </a:p>
          <a:p>
            <a:pPr lvl="1"/>
            <a:r>
              <a:rPr lang="en-AU" dirty="0" smtClean="0"/>
              <a:t>Additionally 802 could provide similar “pipeline” status information on amendment/revision/maintenance activities.</a:t>
            </a:r>
          </a:p>
          <a:p>
            <a:pPr lvl="1"/>
            <a:r>
              <a:rPr lang="en-AU" dirty="0" smtClean="0"/>
              <a:t>802 could provide SC6 with notification of proposed new work items (Study Groups, Project Authorization Requests in IEEE)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3020378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consider a proposal that satisfies the terms of the SC6 resolutions </a:t>
            </a:r>
            <a:endParaRPr lang="en-AU" dirty="0"/>
          </a:p>
        </p:txBody>
      </p:sp>
      <p:sp>
        <p:nvSpPr>
          <p:cNvPr id="3" name="Content Placeholder 2"/>
          <p:cNvSpPr>
            <a:spLocks noGrp="1"/>
          </p:cNvSpPr>
          <p:nvPr>
            <p:ph idx="1"/>
          </p:nvPr>
        </p:nvSpPr>
        <p:spPr/>
        <p:txBody>
          <a:bodyPr/>
          <a:lstStyle/>
          <a:p>
            <a:pPr lvl="1"/>
            <a:r>
              <a:rPr lang="en-AU" dirty="0" smtClean="0"/>
              <a:t>A number of people have worked on a possible response to the requirement for IEEE 802 to propose a way for …</a:t>
            </a:r>
          </a:p>
          <a:p>
            <a:pPr lvl="2"/>
            <a:r>
              <a:rPr lang="en-AU" dirty="0" smtClean="0"/>
              <a:t> “SC6 and its NBs have access to an established mechanism to contribute to the revision process in the IEEE 802.11”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“IEEE 802 WG’s to exchange information about new work items that are within the scope of SC 6 and the respective IEEE 802 WG for information and potential coordination”</a:t>
            </a:r>
            <a:endParaRPr lang="en-AU" dirty="0" smtClean="0"/>
          </a:p>
          <a:p>
            <a:pPr lvl="1"/>
            <a:r>
              <a:rPr lang="en-AU" dirty="0" smtClean="0"/>
              <a:t>The proposed document is</a:t>
            </a:r>
          </a:p>
          <a:p>
            <a:pPr lvl="2"/>
            <a:r>
              <a:rPr lang="en-AU" dirty="0" smtClean="0">
                <a:hlinkClick r:id="rId2"/>
              </a:rPr>
              <a:t>802.11-12/1454r0</a:t>
            </a:r>
            <a:endParaRPr lang="en-AU" dirty="0" smtClean="0"/>
          </a:p>
          <a:p>
            <a:pPr lvl="1"/>
            <a:r>
              <a:rPr lang="en-AU" dirty="0" smtClean="0"/>
              <a:t>The IEEE 802 JTC1 SC  will discuss this proposals</a:t>
            </a:r>
          </a:p>
          <a:p>
            <a:pPr lvl="2"/>
            <a:r>
              <a:rPr lang="en-AU" dirty="0" smtClean="0"/>
              <a:t>No motion will be considered this week</a:t>
            </a:r>
          </a:p>
          <a:p>
            <a:pPr lvl="2"/>
            <a:r>
              <a:rPr lang="en-AU" dirty="0" smtClean="0"/>
              <a:t>Any motion will await participation of the 802.1 and 802.3 stakeholders in March</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3782122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over 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standards templates have not yet been created</a:t>
            </a:r>
          </a:p>
          <a:p>
            <a:pPr lvl="1"/>
            <a:r>
              <a:rPr lang="en-AU" dirty="0" smtClean="0"/>
              <a:t>It is proposed that the IEEE 802 Liaison to SC6 (Bruce 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735462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may briefly discuss a Swiss NB “Explanatory Report”</a:t>
            </a:r>
            <a:endParaRPr lang="en-AU" dirty="0"/>
          </a:p>
        </p:txBody>
      </p:sp>
      <p:sp>
        <p:nvSpPr>
          <p:cNvPr id="3" name="Content Placeholder 2"/>
          <p:cNvSpPr>
            <a:spLocks noGrp="1"/>
          </p:cNvSpPr>
          <p:nvPr>
            <p:ph idx="1"/>
          </p:nvPr>
        </p:nvSpPr>
        <p:spPr/>
        <p:txBody>
          <a:bodyPr/>
          <a:lstStyle/>
          <a:p>
            <a:pPr lvl="1"/>
            <a:r>
              <a:rPr lang="en-AU" dirty="0" smtClean="0"/>
              <a:t>The Swiss NB has sent a document to SC6 interpreting the discussions and conclusions from the meeting in Graz</a:t>
            </a:r>
          </a:p>
          <a:p>
            <a:pPr lvl="1"/>
            <a:r>
              <a:rPr lang="en-AU" dirty="0" smtClean="0"/>
              <a:t>Much of the commentary is either incorrect or “coloured”, but the Swiss NB are not requesting any action on the commentary</a:t>
            </a:r>
          </a:p>
          <a:p>
            <a:pPr lvl="2"/>
            <a:r>
              <a:rPr lang="en-AU" dirty="0" smtClean="0"/>
              <a:t>Should the IEEE 802, US NB or ISO CS object to their words and actions being misrepresented?</a:t>
            </a:r>
          </a:p>
          <a:p>
            <a:pPr lvl="2"/>
            <a:r>
              <a:rPr lang="en-AU" dirty="0" smtClean="0"/>
              <a:t>Maybe it could be stated for the record that the commentary is not the view of SC6, its NBs (except the Swiss NB), ISO CS or LO’s.</a:t>
            </a:r>
          </a:p>
          <a:p>
            <a:pPr lvl="1"/>
            <a:r>
              <a:rPr lang="en-AU" dirty="0"/>
              <a:t>The Swiss </a:t>
            </a:r>
            <a:r>
              <a:rPr lang="en-AU" dirty="0" smtClean="0"/>
              <a:t>NB </a:t>
            </a:r>
            <a:r>
              <a:rPr lang="en-AU" dirty="0"/>
              <a:t>are requesting an approval of one section</a:t>
            </a:r>
          </a:p>
          <a:p>
            <a:pPr lvl="2"/>
            <a:r>
              <a:rPr lang="en-AU" i="1" dirty="0"/>
              <a:t>SC6 approves the interpretation of Graz resolutions 6.1.9-6.1.12 found in 2.1 of 6Nxxxxxx (this document)</a:t>
            </a:r>
          </a:p>
          <a:p>
            <a:pPr lvl="1"/>
            <a:r>
              <a:rPr lang="en-AU" dirty="0" smtClean="0"/>
              <a:t>The Chair recommends that this document be discussed in more detail in March or May 2013 </a:t>
            </a:r>
          </a:p>
          <a:p>
            <a:pPr lvl="2"/>
            <a:r>
              <a:rPr lang="en-AU" dirty="0" smtClean="0"/>
              <a:t>It is not yet clear if the document will be considered and in what context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10841094"/>
              </p:ext>
            </p:extLst>
          </p:nvPr>
        </p:nvGraphicFramePr>
        <p:xfrm>
          <a:off x="8191500" y="2133600"/>
          <a:ext cx="914400" cy="771525"/>
        </p:xfrm>
        <a:graphic>
          <a:graphicData uri="http://schemas.openxmlformats.org/presentationml/2006/ole">
            <mc:AlternateContent xmlns:mc="http://schemas.openxmlformats.org/markup-compatibility/2006">
              <mc:Choice xmlns:v="urn:schemas-microsoft-com:vml" Requires="v">
                <p:oleObj spid="_x0000_s109584"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1915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5657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smtClean="0"/>
              <a:t>All participants in this meeting have certain obligations under the IEEE-SA Patent Policy (</a:t>
            </a:r>
            <a:r>
              <a:rPr lang="en-GB" smtClean="0"/>
              <a:t>IEEE-SA SB Bylaws subclause 6.2)</a:t>
            </a:r>
            <a:r>
              <a:rPr lang="en-US" smtClean="0"/>
              <a:t>. Participants: </a:t>
            </a:r>
          </a:p>
          <a:p>
            <a:pPr lvl="2"/>
            <a:r>
              <a:rPr lang="en-US"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smtClean="0"/>
              <a:t>“Personal awareness” means that the participant “is personally aware that the holder may have a potential Essential Patent Claim,” even if the participant is not personally aware of the specific patents or patent claims</a:t>
            </a:r>
          </a:p>
          <a:p>
            <a:pPr lvl="2"/>
            <a:r>
              <a:rPr lang="en-US"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smtClean="0"/>
              <a:t>The above does not apply if the patent claim is already the subject of an Accepted Letter of Assurance that applies to the proposed standard(s) under consideration by this group</a:t>
            </a:r>
          </a:p>
          <a:p>
            <a:pPr lvl="1"/>
            <a:r>
              <a:rPr lang="en-US" smtClean="0"/>
              <a:t>Early identification of holders of potential Essential Patent Claims is strongly encouraged; there is no duty to perform a patent search</a:t>
            </a:r>
            <a:endParaRPr lang="en-AU"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30</a:t>
            </a:fld>
            <a:endParaRPr lang="en-US"/>
          </a:p>
        </p:txBody>
      </p:sp>
      <p:sp>
        <p:nvSpPr>
          <p:cNvPr id="20484" name="Rectangle 2"/>
          <p:cNvSpPr>
            <a:spLocks noGrp="1" noChangeArrowheads="1"/>
          </p:cNvSpPr>
          <p:nvPr>
            <p:ph type="title"/>
          </p:nvPr>
        </p:nvSpPr>
        <p:spPr/>
        <p:txBody>
          <a:bodyPr/>
          <a:lstStyle/>
          <a:p>
            <a:r>
              <a:rPr lang="en-AU" smtClean="0"/>
              <a:t>The “WAPI story” has been going on for a very, very, very long time ... and was thought to be over ...</a:t>
            </a:r>
          </a:p>
        </p:txBody>
      </p:sp>
      <p:sp>
        <p:nvSpPr>
          <p:cNvPr id="20485" name="Rectangle 3"/>
          <p:cNvSpPr>
            <a:spLocks noGrp="1" noChangeArrowheads="1"/>
          </p:cNvSpPr>
          <p:nvPr>
            <p:ph type="body" idx="1"/>
          </p:nvPr>
        </p:nvSpPr>
        <p:spPr>
          <a:xfrm>
            <a:off x="685800" y="1752600"/>
            <a:ext cx="7772400" cy="4114800"/>
          </a:xfrm>
        </p:spPr>
        <p:txBody>
          <a:bodyPr/>
          <a:lstStyle/>
          <a:p>
            <a:r>
              <a:rPr lang="en-AU" dirty="0" smtClean="0"/>
              <a:t>Brief summary of highlights/lowlights</a:t>
            </a:r>
          </a:p>
          <a:p>
            <a:pPr lvl="1"/>
            <a:r>
              <a:rPr lang="en-AU" dirty="0" smtClean="0"/>
              <a:t>2003: WAPI mandated for use in China, implemented by named firms</a:t>
            </a:r>
          </a:p>
          <a:p>
            <a:pPr lvl="1"/>
            <a:r>
              <a:rPr lang="en-AU" dirty="0" smtClean="0"/>
              <a:t>2004: Mandate withdrawn after China agrees to standardise WAPI first</a:t>
            </a:r>
          </a:p>
          <a:p>
            <a:pPr lvl="1"/>
            <a:r>
              <a:rPr lang="en-AU" dirty="0" smtClean="0"/>
              <a:t>2005: WAPI submitted to ISO/IEC fast track ballot in parallel to IEEE submitting 802.11i, after much controversy and appeals</a:t>
            </a:r>
          </a:p>
          <a:p>
            <a:pPr lvl="1"/>
            <a:r>
              <a:rPr lang="en-AU" dirty="0" smtClean="0"/>
              <a:t>2006: WAPI fails ISO/IEC fast track ballot and 802.11i passes, amid much controversy and appeals</a:t>
            </a:r>
          </a:p>
          <a:p>
            <a:pPr lvl="1"/>
            <a:r>
              <a:rPr lang="en-AU" dirty="0" smtClean="0"/>
              <a:t>2009: WAPI mandated in handsets and for SPs in China</a:t>
            </a:r>
          </a:p>
          <a:p>
            <a:pPr lvl="1"/>
            <a:r>
              <a:rPr lang="en-AU" dirty="0" smtClean="0"/>
              <a:t>2009: WAPI submitted to ISO/IEC as NP</a:t>
            </a:r>
          </a:p>
          <a:p>
            <a:pPr lvl="1"/>
            <a:r>
              <a:rPr lang="en-AU" dirty="0" smtClean="0"/>
              <a:t>2010: WAPI NP ballot passes but comments not resolved</a:t>
            </a:r>
          </a:p>
          <a:p>
            <a:pPr lvl="1"/>
            <a:r>
              <a:rPr lang="en-AU" dirty="0" smtClean="0"/>
              <a:t>Nov 2011: China NB announced that they had withdrawn the WAPI NP</a:t>
            </a:r>
          </a:p>
          <a:p>
            <a:pPr lvl="1"/>
            <a:r>
              <a:rPr lang="en-AU" dirty="0" smtClean="0"/>
              <a:t>Feb 2012: SC6 formally cancelled the WAPI NP</a:t>
            </a:r>
          </a:p>
        </p:txBody>
      </p:sp>
    </p:spTree>
    <p:extLst>
      <p:ext uri="{BB962C8B-B14F-4D97-AF65-F5344CB8AC3E}">
        <p14:creationId xmlns:p14="http://schemas.microsoft.com/office/powerpoint/2010/main" val="725193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 but there was some sort of protest from the China NB relating to the WAPI NP process</a:t>
            </a:r>
            <a:endParaRPr lang="en-US" smtClean="0"/>
          </a:p>
        </p:txBody>
      </p:sp>
      <p:sp>
        <p:nvSpPr>
          <p:cNvPr id="21507" name="Content Placeholder 6"/>
          <p:cNvSpPr>
            <a:spLocks noGrp="1"/>
          </p:cNvSpPr>
          <p:nvPr>
            <p:ph idx="1"/>
          </p:nvPr>
        </p:nvSpPr>
        <p:spPr/>
        <p:txBody>
          <a:bodyPr/>
          <a:lstStyle/>
          <a:p>
            <a:pPr lvl="1"/>
            <a:r>
              <a:rPr lang="en-US" dirty="0" smtClean="0"/>
              <a:t>The China NB stated they withdrew the project because:</a:t>
            </a:r>
          </a:p>
          <a:p>
            <a:pPr lvl="2"/>
            <a:r>
              <a:rPr lang="en-US" dirty="0" smtClean="0"/>
              <a:t>The project has “</a:t>
            </a:r>
            <a:r>
              <a:rPr lang="en-US" i="1" dirty="0" smtClean="0"/>
              <a:t>experienced and still been suffering many unreasonable obstacles</a:t>
            </a:r>
            <a:r>
              <a:rPr lang="en-US" dirty="0" smtClean="0"/>
              <a:t>”</a:t>
            </a:r>
          </a:p>
          <a:p>
            <a:pPr lvl="2"/>
            <a:r>
              <a:rPr lang="en-US" dirty="0" smtClean="0"/>
              <a:t>It is likely the project will not complete within required time limits because of an “</a:t>
            </a:r>
            <a:r>
              <a:rPr lang="en-US" i="1" dirty="0" smtClean="0"/>
              <a:t>unfair and unjustified environment</a:t>
            </a:r>
            <a:r>
              <a:rPr lang="en-US" dirty="0" smtClean="0"/>
              <a:t>,”</a:t>
            </a:r>
          </a:p>
          <a:p>
            <a:pPr lvl="1"/>
            <a:r>
              <a:rPr lang="en-AU" dirty="0" smtClean="0"/>
              <a:t>It is believed that the China SC6 Mirror Committee has protested to ISO/IEC about:</a:t>
            </a:r>
          </a:p>
          <a:p>
            <a:pPr lvl="2"/>
            <a:r>
              <a:rPr lang="en-AU" dirty="0"/>
              <a:t>V</a:t>
            </a:r>
            <a:r>
              <a:rPr lang="en-AU" dirty="0" smtClean="0"/>
              <a:t>arious aspects the WAPI NP process</a:t>
            </a:r>
          </a:p>
          <a:p>
            <a:pPr lvl="2"/>
            <a:r>
              <a:rPr lang="en-AU" dirty="0" smtClean="0"/>
              <a:t>Alleged bias of the SC6 Chair</a:t>
            </a:r>
          </a:p>
          <a:p>
            <a:pPr lvl="1"/>
            <a:r>
              <a:rPr lang="en-AU" dirty="0" smtClean="0"/>
              <a:t>The details of any protest from the China SC6 Mirror Committee or any response from ISO/IEC are unavailable</a:t>
            </a:r>
          </a:p>
          <a:p>
            <a:pPr lvl="2"/>
            <a:r>
              <a:rPr lang="en-AU" dirty="0" smtClean="0"/>
              <a:t>It was hoped that details would become available at the last SC6 meeting ...</a:t>
            </a:r>
          </a:p>
          <a:p>
            <a:pPr lvl="2"/>
            <a:r>
              <a:rPr lang="en-AU" dirty="0" smtClean="0"/>
              <a:t>... but there was no discussion related to WAPI at the SC6 meeting except in passing </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EEF0061C-446D-4600-BC6A-56B06A972028}" type="slidenum">
              <a:rPr lang="en-US" smtClean="0"/>
              <a:pPr>
                <a:defRPr/>
              </a:pPr>
              <a:t>31</a:t>
            </a:fld>
            <a:endParaRPr lang="en-US"/>
          </a:p>
        </p:txBody>
      </p:sp>
    </p:spTree>
    <p:extLst>
      <p:ext uri="{BB962C8B-B14F-4D97-AF65-F5344CB8AC3E}">
        <p14:creationId xmlns:p14="http://schemas.microsoft.com/office/powerpoint/2010/main" val="1261625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32</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112648"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112649"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112650"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2153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It is unclear what is next for WAPI, from either a regulatory or standards perspective </a:t>
            </a:r>
            <a:endParaRPr lang="en-US"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33</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hoped any requirement for WAPI in devices will be repealed soon given that WAPI will not become an ISO/</a:t>
            </a:r>
            <a:r>
              <a:rPr lang="en-AU" sz="1600" dirty="0" err="1">
                <a:latin typeface="+mj-lt"/>
              </a:rPr>
              <a:t>IEC</a:t>
            </a:r>
            <a:r>
              <a:rPr lang="en-AU" sz="1600" dirty="0">
                <a:latin typeface="+mj-lt"/>
              </a:rPr>
              <a:t>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was speculated that China may resubmit WAPI only if the current SC6 Chair was not reappointed by JTC1 in Nov 12, but he was reappointed</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extLst>
      <p:ext uri="{BB962C8B-B14F-4D97-AF65-F5344CB8AC3E}">
        <p14:creationId xmlns:p14="http://schemas.microsoft.com/office/powerpoint/2010/main" val="3722313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767285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35</a:t>
            </a:fld>
            <a:endParaRPr lang="en-US" dirty="0"/>
          </a:p>
        </p:txBody>
      </p:sp>
    </p:spTree>
    <p:extLst>
      <p:ext uri="{BB962C8B-B14F-4D97-AF65-F5344CB8AC3E}">
        <p14:creationId xmlns:p14="http://schemas.microsoft.com/office/powerpoint/2010/main" val="1141864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are decreasing as 5GHz is opened up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was previously feared there was a connection between EUHT and the slowness opening up 5GHz in China … but that fear was mitigated after MIIT recently accelerated the process to open up the band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36</a:t>
            </a:fld>
            <a:endParaRPr lang="en-US" dirty="0"/>
          </a:p>
        </p:txBody>
      </p:sp>
    </p:spTree>
    <p:extLst>
      <p:ext uri="{BB962C8B-B14F-4D97-AF65-F5344CB8AC3E}">
        <p14:creationId xmlns:p14="http://schemas.microsoft.com/office/powerpoint/2010/main" val="4134174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in </a:t>
            </a:r>
            <a:r>
              <a:rPr lang="en-AU" dirty="0"/>
              <a:t>ISO/IEC</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772361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Nufront</a:t>
            </a:r>
            <a:r>
              <a:rPr lang="en-AU" dirty="0" smtClean="0"/>
              <a:t> will apparently be attending the IEEE 802.11 WG meeting in March</a:t>
            </a:r>
            <a:endParaRPr lang="en-AU" dirty="0"/>
          </a:p>
        </p:txBody>
      </p:sp>
      <p:sp>
        <p:nvSpPr>
          <p:cNvPr id="3" name="Content Placeholder 2"/>
          <p:cNvSpPr>
            <a:spLocks noGrp="1"/>
          </p:cNvSpPr>
          <p:nvPr>
            <p:ph idx="1"/>
          </p:nvPr>
        </p:nvSpPr>
        <p:spPr/>
        <p:txBody>
          <a:bodyPr/>
          <a:lstStyle/>
          <a:p>
            <a:pPr lvl="1"/>
            <a:r>
              <a:rPr lang="en-AU" dirty="0" smtClean="0"/>
              <a:t>Bruce Kraemer (Chair of 802.11 WG) reports that </a:t>
            </a:r>
            <a:r>
              <a:rPr lang="en-AU" dirty="0" err="1" smtClean="0"/>
              <a:t>Nufront</a:t>
            </a:r>
            <a:r>
              <a:rPr lang="en-AU" dirty="0" smtClean="0"/>
              <a:t> intend to attend and present at the 802.11 WG meeting in March</a:t>
            </a:r>
          </a:p>
          <a:p>
            <a:pPr lvl="1"/>
            <a:r>
              <a:rPr lang="en-AU" dirty="0" smtClean="0"/>
              <a:t>Bruce may provide more details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51059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Breaking news: only part of 5GHz will likely open up in China with possible interaction with EUHT</a:t>
            </a:r>
            <a:endParaRPr lang="en-AU" dirty="0"/>
          </a:p>
        </p:txBody>
      </p:sp>
      <p:sp>
        <p:nvSpPr>
          <p:cNvPr id="3" name="Content Placeholder 2"/>
          <p:cNvSpPr>
            <a:spLocks noGrp="1"/>
          </p:cNvSpPr>
          <p:nvPr>
            <p:ph idx="1"/>
          </p:nvPr>
        </p:nvSpPr>
        <p:spPr/>
        <p:txBody>
          <a:bodyPr/>
          <a:lstStyle/>
          <a:p>
            <a:pPr lvl="1"/>
            <a:r>
              <a:rPr lang="en-AU" dirty="0" smtClean="0"/>
              <a:t>Reports indicate that due </a:t>
            </a:r>
            <a:r>
              <a:rPr lang="en-AU" dirty="0"/>
              <a:t>to opposition from important stakeholders within China's radio spectrum regulatory </a:t>
            </a:r>
            <a:r>
              <a:rPr lang="en-AU" dirty="0" smtClean="0"/>
              <a:t>community:</a:t>
            </a:r>
          </a:p>
          <a:p>
            <a:pPr lvl="2"/>
            <a:r>
              <a:rPr lang="en-AU" dirty="0" smtClean="0"/>
              <a:t>The </a:t>
            </a:r>
            <a:r>
              <a:rPr lang="en-AU" dirty="0"/>
              <a:t>lower two bands (5150 - 5250, 5250 - 5350) will likely be allocated as </a:t>
            </a:r>
            <a:r>
              <a:rPr lang="en-AU" dirty="0" smtClean="0"/>
              <a:t>planned </a:t>
            </a:r>
            <a:r>
              <a:rPr lang="en-AU" b="1" dirty="0" smtClean="0"/>
              <a:t>&lt;- GOOD NEWS</a:t>
            </a:r>
          </a:p>
          <a:p>
            <a:pPr lvl="2"/>
            <a:r>
              <a:rPr lang="en-AU" dirty="0" smtClean="0"/>
              <a:t>The </a:t>
            </a:r>
            <a:r>
              <a:rPr lang="en-AU" dirty="0"/>
              <a:t>middle band (5470 - 5725) may remain </a:t>
            </a:r>
            <a:r>
              <a:rPr lang="en-AU" dirty="0" smtClean="0"/>
              <a:t>unallocated</a:t>
            </a:r>
            <a:r>
              <a:rPr lang="en-AU" b="1" dirty="0" smtClean="0"/>
              <a:t> </a:t>
            </a:r>
            <a:r>
              <a:rPr lang="en-AU" b="1" dirty="0"/>
              <a:t>&lt;- </a:t>
            </a:r>
            <a:r>
              <a:rPr lang="en-AU" b="1" dirty="0" smtClean="0"/>
              <a:t>BAD NEWS</a:t>
            </a:r>
            <a:endParaRPr lang="en-AU" dirty="0"/>
          </a:p>
          <a:p>
            <a:pPr lvl="1"/>
            <a:r>
              <a:rPr lang="en-AU" dirty="0" smtClean="0"/>
              <a:t>More </a:t>
            </a:r>
            <a:r>
              <a:rPr lang="en-AU" dirty="0"/>
              <a:t>specifically:</a:t>
            </a:r>
          </a:p>
          <a:p>
            <a:pPr lvl="2"/>
            <a:r>
              <a:rPr lang="en-AU" dirty="0"/>
              <a:t>Military authorities are unsatisfied with MIIT's conclusions that appropriate steps have been taken to address radar interference issues, and MIIT / SRRC plans to conduct further research in this area;</a:t>
            </a:r>
          </a:p>
          <a:p>
            <a:pPr lvl="2"/>
            <a:r>
              <a:rPr lang="en-AU" dirty="0"/>
              <a:t>There is also speculation that some stakeholders in the wireless community would like to see some of the 5 GHz band licensed to other technologies, such as LTE-HI, a Chinese PAN communication standard currently being </a:t>
            </a:r>
            <a:r>
              <a:rPr lang="en-AU" dirty="0" smtClean="0"/>
              <a:t>drafted</a:t>
            </a:r>
          </a:p>
          <a:p>
            <a:pPr lvl="1"/>
            <a:r>
              <a:rPr lang="en-AU" dirty="0" smtClean="0"/>
              <a:t>It is possible that EUHT might be one of the technologies that might be licensed</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39687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smtClean="0"/>
              <a:t>All participants should be familiar with their obligations under the IEEE-SA Policies &amp; Procedures for standards development.</a:t>
            </a:r>
          </a:p>
          <a:p>
            <a:pPr lvl="1">
              <a:lnSpc>
                <a:spcPct val="90000"/>
              </a:lnSpc>
            </a:pPr>
            <a:r>
              <a:rPr lang="en-US" smtClean="0"/>
              <a:t>Patent Policy is stated in these sources:</a:t>
            </a:r>
          </a:p>
          <a:p>
            <a:pPr lvl="2">
              <a:lnSpc>
                <a:spcPct val="90000"/>
              </a:lnSpc>
            </a:pPr>
            <a:r>
              <a:rPr lang="en-GB" smtClean="0"/>
              <a:t>IEEE-SA Standards Boards Bylaws</a:t>
            </a:r>
          </a:p>
          <a:p>
            <a:pPr lvl="3">
              <a:lnSpc>
                <a:spcPct val="90000"/>
              </a:lnSpc>
            </a:pPr>
            <a:r>
              <a:rPr lang="en-US" smtClean="0"/>
              <a:t>http://standards.ieee.org/guides/bylaws/sect6-7.html#6</a:t>
            </a:r>
          </a:p>
          <a:p>
            <a:pPr lvl="2">
              <a:lnSpc>
                <a:spcPct val="90000"/>
              </a:lnSpc>
            </a:pPr>
            <a:r>
              <a:rPr lang="en-GB" smtClean="0"/>
              <a:t>IEEE-SA Standards Board Operations Manual</a:t>
            </a:r>
          </a:p>
          <a:p>
            <a:pPr lvl="3">
              <a:lnSpc>
                <a:spcPct val="90000"/>
              </a:lnSpc>
            </a:pPr>
            <a:r>
              <a:rPr lang="en-US" smtClean="0"/>
              <a:t>http://standards.ieee.org/guides/opman/sect6.html#6.3</a:t>
            </a:r>
          </a:p>
          <a:p>
            <a:pPr lvl="1">
              <a:lnSpc>
                <a:spcPct val="90000"/>
              </a:lnSpc>
            </a:pPr>
            <a:r>
              <a:rPr lang="en-US" smtClean="0"/>
              <a:t>Material about the patent policy is available at </a:t>
            </a:r>
          </a:p>
          <a:p>
            <a:pPr lvl="2">
              <a:lnSpc>
                <a:spcPct val="90000"/>
              </a:lnSpc>
            </a:pPr>
            <a:r>
              <a:rPr lang="en-US" smtClean="0">
                <a:hlinkClick r:id="rId3"/>
              </a:rPr>
              <a:t>http://standards.ieee.org/board/pat/pat-material.html</a:t>
            </a:r>
            <a:endParaRPr lang="en-US" smtClean="0"/>
          </a:p>
          <a:p>
            <a:pPr lvl="1">
              <a:lnSpc>
                <a:spcPct val="90000"/>
              </a:lnSpc>
            </a:pPr>
            <a:r>
              <a:rPr lang="en-US" smtClean="0"/>
              <a:t>If you have questions, contact the IEEE-SA Standards Board Patent Committee Administrator at patcom@ieee.org or visit </a:t>
            </a:r>
            <a:r>
              <a:rPr lang="en-US" smtClean="0">
                <a:hlinkClick r:id="rId4"/>
              </a:rPr>
              <a:t>http://standards.ieee.org/board/pat/index.html</a:t>
            </a:r>
            <a:endParaRPr lang="en-US" smtClean="0"/>
          </a:p>
          <a:p>
            <a:pPr lvl="1">
              <a:lnSpc>
                <a:spcPct val="90000"/>
              </a:lnSpc>
            </a:pPr>
            <a:r>
              <a:rPr lang="en-US"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replacement, was approved as a Chinese National Standard in Oct 12 – no further news</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a:t>
            </a:r>
            <a:r>
              <a:rPr lang="en-AU" u="sng" dirty="0">
                <a:hlinkClick r:id="rId2" action="ppaction://hlinkfile"/>
              </a:rPr>
              <a:t>GB / T </a:t>
            </a:r>
            <a:r>
              <a:rPr lang="en-AU" u="sng" dirty="0" smtClean="0">
                <a:hlinkClick r:id="rId2" action="ppaction://hlinkfile"/>
              </a:rPr>
              <a:t>28455-2012</a:t>
            </a:r>
            <a:r>
              <a:rPr lang="en-AU" dirty="0" smtClean="0"/>
              <a:t> </a:t>
            </a:r>
            <a:r>
              <a:rPr lang="en-AU" dirty="0"/>
              <a:t>as of 1 </a:t>
            </a:r>
            <a:r>
              <a:rPr lang="en-AU" dirty="0" smtClean="0"/>
              <a:t>Oct 12; the </a:t>
            </a:r>
            <a:r>
              <a:rPr lang="en-AU" dirty="0"/>
              <a:t>“T” means it is recommended, </a:t>
            </a:r>
            <a:r>
              <a:rPr lang="en-AU" dirty="0" err="1"/>
              <a:t>ie</a:t>
            </a:r>
            <a:r>
              <a:rPr lang="en-AU" dirty="0"/>
              <a:t> not </a:t>
            </a:r>
            <a:r>
              <a:rPr lang="en-AU" dirty="0" smtClean="0"/>
              <a:t>mandatory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40</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There is no further standardisation news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41</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further standardisation news related to TAAA</a:t>
            </a:r>
            <a:r>
              <a:rPr lang="en-AU" dirty="0" smtClean="0"/>
              <a:t>,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42</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relation to </a:t>
            </a:r>
            <a:r>
              <a:rPr lang="en-AU" dirty="0" err="1" smtClean="0"/>
              <a:t>TISec</a:t>
            </a:r>
            <a:r>
              <a:rPr lang="en-AU" dirty="0" smtClean="0"/>
              <a:t>, 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p>
          <a:p>
            <a:pPr lvl="1"/>
            <a:r>
              <a:rPr lang="en-AU" dirty="0" smtClean="0"/>
              <a:t>IETF officers are now aware of this activity and may be taking action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56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96855781"/>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566"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steps for </a:t>
            </a:r>
            <a:r>
              <a:rPr lang="en-AU" dirty="0" err="1"/>
              <a:t>TLSec</a:t>
            </a:r>
            <a:r>
              <a:rPr lang="en-AU" dirty="0"/>
              <a:t>, TEPA-AC and </a:t>
            </a:r>
            <a:r>
              <a:rPr lang="en-AU" dirty="0" smtClean="0"/>
              <a:t>TAAA are still unclear … as they are for IEEE 802</a:t>
            </a:r>
            <a:endParaRPr lang="en-AU" dirty="0"/>
          </a:p>
        </p:txBody>
      </p:sp>
      <p:sp>
        <p:nvSpPr>
          <p:cNvPr id="3" name="Content Placeholder 2"/>
          <p:cNvSpPr>
            <a:spLocks noGrp="1"/>
          </p:cNvSpPr>
          <p:nvPr>
            <p:ph idx="1"/>
          </p:nvPr>
        </p:nvSpPr>
        <p:spPr/>
        <p:txBody>
          <a:bodyPr/>
          <a:lstStyle/>
          <a:p>
            <a:pPr lvl="1"/>
            <a:r>
              <a:rPr lang="en-AU" dirty="0" smtClean="0"/>
              <a:t>The facts are:</a:t>
            </a:r>
          </a:p>
          <a:p>
            <a:pPr lvl="2"/>
            <a:r>
              <a:rPr lang="en-AU" dirty="0" smtClean="0"/>
              <a:t>The China NB are still promoting </a:t>
            </a:r>
            <a:r>
              <a:rPr lang="en-AU" dirty="0" err="1"/>
              <a:t>TLSec</a:t>
            </a:r>
            <a:r>
              <a:rPr lang="en-AU" dirty="0"/>
              <a:t>, TEPA-AC and TAAA </a:t>
            </a:r>
            <a:endParaRPr lang="en-AU" dirty="0" smtClean="0"/>
          </a:p>
          <a:p>
            <a:pPr lvl="2"/>
            <a:r>
              <a:rPr lang="en-AU" dirty="0" smtClean="0"/>
              <a:t>At least one of these protocols has been standardised in China</a:t>
            </a:r>
          </a:p>
          <a:p>
            <a:pPr lvl="1"/>
            <a:r>
              <a:rPr lang="en-AU" dirty="0" smtClean="0"/>
              <a:t>Options for next steps for China NB include:</a:t>
            </a:r>
          </a:p>
          <a:p>
            <a:pPr lvl="2"/>
            <a:r>
              <a:rPr lang="en-AU" dirty="0" smtClean="0"/>
              <a:t>No action</a:t>
            </a:r>
          </a:p>
          <a:p>
            <a:pPr lvl="2"/>
            <a:r>
              <a:rPr lang="en-AU" dirty="0" smtClean="0"/>
              <a:t>Action, now </a:t>
            </a:r>
          </a:p>
          <a:p>
            <a:pPr lvl="2"/>
            <a:r>
              <a:rPr lang="en-AU" dirty="0" smtClean="0"/>
              <a:t>Action, after they become Chinese National Standards</a:t>
            </a:r>
          </a:p>
          <a:p>
            <a:pPr lvl="2"/>
            <a:r>
              <a:rPr lang="en-AU" dirty="0" smtClean="0"/>
              <a:t>Change of tactics, to what?</a:t>
            </a:r>
          </a:p>
          <a:p>
            <a:pPr lvl="1"/>
            <a:r>
              <a:rPr lang="en-AU" dirty="0" smtClean="0"/>
              <a:t>How much effort should IEEE 802 put into  making sure these standards are not promoted based on incorrect assertions?</a:t>
            </a:r>
          </a:p>
          <a:p>
            <a:pPr lvl="2"/>
            <a:r>
              <a:rPr lang="en-AU" dirty="0" smtClean="0"/>
              <a:t>Is there still the threat of another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42001873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Swiss NB has contributed a document comparing “TePAKA4 and IEEE 802.1X Security”</a:t>
            </a:r>
          </a:p>
        </p:txBody>
      </p:sp>
      <p:sp>
        <p:nvSpPr>
          <p:cNvPr id="3" name="Content Placeholder 2"/>
          <p:cNvSpPr>
            <a:spLocks noGrp="1"/>
          </p:cNvSpPr>
          <p:nvPr>
            <p:ph idx="1"/>
          </p:nvPr>
        </p:nvSpPr>
        <p:spPr/>
        <p:txBody>
          <a:bodyPr/>
          <a:lstStyle/>
          <a:p>
            <a:pPr lvl="1"/>
            <a:r>
              <a:rPr lang="en-AU" dirty="0" smtClean="0"/>
              <a:t>Hans-Rudolf Thomann from the Swiss NB has generated a document titled,  “</a:t>
            </a:r>
            <a:r>
              <a:rPr lang="en-AU" i="1" dirty="0"/>
              <a:t>A Comparative Analysis of TePAKA4 and IEEE 802.1X </a:t>
            </a:r>
            <a:r>
              <a:rPr lang="en-AU" i="1" dirty="0" smtClean="0"/>
              <a:t>Security</a:t>
            </a:r>
            <a:r>
              <a:rPr lang="en-AU" dirty="0" smtClean="0"/>
              <a:t>”</a:t>
            </a:r>
          </a:p>
          <a:p>
            <a:pPr lvl="1"/>
            <a:endParaRPr lang="en-AU" dirty="0" smtClean="0"/>
          </a:p>
          <a:p>
            <a:pPr lvl="1"/>
            <a:endParaRPr lang="en-AU" dirty="0"/>
          </a:p>
          <a:p>
            <a:pPr lvl="1"/>
            <a:r>
              <a:rPr lang="en-AU" dirty="0" smtClean="0"/>
              <a:t>Dan Harkins will lead a technical review</a:t>
            </a:r>
          </a:p>
          <a:p>
            <a:pPr lvl="1"/>
            <a:r>
              <a:rPr lang="en-AU" dirty="0" smtClean="0"/>
              <a:t>The SC will subsequently have a </a:t>
            </a:r>
            <a:r>
              <a:rPr lang="en-AU" dirty="0" err="1" smtClean="0"/>
              <a:t>discusscion</a:t>
            </a:r>
            <a:r>
              <a:rPr lang="en-AU" dirty="0" smtClean="0"/>
              <a:t> on if and when to respond to this document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1494283730"/>
              </p:ext>
            </p:extLst>
          </p:nvPr>
        </p:nvGraphicFramePr>
        <p:xfrm>
          <a:off x="838200" y="2667000"/>
          <a:ext cx="914400" cy="771525"/>
        </p:xfrm>
        <a:graphic>
          <a:graphicData uri="http://schemas.openxmlformats.org/presentationml/2006/ole">
            <mc:AlternateContent xmlns:mc="http://schemas.openxmlformats.org/markup-compatibility/2006">
              <mc:Choice xmlns:v="urn:schemas-microsoft-com:vml" Requires="v">
                <p:oleObj spid="_x0000_s111625" name="Acrobat Document" showAsIcon="1" r:id="rId3" imgW="914400" imgH="771480" progId="AcroExch.Document.7">
                  <p:embed/>
                </p:oleObj>
              </mc:Choice>
              <mc:Fallback>
                <p:oleObj name="Acrobat Document" showAsIcon="1" r:id="rId3" imgW="914400" imgH="771480" progId="AcroExch.Document.7">
                  <p:embed/>
                  <p:pic>
                    <p:nvPicPr>
                      <p:cNvPr id="0" name="Content Placeholder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67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2023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requested comments in Nov 2012</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54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dirty="0"/>
              <a:t>The comments from the PSDO ballot on IEEE 802.11-2012 were hopefully processed this week</a:t>
            </a:r>
            <a:endParaRPr lang="en-US" dirty="0" smtClean="0"/>
          </a:p>
        </p:txBody>
      </p:sp>
      <p:sp>
        <p:nvSpPr>
          <p:cNvPr id="18435" name="Content Placeholder 2"/>
          <p:cNvSpPr>
            <a:spLocks noGrp="1"/>
          </p:cNvSpPr>
          <p:nvPr>
            <p:ph idx="1"/>
          </p:nvPr>
        </p:nvSpPr>
        <p:spPr/>
        <p:txBody>
          <a:bodyPr/>
          <a:lstStyle/>
          <a:p>
            <a:pPr lvl="1"/>
            <a:r>
              <a:rPr lang="en-AU" dirty="0" smtClean="0"/>
              <a:t>IEEE 802.11-2012 was ratified as ISO/IEC 8802-11 in Oct 2012</a:t>
            </a:r>
          </a:p>
          <a:p>
            <a:pPr lvl="1"/>
            <a:r>
              <a:rPr lang="en-AU" dirty="0" smtClean="0"/>
              <a:t>Comments were received from the China NB, but are not required to be resolved under the PSDO process</a:t>
            </a:r>
          </a:p>
          <a:p>
            <a:pPr lvl="1"/>
            <a:r>
              <a:rPr lang="en-AU" dirty="0" smtClean="0"/>
              <a:t>IEEE 802.11 </a:t>
            </a:r>
            <a:r>
              <a:rPr lang="en-AU" dirty="0" err="1" smtClean="0"/>
              <a:t>TGmc</a:t>
            </a:r>
            <a:r>
              <a:rPr lang="en-AU" dirty="0" smtClean="0"/>
              <a:t> agreed in Nov 2012 to process the</a:t>
            </a:r>
            <a:br>
              <a:rPr lang="en-AU" dirty="0" smtClean="0"/>
            </a:br>
            <a:r>
              <a:rPr lang="en-AU" dirty="0" smtClean="0"/>
              <a:t>comments and provide resolutions to SC6</a:t>
            </a:r>
          </a:p>
          <a:p>
            <a:pPr lvl="1"/>
            <a:r>
              <a:rPr lang="en-AU" dirty="0" smtClean="0"/>
              <a:t>Hopefully the comments were resolved this week and will be considered for liaison to SC6 on Friday</a:t>
            </a:r>
          </a:p>
          <a:p>
            <a:pPr lvl="1"/>
            <a:r>
              <a:rPr lang="en-AU" dirty="0" smtClean="0"/>
              <a:t>The SC may review the resolved comments during the Thursday PM1 session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BD734D05-5C07-45FE-9A8E-249778F8C6C5}" type="slidenum">
              <a:rPr lang="en-US" smtClean="0"/>
              <a:pPr/>
              <a:t>47</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675607763"/>
              </p:ext>
            </p:extLst>
          </p:nvPr>
        </p:nvGraphicFramePr>
        <p:xfrm>
          <a:off x="6934200" y="2895600"/>
          <a:ext cx="914400" cy="771525"/>
        </p:xfrm>
        <a:graphic>
          <a:graphicData uri="http://schemas.openxmlformats.org/presentationml/2006/ole">
            <mc:AlternateContent xmlns:mc="http://schemas.openxmlformats.org/markup-compatibility/2006">
              <mc:Choice xmlns:v="urn:schemas-microsoft-com:vml" Requires="v">
                <p:oleObj spid="_x0000_s108565"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693420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65015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are sought for the next SC6 meeting in June 2013 in Korea</a:t>
            </a:r>
            <a:endParaRPr lang="en-AU" dirty="0"/>
          </a:p>
        </p:txBody>
      </p:sp>
      <p:sp>
        <p:nvSpPr>
          <p:cNvPr id="3" name="Content Placeholder 2"/>
          <p:cNvSpPr>
            <a:spLocks noGrp="1"/>
          </p:cNvSpPr>
          <p:nvPr>
            <p:ph idx="1"/>
          </p:nvPr>
        </p:nvSpPr>
        <p:spPr/>
        <p:txBody>
          <a:bodyPr/>
          <a:lstStyle/>
          <a:p>
            <a:pPr lvl="1"/>
            <a:r>
              <a:rPr lang="en-AU" dirty="0" smtClean="0"/>
              <a:t>The next SC6 meeting will be held in Korea in 17-21 June </a:t>
            </a:r>
          </a:p>
          <a:p>
            <a:pPr lvl="2"/>
            <a:r>
              <a:rPr lang="en-AU" dirty="0" smtClean="0"/>
              <a:t>Details are not yet available</a:t>
            </a:r>
          </a:p>
          <a:p>
            <a:pPr lvl="1"/>
            <a:r>
              <a:rPr lang="en-AU" dirty="0" smtClean="0"/>
              <a:t>Bruce Kraemer will be </a:t>
            </a:r>
            <a:r>
              <a:rPr lang="en-AU" dirty="0" err="1" smtClean="0"/>
              <a:t>HoD</a:t>
            </a:r>
            <a:r>
              <a:rPr lang="en-AU" dirty="0" smtClean="0"/>
              <a:t> again</a:t>
            </a:r>
          </a:p>
          <a:p>
            <a:pPr lvl="2"/>
            <a:r>
              <a:rPr lang="en-AU" dirty="0" smtClean="0"/>
              <a:t>Assuming his nomination is approved in March 2012</a:t>
            </a:r>
          </a:p>
          <a:p>
            <a:pPr lvl="1"/>
            <a:r>
              <a:rPr lang="en-AU" dirty="0" smtClean="0"/>
              <a:t>Others are welcome/encouraged to volunteer to be part of the IEEE 802 delegation</a:t>
            </a:r>
          </a:p>
          <a:p>
            <a:pPr lvl="2"/>
            <a:r>
              <a:rPr lang="en-AU" dirty="0" smtClean="0"/>
              <a:t>Security experts are particularly encouraged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98992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a:p>
            <a:pPr lvl="1"/>
            <a:r>
              <a:rPr lang="en-AU" dirty="0" smtClean="0"/>
              <a:t>They are likely to include motions to approve</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prepare for the next SC6 meeting at the March plenary</a:t>
            </a:r>
            <a:endParaRPr lang="en-AU" dirty="0"/>
          </a:p>
        </p:txBody>
      </p:sp>
      <p:sp>
        <p:nvSpPr>
          <p:cNvPr id="3" name="Content Placeholder 2"/>
          <p:cNvSpPr>
            <a:spLocks noGrp="1"/>
          </p:cNvSpPr>
          <p:nvPr>
            <p:ph idx="1"/>
          </p:nvPr>
        </p:nvSpPr>
        <p:spPr/>
        <p:txBody>
          <a:bodyPr/>
          <a:lstStyle/>
          <a:p>
            <a:r>
              <a:rPr lang="en-AU" dirty="0" smtClean="0"/>
              <a:t>Plans for IEEE 802 plenary in March 2013</a:t>
            </a:r>
          </a:p>
          <a:p>
            <a:pPr lvl="1"/>
            <a:r>
              <a:rPr lang="en-AU" dirty="0" smtClean="0"/>
              <a:t>Obtain agreement from for SC6 participation mechanism</a:t>
            </a:r>
          </a:p>
          <a:p>
            <a:pPr lvl="2"/>
            <a:r>
              <a:rPr lang="en-AU" dirty="0" smtClean="0"/>
              <a:t>From 802.1, 802.3 &amp; 802.11 WG’s</a:t>
            </a:r>
          </a:p>
          <a:p>
            <a:pPr lvl="1"/>
            <a:r>
              <a:rPr lang="en-AU" dirty="0"/>
              <a:t>Obtain agreement </a:t>
            </a:r>
            <a:r>
              <a:rPr lang="en-AU" dirty="0" smtClean="0"/>
              <a:t>to submit 802.3 to ISO/IEC under PSDO</a:t>
            </a:r>
            <a:endParaRPr lang="en-AU" dirty="0"/>
          </a:p>
          <a:p>
            <a:pPr lvl="2"/>
            <a:r>
              <a:rPr lang="en-AU" dirty="0"/>
              <a:t>Approval </a:t>
            </a:r>
            <a:r>
              <a:rPr lang="en-AU" dirty="0" smtClean="0"/>
              <a:t>by 802.3 WG</a:t>
            </a:r>
          </a:p>
          <a:p>
            <a:pPr lvl="1"/>
            <a:r>
              <a:rPr lang="en-AU" dirty="0" smtClean="0"/>
              <a:t>Approve liaison to SC6 on participation mechanism</a:t>
            </a:r>
          </a:p>
          <a:p>
            <a:pPr lvl="2"/>
            <a:r>
              <a:rPr lang="en-AU" dirty="0" smtClean="0"/>
              <a:t>Approval by IEEE 802 EC</a:t>
            </a:r>
          </a:p>
          <a:p>
            <a:pPr lvl="1"/>
            <a:r>
              <a:rPr lang="en-AU" dirty="0" smtClean="0"/>
              <a:t>Empower the IEEE 802 </a:t>
            </a:r>
            <a:r>
              <a:rPr lang="en-AU" dirty="0" err="1" smtClean="0"/>
              <a:t>HoD</a:t>
            </a:r>
            <a:r>
              <a:rPr lang="en-AU" dirty="0" smtClean="0"/>
              <a:t> for SC6 meeting </a:t>
            </a:r>
          </a:p>
          <a:p>
            <a:pPr lvl="2"/>
            <a:r>
              <a:rPr lang="en-AU" dirty="0"/>
              <a:t>Approval by IEEE 802 EC</a:t>
            </a:r>
          </a:p>
          <a:p>
            <a:pPr lvl="1"/>
            <a:r>
              <a:rPr lang="en-AU" dirty="0" smtClean="0"/>
              <a:t>Request expert assistance </a:t>
            </a:r>
            <a:r>
              <a:rPr lang="en-AU" dirty="0"/>
              <a:t>for </a:t>
            </a:r>
            <a:r>
              <a:rPr lang="en-AU" dirty="0" smtClean="0"/>
              <a:t>SC6 meeting</a:t>
            </a:r>
          </a:p>
          <a:p>
            <a:pPr lvl="2"/>
            <a:r>
              <a:rPr lang="en-AU" dirty="0"/>
              <a:t>Approval by </a:t>
            </a:r>
            <a:r>
              <a:rPr lang="en-AU" dirty="0" err="1" smtClean="0"/>
              <a:t>HoD</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Jan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slots at the Vancouver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15 Jan,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16 Jan,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17 Jan,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6055</Words>
  <Application>Microsoft Office PowerPoint</Application>
  <PresentationFormat>On-screen Show (4:3)</PresentationFormat>
  <Paragraphs>715</Paragraphs>
  <Slides>52</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802-11-Submission</vt:lpstr>
      <vt:lpstr>Acrobat Document</vt:lpstr>
      <vt:lpstr>Document</vt:lpstr>
      <vt:lpstr>IEEE 802 JTC1 Standing Committee Jan 2013 agenda</vt:lpstr>
      <vt:lpstr>This presentation will be used to run the IEEE 802 JTC1 SC meetings in Vancouver in Jan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Vancouver interim meeting</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IEEE 802.11 WG has liaised various Sponsor Ballot drafts to ISO/IEC JTC1/SC6</vt:lpstr>
      <vt:lpstr>IEEE 802.1X &amp; IEEE 802.1AE have started the process of ISO/IEC ratification</vt:lpstr>
      <vt:lpstr>The ISO/IEC naming convention for IEEE 802.1X/AE has been agreed with the ISO Central Secretariat</vt:lpstr>
      <vt:lpstr>IEEE 802.3 WG will consider in March 2013 submitting IEEE 802.3 for ISO/IEC ratification</vt:lpstr>
      <vt:lpstr>The SC will discuss whether to submit amendments to ISO or just revisions</vt:lpstr>
      <vt:lpstr>A China NB rep has declined an IEEE 802 invitation to present TePA to IEEE 802.1 WG in 2013</vt:lpstr>
      <vt:lpstr>In Feb 12, SC6 started a process to “clean up” various ISO/IEC 8802 standards</vt:lpstr>
      <vt:lpstr>In Feb 12, SC6 approved a table with proposed dispositions for various ISO/IEC 8802 standards</vt:lpstr>
      <vt:lpstr>In Sept 2012, SC6 agreed to give IEEE 802 WGs responsibility for revision of ISO/IEC 8802 standards </vt:lpstr>
      <vt:lpstr>The SC6 resolutions are likely to enable more 802 standards to be submitted to ISO/IEC under the PSDO</vt:lpstr>
      <vt:lpstr>It is not certain that the resolutions would avoid a WAPI like situation in the future</vt:lpstr>
      <vt:lpstr>US NB made a suggestion in Graz for an “established mechanism to contribute to the revision process” </vt:lpstr>
      <vt:lpstr>802 also made a suggestion in Graz for an “established mechanism to contribute to the revision process” </vt:lpstr>
      <vt:lpstr>The IEEE 802 JTC1 SC will consider a proposal that satisfies the terms of the SC6 resolutions </vt:lpstr>
      <vt:lpstr>IEEE 802 will need to develop supporting material over time</vt:lpstr>
      <vt:lpstr>The IEEE 802 JTC1 SC may briefly discuss a Swiss NB “Explanatory Report”</vt:lpstr>
      <vt:lpstr>The “WAPI story” has been going on for a very, very, very long time ... and was thought to be over ...</vt:lpstr>
      <vt:lpstr>... but there was some sort of protest from the China NB relating to the WAPI NP process</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are decreasing as 5GHz is opened up in China &amp; there was no mention at SC6</vt:lpstr>
      <vt:lpstr>It appears that EUHT is being implemented but there is no further news on standardisation in ISO/IEC</vt:lpstr>
      <vt:lpstr>Nufront will apparently be attending the IEEE 802.11 WG meeting in March</vt:lpstr>
      <vt:lpstr>Breaking news: only part of 5GHz will likely open up in China with possible interaction with EUHT</vt:lpstr>
      <vt:lpstr>TePA-AC, the 802.1X replacement, was approved as a Chinese National Standard in Oct 12 – no further news</vt:lpstr>
      <vt:lpstr>There is no further standardisation news related to TLSec, the proposed 802.1AE replacement </vt:lpstr>
      <vt:lpstr>There is no further standardisation news related to TAAA, the proposed LRWN security replacement</vt:lpstr>
      <vt:lpstr>There is no further standardisation news in relation to TISec, a proposed IPSec replacement</vt:lpstr>
      <vt:lpstr>The next steps for TLSec, TEPA-AC and TAAA are still unclear … as they are for IEEE 802</vt:lpstr>
      <vt:lpstr>The Swiss NB has contributed a document comparing “TePAKA4 and IEEE 802.1X Security”</vt:lpstr>
      <vt:lpstr>ISO and IEEE are renegotiating the PSDO, and requested comments in Nov 2012</vt:lpstr>
      <vt:lpstr>The comments from the PSDO ballot on IEEE 802.11-2012 were hopefully processed this week</vt:lpstr>
      <vt:lpstr>Delegates are sought for the next SC6 meeting in June 2013 in Korea</vt:lpstr>
      <vt:lpstr>IEEE 802 JTC1 SC will consider any motions</vt:lpstr>
      <vt:lpstr>The IEEE 802 JTC1 SC will prepare for the next SC6 meeting at the March plenary</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2013-01-16T17:29:47Z</dcterms:modified>
</cp:coreProperties>
</file>